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10287000" cx="18288000"/>
  <p:notesSz cx="6858000" cy="9144000"/>
  <p:embeddedFontLst>
    <p:embeddedFont>
      <p:font typeface="Outfit ExtraLight"/>
      <p:regular r:id="rId56"/>
      <p:bold r:id="rId57"/>
    </p:embeddedFont>
    <p:embeddedFont>
      <p:font typeface="Outfit Light"/>
      <p:regular r:id="rId58"/>
      <p:bold r:id="rId59"/>
    </p:embeddedFont>
    <p:embeddedFont>
      <p:font typeface="Outfit"/>
      <p:regular r:id="rId60"/>
      <p:bold r:id="rId61"/>
    </p:embeddedFont>
    <p:embeddedFont>
      <p:font typeface="Poppins Light"/>
      <p:regular r:id="rId62"/>
      <p:bold r:id="rId63"/>
      <p:italic r:id="rId64"/>
      <p:boldItalic r:id="rId65"/>
    </p:embeddedFont>
    <p:embeddedFont>
      <p:font typeface="Outfit Medium"/>
      <p:regular r:id="rId66"/>
      <p:bold r:id="rId67"/>
    </p:embeddedFont>
    <p:embeddedFont>
      <p:font typeface="Outfit SemiBold"/>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0" roundtripDataSignature="AMtx7mhFGHsqIfsqEfMjFK9VexT/V+nn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DB2006-8FB0-49B8-AF46-52BCF3779CCA}">
  <a:tblStyle styleId="{C2DB2006-8FB0-49B8-AF46-52BCF3779CCA}"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customschemas.google.com/relationships/presentationmetadata" Target="meta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oppinsLight-regular.fntdata"/><Relationship Id="rId61" Type="http://schemas.openxmlformats.org/officeDocument/2006/relationships/font" Target="fonts/Outfit-bold.fntdata"/><Relationship Id="rId20" Type="http://schemas.openxmlformats.org/officeDocument/2006/relationships/slide" Target="slides/slide14.xml"/><Relationship Id="rId64" Type="http://schemas.openxmlformats.org/officeDocument/2006/relationships/font" Target="fonts/PoppinsLight-italic.fntdata"/><Relationship Id="rId63" Type="http://schemas.openxmlformats.org/officeDocument/2006/relationships/font" Target="fonts/PoppinsLight-bold.fntdata"/><Relationship Id="rId22" Type="http://schemas.openxmlformats.org/officeDocument/2006/relationships/slide" Target="slides/slide16.xml"/><Relationship Id="rId66" Type="http://schemas.openxmlformats.org/officeDocument/2006/relationships/font" Target="fonts/OutfitMedium-regular.fntdata"/><Relationship Id="rId21" Type="http://schemas.openxmlformats.org/officeDocument/2006/relationships/slide" Target="slides/slide15.xml"/><Relationship Id="rId65" Type="http://schemas.openxmlformats.org/officeDocument/2006/relationships/font" Target="fonts/PoppinsLight-boldItalic.fntdata"/><Relationship Id="rId24" Type="http://schemas.openxmlformats.org/officeDocument/2006/relationships/slide" Target="slides/slide18.xml"/><Relationship Id="rId68" Type="http://schemas.openxmlformats.org/officeDocument/2006/relationships/font" Target="fonts/OutfitSemiBold-regular.fntdata"/><Relationship Id="rId23" Type="http://schemas.openxmlformats.org/officeDocument/2006/relationships/slide" Target="slides/slide17.xml"/><Relationship Id="rId67" Type="http://schemas.openxmlformats.org/officeDocument/2006/relationships/font" Target="fonts/OutfitMedium-bold.fntdata"/><Relationship Id="rId60" Type="http://schemas.openxmlformats.org/officeDocument/2006/relationships/font" Target="fonts/Outfit-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utfitSemiBold-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OutfitExtraLight-bold.fntdata"/><Relationship Id="rId12" Type="http://schemas.openxmlformats.org/officeDocument/2006/relationships/slide" Target="slides/slide6.xml"/><Relationship Id="rId56" Type="http://schemas.openxmlformats.org/officeDocument/2006/relationships/font" Target="fonts/OutfitExtraLight-regular.fntdata"/><Relationship Id="rId15" Type="http://schemas.openxmlformats.org/officeDocument/2006/relationships/slide" Target="slides/slide9.xml"/><Relationship Id="rId59" Type="http://schemas.openxmlformats.org/officeDocument/2006/relationships/font" Target="fonts/OutfitLight-bold.fntdata"/><Relationship Id="rId14" Type="http://schemas.openxmlformats.org/officeDocument/2006/relationships/slide" Target="slides/slide8.xml"/><Relationship Id="rId58" Type="http://schemas.openxmlformats.org/officeDocument/2006/relationships/font" Target="fonts/OutfitLigh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(Charlie Owns this Slide)</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2" name="Google Shape;202;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03" name="Google Shape;203;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6" name="Google Shape;206;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44" name="Google Shape;244;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45" name="Google Shape;245;p1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1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48" name="Google Shape;248;p1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92" name="Google Shape;292;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93" name="Google Shape;293;p1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96" name="Google Shape;296;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17" name="Google Shape;317;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318" name="Google Shape;318;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15</a:t>
            </a:r>
            <a:endParaRPr/>
          </a:p>
        </p:txBody>
      </p:sp>
      <p:sp>
        <p:nvSpPr>
          <p:cNvPr id="320" name="Google Shape;320;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21" name="Google Shape;321;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a510dc7450_0_1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40" name="Google Shape;340;g2a510dc7450_0_1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341" name="Google Shape;341;g2a510dc7450_0_162: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a510dc7450_0_16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26</a:t>
            </a:r>
            <a:endParaRPr/>
          </a:p>
        </p:txBody>
      </p:sp>
      <p:sp>
        <p:nvSpPr>
          <p:cNvPr id="343" name="Google Shape;343;g2a510dc7450_0_16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44" name="Google Shape;344;g2a510dc7450_0_16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83" name="Google Shape;383;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384" name="Google Shape;384;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global logistics software market size was valued at USD 14.83 billion in 2022. It is estimated to reach USD 33.17 billion by 2031, growing at a CAGR of 9.36% during the forecast period (2023–2031). Innovative technologies like AI, IoT, and Blockchain are gaining popularity across different industry verticals. – Straits Research – Logistics Software Market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According to Emergen Research, the global Radio Frequency Identification (RFID) market size was USD 15.77 Billion in 2022 and is expected to register a rapid revenue CAGR of 14.7% to during the forecast period, growing to more than $45B by 2030.</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Samsara revenue for the twelve months ending April 30, 2024 was $1.014B, which they claimed represented 9.66% of the “IoT platform category” ($10.5B category size).</a:t>
            </a:r>
            <a:endParaRPr/>
          </a:p>
        </p:txBody>
      </p:sp>
      <p:sp>
        <p:nvSpPr>
          <p:cNvPr id="386" name="Google Shape;386;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87" name="Google Shape;387;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442" name="Google Shape;442;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443" name="Google Shape;443;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20</a:t>
            </a:r>
            <a:endParaRPr/>
          </a:p>
        </p:txBody>
      </p:sp>
      <p:sp>
        <p:nvSpPr>
          <p:cNvPr id="445" name="Google Shape;445;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446" name="Google Shape;446;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a510dc7450_0_56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a510dc7450_0_567: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a510dc7450_0_567:notes"/>
          <p:cNvSpPr txBox="1"/>
          <p:nvPr>
            <p:ph idx="12" type="sldNum"/>
          </p:nvPr>
        </p:nvSpPr>
        <p:spPr>
          <a:xfrm>
            <a:off x="5180013" y="6502400"/>
            <a:ext cx="3962400" cy="341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a510dc7450_0_20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487" name="Google Shape;487;g2a510dc7450_0_20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488" name="Google Shape;488;g2a510dc7450_0_203: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a510dc7450_0_20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g2a510dc7450_0_203: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491" name="Google Shape;491;g2a510dc7450_0_20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a510dc7450_0_15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a510dc7450_0_153: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2a510dc7450_0_153:notes"/>
          <p:cNvSpPr txBox="1"/>
          <p:nvPr>
            <p:ph idx="12" type="sldNum"/>
          </p:nvPr>
        </p:nvSpPr>
        <p:spPr>
          <a:xfrm>
            <a:off x="5180013" y="6502400"/>
            <a:ext cx="3962400" cy="341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8" name="Google Shape;98;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99" name="Google Shape;99;p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2" name="Google Shape;102;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a510dc7450_0_1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62" name="Google Shape;562;g2a510dc7450_0_1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563" name="Google Shape;563;g2a510dc7450_0_117: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a510dc7450_0_11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(Charlie Owns this Slide)</a:t>
            </a:r>
            <a:endParaRPr/>
          </a:p>
          <a:p>
            <a:pPr indent="0" lvl="0" marL="0" rtl="0" algn="l">
              <a:lnSpc>
                <a:spcPct val="100000"/>
              </a:lnSpc>
              <a:spcBef>
                <a:spcPts val="0"/>
              </a:spcBef>
              <a:spcAft>
                <a:spcPts val="0"/>
              </a:spcAft>
              <a:buSzPts val="1400"/>
              <a:buNone/>
            </a:pPr>
            <a:r>
              <a:rPr lang="en-US"/>
              <a:t>40</a:t>
            </a:r>
            <a:endParaRPr/>
          </a:p>
        </p:txBody>
      </p:sp>
      <p:sp>
        <p:nvSpPr>
          <p:cNvPr id="565" name="Google Shape;565;g2a510dc7450_0_117: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66" name="Google Shape;566;g2a510dc7450_0_11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a510dc7450_0_2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97" name="Google Shape;597;g2a510dc7450_0_2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598" name="Google Shape;598;g2a510dc7450_0_267: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a510dc7450_0_26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(Charlie Owns this Slide)</a:t>
            </a:r>
            <a:endParaRPr/>
          </a:p>
          <a:p>
            <a:pPr indent="0" lvl="0" marL="0" rtl="0" algn="l">
              <a:lnSpc>
                <a:spcPct val="100000"/>
              </a:lnSpc>
              <a:spcBef>
                <a:spcPts val="0"/>
              </a:spcBef>
              <a:spcAft>
                <a:spcPts val="0"/>
              </a:spcAft>
              <a:buSzPts val="1400"/>
              <a:buNone/>
            </a:pPr>
            <a:r>
              <a:rPr lang="en-US"/>
              <a:t>41</a:t>
            </a:r>
            <a:endParaRPr/>
          </a:p>
        </p:txBody>
      </p:sp>
      <p:sp>
        <p:nvSpPr>
          <p:cNvPr id="600" name="Google Shape;600;g2a510dc7450_0_267: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601" name="Google Shape;601;g2a510dc7450_0_26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268ba13cab_0_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35" name="Google Shape;835;g3268ba13cab_0_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836" name="Google Shape;836;g3268ba13cab_0_0: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3268ba13cab_0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g3268ba13cab_0_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39" name="Google Shape;839;g3268ba13cab_0_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a510dc7450_0_7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77" name="Google Shape;877;g2a510dc7450_0_7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878" name="Google Shape;878;g2a510dc7450_0_791: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2a510dc7450_0_79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g2a510dc7450_0_79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81" name="Google Shape;881;g2a510dc7450_0_79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88" name="Google Shape;888;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889" name="Google Shape;889;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1" name="Google Shape;891;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92" name="Google Shape;892;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899" name="Google Shape;899;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900" name="Google Shape;900;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2" name="Google Shape;902;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03" name="Google Shape;903;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44" name="Google Shape;944;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945" name="Google Shape;945;p1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17</a:t>
            </a:r>
            <a:endParaRPr/>
          </a:p>
        </p:txBody>
      </p:sp>
      <p:sp>
        <p:nvSpPr>
          <p:cNvPr id="947" name="Google Shape;947;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48" name="Google Shape;948;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75" name="Google Shape;975;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976" name="Google Shape;976;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27</a:t>
            </a:r>
            <a:endParaRPr/>
          </a:p>
        </p:txBody>
      </p:sp>
      <p:sp>
        <p:nvSpPr>
          <p:cNvPr id="978" name="Google Shape;978;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79" name="Google Shape;979;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33" name="Google Shape;1033;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034" name="Google Shape;1034;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(Ed Owns this Slide)</a:t>
            </a:r>
            <a:endParaRPr/>
          </a:p>
        </p:txBody>
      </p:sp>
      <p:sp>
        <p:nvSpPr>
          <p:cNvPr id="1036" name="Google Shape;1036;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37" name="Google Shape;1037;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62" name="Google Shape;1062;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063" name="Google Shape;1063;p2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(Charlie Owns this Slide)</a:t>
            </a:r>
            <a:endParaRPr/>
          </a:p>
        </p:txBody>
      </p:sp>
      <p:sp>
        <p:nvSpPr>
          <p:cNvPr id="1065" name="Google Shape;1065;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66" name="Google Shape;1066;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10" name="Google Shape;110;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11" name="Google Shape;111;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14" name="Google Shape;114;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73" name="Google Shape;1073;p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074" name="Google Shape;1074;p3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(Bob Owns this Slide)</a:t>
            </a:r>
            <a:endParaRPr/>
          </a:p>
        </p:txBody>
      </p:sp>
      <p:sp>
        <p:nvSpPr>
          <p:cNvPr id="1076" name="Google Shape;1076;p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077" name="Google Shape;1077;p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142" name="Google Shape;1142;p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143" name="Google Shape;1143;p3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(Bob Owns this Slide)</a:t>
            </a:r>
            <a:endParaRPr/>
          </a:p>
          <a:p>
            <a:pPr indent="0" lvl="0" marL="0" rtl="0" algn="l">
              <a:lnSpc>
                <a:spcPct val="100000"/>
              </a:lnSpc>
              <a:spcBef>
                <a:spcPts val="0"/>
              </a:spcBef>
              <a:spcAft>
                <a:spcPts val="0"/>
              </a:spcAft>
              <a:buSzPts val="1400"/>
              <a:buNone/>
            </a:pPr>
            <a:r>
              <a:rPr lang="en-US"/>
              <a:t>Higher Focus Market- Target is 2196 customers sitting at “Immature” visibility.</a:t>
            </a:r>
            <a:endParaRPr/>
          </a:p>
          <a:p>
            <a:pPr indent="0" lvl="0" marL="0" rtl="0" algn="l">
              <a:lnSpc>
                <a:spcPct val="100000"/>
              </a:lnSpc>
              <a:spcBef>
                <a:spcPts val="0"/>
              </a:spcBef>
              <a:spcAft>
                <a:spcPts val="0"/>
              </a:spcAft>
              <a:buSzPts val="1400"/>
              <a:buNone/>
            </a:pPr>
            <a:r>
              <a:rPr lang="en-US"/>
              <a:t>31</a:t>
            </a:r>
            <a:endParaRPr/>
          </a:p>
        </p:txBody>
      </p:sp>
      <p:sp>
        <p:nvSpPr>
          <p:cNvPr id="1145" name="Google Shape;1145;p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146" name="Google Shape;1146;p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241" name="Google Shape;1241;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242" name="Google Shape;1242;p3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32</a:t>
            </a:r>
            <a:endParaRPr/>
          </a:p>
        </p:txBody>
      </p:sp>
      <p:sp>
        <p:nvSpPr>
          <p:cNvPr id="1244" name="Google Shape;1244;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245" name="Google Shape;1245;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397" name="Google Shape;1397;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398" name="Google Shape;1398;p3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9" name="Google Shape;1399;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32</a:t>
            </a:r>
            <a:endParaRPr/>
          </a:p>
        </p:txBody>
      </p:sp>
      <p:sp>
        <p:nvSpPr>
          <p:cNvPr id="1400" name="Google Shape;1400;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401" name="Google Shape;1401;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553" name="Google Shape;1553;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554" name="Google Shape;1554;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5" name="Google Shape;1555;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6" name="Google Shape;1556;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557" name="Google Shape;1557;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564" name="Google Shape;1564;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565" name="Google Shape;1565;p3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6" name="Google Shape;1566;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34</a:t>
            </a:r>
            <a:endParaRPr/>
          </a:p>
        </p:txBody>
      </p:sp>
      <p:sp>
        <p:nvSpPr>
          <p:cNvPr id="1567" name="Google Shape;1567;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568" name="Google Shape;1568;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a510dc7450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2a510dc7450_0_6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715" name="Google Shape;1715;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716" name="Google Shape;1716;p3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7" name="Google Shape;1717;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8" name="Google Shape;1718;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719" name="Google Shape;1719;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3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742" name="Google Shape;1742;p3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743" name="Google Shape;1743;p3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4" name="Google Shape;1744;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5" name="Google Shape;1745;p3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746" name="Google Shape;1746;p3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774" name="Google Shape;1774;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775" name="Google Shape;1775;p3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6" name="Google Shape;1776;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(Charlie Owns this Slide)</a:t>
            </a:r>
            <a:endParaRPr/>
          </a:p>
        </p:txBody>
      </p:sp>
      <p:sp>
        <p:nvSpPr>
          <p:cNvPr id="1777" name="Google Shape;1777;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778" name="Google Shape;1778;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22" name="Google Shape;122;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23" name="Google Shape;123;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26" name="Google Shape;126;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p4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22" name="Google Shape;1822;p4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823" name="Google Shape;1823;p4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4" name="Google Shape;1824;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5" name="Google Shape;1825;p4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26" name="Google Shape;1826;p4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33" name="Google Shape;1833;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834" name="Google Shape;1834;p4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5" name="Google Shape;1835;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6" name="Google Shape;1836;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37" name="Google Shape;1837;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p4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51" name="Google Shape;1851;p4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852" name="Google Shape;1852;p4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3" name="Google Shape;1853;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4" name="Google Shape;1854;p4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55" name="Google Shape;1855;p4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01" name="Google Shape;1901;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902" name="Google Shape;1902;p4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4" name="Google Shape;1904;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05" name="Google Shape;1905;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23" name="Google Shape;1923;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924" name="Google Shape;1924;p4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5" name="Google Shape;1925;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6" name="Google Shape;1926;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27" name="Google Shape;1927;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54" name="Google Shape;1954;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955" name="Google Shape;1955;p4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6" name="Google Shape;1956;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7" name="Google Shape;1957;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58" name="Google Shape;1958;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76" name="Google Shape;1976;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977" name="Google Shape;1977;p5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8" name="Google Shape;1978;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49</a:t>
            </a:r>
            <a:endParaRPr/>
          </a:p>
        </p:txBody>
      </p:sp>
      <p:sp>
        <p:nvSpPr>
          <p:cNvPr id="1979" name="Google Shape;1979;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980" name="Google Shape;1980;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46" name="Google Shape;2046;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047" name="Google Shape;2047;p5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8" name="Google Shape;2048;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50</a:t>
            </a:r>
            <a:endParaRPr/>
          </a:p>
        </p:txBody>
      </p:sp>
      <p:sp>
        <p:nvSpPr>
          <p:cNvPr id="2049" name="Google Shape;2049;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50" name="Google Shape;2050;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66" name="Google Shape;2066;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067" name="Google Shape;2067;p5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8" name="Google Shape;2068;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51</a:t>
            </a:r>
            <a:endParaRPr/>
          </a:p>
        </p:txBody>
      </p:sp>
      <p:sp>
        <p:nvSpPr>
          <p:cNvPr id="2069" name="Google Shape;2069;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70" name="Google Shape;2070;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79" name="Google Shape;2079;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080" name="Google Shape;2080;p5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(Bob Owns this Slide)</a:t>
            </a:r>
            <a:endParaRPr/>
          </a:p>
        </p:txBody>
      </p:sp>
      <p:sp>
        <p:nvSpPr>
          <p:cNvPr id="2082" name="Google Shape;2082;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083" name="Google Shape;2083;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35" name="Google Shape;135;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36" name="Google Shape;136;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39" name="Google Shape;139;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47" name="Google Shape;147;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48" name="Google Shape;148;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51" name="Google Shape;151;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59" name="Google Shape;159;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60" name="Google Shape;160;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63" name="Google Shape;163;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7cff0a452_0_2: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7cff0a452_0_2: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2d7cff0a452_0_2:notes"/>
          <p:cNvSpPr txBox="1"/>
          <p:nvPr>
            <p:ph idx="12" type="sldNum"/>
          </p:nvPr>
        </p:nvSpPr>
        <p:spPr>
          <a:xfrm>
            <a:off x="5180013" y="6502400"/>
            <a:ext cx="3962400" cy="341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a510dc7450_0_9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4" name="Google Shape;184;g2a510dc7450_0_9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185" name="Google Shape;185;g2a510dc7450_0_96: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a510dc7450_0_9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2</a:t>
            </a:r>
            <a:endParaRPr/>
          </a:p>
        </p:txBody>
      </p:sp>
      <p:sp>
        <p:nvSpPr>
          <p:cNvPr id="187" name="Google Shape;187;g2a510dc7450_0_9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188" name="Google Shape;188;g2a510dc7450_0_9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6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6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6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6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4"/>
          <p:cNvSpPr/>
          <p:nvPr>
            <p:ph idx="2" type="pic"/>
          </p:nvPr>
        </p:nvSpPr>
        <p:spPr>
          <a:xfrm>
            <a:off x="1792288" y="612775"/>
            <a:ext cx="5486400" cy="4114800"/>
          </a:xfrm>
          <a:prstGeom prst="rect">
            <a:avLst/>
          </a:prstGeom>
          <a:noFill/>
          <a:ln>
            <a:noFill/>
          </a:ln>
        </p:spPr>
      </p:sp>
      <p:sp>
        <p:nvSpPr>
          <p:cNvPr id="68" name="Google Shape;68;p6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20" Type="http://schemas.openxmlformats.org/officeDocument/2006/relationships/image" Target="../media/image14.png"/><Relationship Id="rId11" Type="http://schemas.openxmlformats.org/officeDocument/2006/relationships/image" Target="../media/image35.png"/><Relationship Id="rId22" Type="http://schemas.openxmlformats.org/officeDocument/2006/relationships/image" Target="../media/image21.png"/><Relationship Id="rId10" Type="http://schemas.openxmlformats.org/officeDocument/2006/relationships/image" Target="../media/image17.jpg"/><Relationship Id="rId21" Type="http://schemas.openxmlformats.org/officeDocument/2006/relationships/image" Target="../media/image25.png"/><Relationship Id="rId13" Type="http://schemas.openxmlformats.org/officeDocument/2006/relationships/image" Target="../media/image19.jpg"/><Relationship Id="rId12" Type="http://schemas.openxmlformats.org/officeDocument/2006/relationships/image" Target="../media/image50.jpg"/><Relationship Id="rId23"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3.jpg"/><Relationship Id="rId15" Type="http://schemas.openxmlformats.org/officeDocument/2006/relationships/image" Target="../media/image51.png"/><Relationship Id="rId14" Type="http://schemas.openxmlformats.org/officeDocument/2006/relationships/image" Target="../media/image7.png"/><Relationship Id="rId17" Type="http://schemas.openxmlformats.org/officeDocument/2006/relationships/image" Target="../media/image15.jpg"/><Relationship Id="rId16" Type="http://schemas.openxmlformats.org/officeDocument/2006/relationships/image" Target="../media/image16.png"/><Relationship Id="rId5" Type="http://schemas.openxmlformats.org/officeDocument/2006/relationships/image" Target="../media/image23.jpg"/><Relationship Id="rId19" Type="http://schemas.openxmlformats.org/officeDocument/2006/relationships/image" Target="../media/image52.png"/><Relationship Id="rId6" Type="http://schemas.openxmlformats.org/officeDocument/2006/relationships/image" Target="../media/image36.jpg"/><Relationship Id="rId18" Type="http://schemas.openxmlformats.org/officeDocument/2006/relationships/image" Target="../media/image10.png"/><Relationship Id="rId7" Type="http://schemas.openxmlformats.org/officeDocument/2006/relationships/image" Target="../media/image22.png"/><Relationship Id="rId8"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68.png"/><Relationship Id="rId5" Type="http://schemas.openxmlformats.org/officeDocument/2006/relationships/image" Target="../media/image24.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61.png"/><Relationship Id="rId5" Type="http://schemas.openxmlformats.org/officeDocument/2006/relationships/image" Target="../media/image27.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3.jpg"/><Relationship Id="rId13" Type="http://schemas.openxmlformats.org/officeDocument/2006/relationships/image" Target="../media/image10.png"/><Relationship Id="rId12" Type="http://schemas.openxmlformats.org/officeDocument/2006/relationships/image" Target="../media/image39.jp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30.jpg"/><Relationship Id="rId9" Type="http://schemas.openxmlformats.org/officeDocument/2006/relationships/image" Target="../media/image38.jpg"/><Relationship Id="rId14" Type="http://schemas.openxmlformats.org/officeDocument/2006/relationships/image" Target="../media/image73.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1.png"/></Relationships>
</file>

<file path=ppt/slides/_rels/slide15.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42.pn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10.png"/><Relationship Id="rId6" Type="http://schemas.openxmlformats.org/officeDocument/2006/relationships/image" Target="../media/image54.png"/><Relationship Id="rId7"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34.png"/><Relationship Id="rId6" Type="http://schemas.openxmlformats.org/officeDocument/2006/relationships/image" Target="../media/image73.png"/><Relationship Id="rId7" Type="http://schemas.openxmlformats.org/officeDocument/2006/relationships/image" Target="../media/image59.png"/></Relationships>
</file>

<file path=ppt/slides/_rels/slide1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67.png"/><Relationship Id="rId13" Type="http://schemas.openxmlformats.org/officeDocument/2006/relationships/image" Target="../media/image74.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64.jpg"/><Relationship Id="rId9" Type="http://schemas.openxmlformats.org/officeDocument/2006/relationships/image" Target="../media/image65.png"/><Relationship Id="rId14" Type="http://schemas.openxmlformats.org/officeDocument/2006/relationships/image" Target="../media/image69.png"/><Relationship Id="rId5" Type="http://schemas.openxmlformats.org/officeDocument/2006/relationships/image" Target="../media/image63.jpg"/><Relationship Id="rId6" Type="http://schemas.openxmlformats.org/officeDocument/2006/relationships/image" Target="../media/image72.png"/><Relationship Id="rId7" Type="http://schemas.openxmlformats.org/officeDocument/2006/relationships/image" Target="../media/image75.jpg"/><Relationship Id="rId8"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1.png"/><Relationship Id="rId4" Type="http://schemas.openxmlformats.org/officeDocument/2006/relationships/image" Target="../media/image10.png"/><Relationship Id="rId5" Type="http://schemas.openxmlformats.org/officeDocument/2006/relationships/image" Target="../media/image97.png"/></Relationships>
</file>

<file path=ppt/slides/_rels/slide21.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95.png"/><Relationship Id="rId13" Type="http://schemas.openxmlformats.org/officeDocument/2006/relationships/image" Target="../media/image10.png"/><Relationship Id="rId12"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3.jpg"/><Relationship Id="rId4" Type="http://schemas.openxmlformats.org/officeDocument/2006/relationships/image" Target="../media/image84.png"/><Relationship Id="rId9" Type="http://schemas.openxmlformats.org/officeDocument/2006/relationships/image" Target="../media/image77.png"/><Relationship Id="rId14" Type="http://schemas.openxmlformats.org/officeDocument/2006/relationships/image" Target="../media/image92.png"/><Relationship Id="rId5" Type="http://schemas.openxmlformats.org/officeDocument/2006/relationships/image" Target="../media/image89.png"/><Relationship Id="rId6" Type="http://schemas.openxmlformats.org/officeDocument/2006/relationships/image" Target="../media/image86.png"/><Relationship Id="rId7" Type="http://schemas.openxmlformats.org/officeDocument/2006/relationships/image" Target="../media/image111.png"/><Relationship Id="rId8"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4.png"/><Relationship Id="rId4" Type="http://schemas.openxmlformats.org/officeDocument/2006/relationships/image" Target="../media/image103.png"/><Relationship Id="rId5" Type="http://schemas.openxmlformats.org/officeDocument/2006/relationships/image" Target="../media/image34.png"/><Relationship Id="rId6" Type="http://schemas.openxmlformats.org/officeDocument/2006/relationships/image" Target="../media/image106.png"/><Relationship Id="rId7" Type="http://schemas.openxmlformats.org/officeDocument/2006/relationships/image" Target="../media/image10.png"/><Relationship Id="rId8" Type="http://schemas.openxmlformats.org/officeDocument/2006/relationships/image" Target="../media/image10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8.jpg"/><Relationship Id="rId4" Type="http://schemas.openxmlformats.org/officeDocument/2006/relationships/image" Target="../media/image100.png"/><Relationship Id="rId9" Type="http://schemas.openxmlformats.org/officeDocument/2006/relationships/image" Target="../media/image101.png"/><Relationship Id="rId5" Type="http://schemas.openxmlformats.org/officeDocument/2006/relationships/image" Target="../media/image30.jpg"/><Relationship Id="rId6" Type="http://schemas.openxmlformats.org/officeDocument/2006/relationships/image" Target="../media/image102.png"/><Relationship Id="rId7" Type="http://schemas.openxmlformats.org/officeDocument/2006/relationships/image" Target="../media/image122.png"/><Relationship Id="rId8"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0.png"/><Relationship Id="rId4" Type="http://schemas.openxmlformats.org/officeDocument/2006/relationships/image" Target="../media/image177.png"/><Relationship Id="rId5" Type="http://schemas.openxmlformats.org/officeDocument/2006/relationships/image" Target="../media/image115.png"/><Relationship Id="rId6"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4.png"/><Relationship Id="rId4" Type="http://schemas.openxmlformats.org/officeDocument/2006/relationships/image" Target="../media/image7.png"/><Relationship Id="rId5" Type="http://schemas.openxmlformats.org/officeDocument/2006/relationships/image" Target="../media/image117.png"/><Relationship Id="rId6"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45.png"/><Relationship Id="rId4" Type="http://schemas.openxmlformats.org/officeDocument/2006/relationships/image" Target="../media/image108.png"/><Relationship Id="rId5" Type="http://schemas.openxmlformats.org/officeDocument/2006/relationships/image" Target="../media/image7.png"/><Relationship Id="rId6"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3.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4.png"/><Relationship Id="rId4" Type="http://schemas.openxmlformats.org/officeDocument/2006/relationships/image" Target="../media/image118.png"/><Relationship Id="rId5" Type="http://schemas.openxmlformats.org/officeDocument/2006/relationships/image" Target="../media/image121.png"/><Relationship Id="rId6" Type="http://schemas.openxmlformats.org/officeDocument/2006/relationships/image" Target="../media/image109.png"/><Relationship Id="rId7" Type="http://schemas.openxmlformats.org/officeDocument/2006/relationships/image" Target="../media/image112.png"/><Relationship Id="rId8"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41.png"/><Relationship Id="rId4" Type="http://schemas.openxmlformats.org/officeDocument/2006/relationships/image" Target="../media/image116.jpg"/><Relationship Id="rId5" Type="http://schemas.openxmlformats.org/officeDocument/2006/relationships/image" Target="../media/image120.jpg"/><Relationship Id="rId6" Type="http://schemas.openxmlformats.org/officeDocument/2006/relationships/image" Target="../media/image119.jpg"/><Relationship Id="rId7" Type="http://schemas.openxmlformats.org/officeDocument/2006/relationships/image" Target="../media/image125.jpg"/><Relationship Id="rId8"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29.jpg"/><Relationship Id="rId4" Type="http://schemas.openxmlformats.org/officeDocument/2006/relationships/image" Target="../media/image132.jpg"/><Relationship Id="rId9" Type="http://schemas.openxmlformats.org/officeDocument/2006/relationships/image" Target="../media/image134.png"/><Relationship Id="rId5" Type="http://schemas.openxmlformats.org/officeDocument/2006/relationships/image" Target="../media/image146.jpg"/><Relationship Id="rId6" Type="http://schemas.openxmlformats.org/officeDocument/2006/relationships/image" Target="../media/image135.jpg"/><Relationship Id="rId7" Type="http://schemas.openxmlformats.org/officeDocument/2006/relationships/image" Target="../media/image130.jpg"/><Relationship Id="rId8" Type="http://schemas.openxmlformats.org/officeDocument/2006/relationships/image" Target="../media/image10.png"/></Relationships>
</file>

<file path=ppt/slides/_rels/slide39.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28.png"/><Relationship Id="rId4" Type="http://schemas.openxmlformats.org/officeDocument/2006/relationships/image" Target="../media/image126.png"/><Relationship Id="rId9" Type="http://schemas.openxmlformats.org/officeDocument/2006/relationships/image" Target="../media/image137.png"/><Relationship Id="rId5" Type="http://schemas.openxmlformats.org/officeDocument/2006/relationships/image" Target="../media/image127.jpg"/><Relationship Id="rId6" Type="http://schemas.openxmlformats.org/officeDocument/2006/relationships/image" Target="../media/image147.png"/><Relationship Id="rId7" Type="http://schemas.openxmlformats.org/officeDocument/2006/relationships/image" Target="../media/image159.png"/><Relationship Id="rId8"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5.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44.pn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8.png"/><Relationship Id="rId4" Type="http://schemas.openxmlformats.org/officeDocument/2006/relationships/image" Target="../media/image139.png"/><Relationship Id="rId9" Type="http://schemas.openxmlformats.org/officeDocument/2006/relationships/image" Target="../media/image158.png"/><Relationship Id="rId5" Type="http://schemas.openxmlformats.org/officeDocument/2006/relationships/image" Target="../media/image182.png"/><Relationship Id="rId6" Type="http://schemas.openxmlformats.org/officeDocument/2006/relationships/image" Target="../media/image153.png"/><Relationship Id="rId7" Type="http://schemas.openxmlformats.org/officeDocument/2006/relationships/image" Target="../media/image143.png"/><Relationship Id="rId8" Type="http://schemas.openxmlformats.org/officeDocument/2006/relationships/image" Target="../media/image1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79.png"/><Relationship Id="rId4" Type="http://schemas.openxmlformats.org/officeDocument/2006/relationships/image" Target="../media/image183.png"/><Relationship Id="rId5" Type="http://schemas.openxmlformats.org/officeDocument/2006/relationships/image" Target="../media/image10.png"/><Relationship Id="rId6" Type="http://schemas.openxmlformats.org/officeDocument/2006/relationships/image" Target="../media/image1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48.png"/><Relationship Id="rId4" Type="http://schemas.openxmlformats.org/officeDocument/2006/relationships/image" Target="../media/image10.png"/><Relationship Id="rId5" Type="http://schemas.openxmlformats.org/officeDocument/2006/relationships/image" Target="../media/image161.jpg"/><Relationship Id="rId6" Type="http://schemas.openxmlformats.org/officeDocument/2006/relationships/image" Target="../media/image160.jpg"/><Relationship Id="rId7" Type="http://schemas.openxmlformats.org/officeDocument/2006/relationships/image" Target="../media/image1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81.jpg"/><Relationship Id="rId4" Type="http://schemas.openxmlformats.org/officeDocument/2006/relationships/image" Target="../media/image157.jpg"/><Relationship Id="rId5"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71.png"/><Relationship Id="rId4" Type="http://schemas.openxmlformats.org/officeDocument/2006/relationships/image" Target="../media/image166.png"/><Relationship Id="rId5" Type="http://schemas.openxmlformats.org/officeDocument/2006/relationships/image" Target="../media/image165.png"/><Relationship Id="rId6"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73.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20" Type="http://schemas.openxmlformats.org/officeDocument/2006/relationships/image" Target="../media/image64.jpg"/><Relationship Id="rId11" Type="http://schemas.openxmlformats.org/officeDocument/2006/relationships/image" Target="../media/image180.png"/><Relationship Id="rId22" Type="http://schemas.openxmlformats.org/officeDocument/2006/relationships/image" Target="../media/image63.jpg"/><Relationship Id="rId10" Type="http://schemas.openxmlformats.org/officeDocument/2006/relationships/image" Target="../media/image60.png"/><Relationship Id="rId21" Type="http://schemas.openxmlformats.org/officeDocument/2006/relationships/image" Target="../media/image178.png"/><Relationship Id="rId13" Type="http://schemas.openxmlformats.org/officeDocument/2006/relationships/image" Target="../media/image168.jpg"/><Relationship Id="rId12" Type="http://schemas.openxmlformats.org/officeDocument/2006/relationships/image" Target="../media/image170.png"/><Relationship Id="rId23"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2.png"/><Relationship Id="rId4" Type="http://schemas.openxmlformats.org/officeDocument/2006/relationships/image" Target="../media/image154.png"/><Relationship Id="rId9" Type="http://schemas.openxmlformats.org/officeDocument/2006/relationships/image" Target="../media/image176.png"/><Relationship Id="rId15" Type="http://schemas.openxmlformats.org/officeDocument/2006/relationships/image" Target="../media/image65.png"/><Relationship Id="rId14" Type="http://schemas.openxmlformats.org/officeDocument/2006/relationships/image" Target="../media/image56.png"/><Relationship Id="rId17" Type="http://schemas.openxmlformats.org/officeDocument/2006/relationships/image" Target="../media/image169.png"/><Relationship Id="rId16" Type="http://schemas.openxmlformats.org/officeDocument/2006/relationships/image" Target="../media/image57.png"/><Relationship Id="rId5" Type="http://schemas.openxmlformats.org/officeDocument/2006/relationships/image" Target="../media/image7.png"/><Relationship Id="rId19" Type="http://schemas.openxmlformats.org/officeDocument/2006/relationships/image" Target="../media/image175.png"/><Relationship Id="rId6" Type="http://schemas.openxmlformats.org/officeDocument/2006/relationships/image" Target="../media/image162.png"/><Relationship Id="rId18" Type="http://schemas.openxmlformats.org/officeDocument/2006/relationships/image" Target="../media/image172.png"/><Relationship Id="rId7" Type="http://schemas.openxmlformats.org/officeDocument/2006/relationships/image" Target="../media/image163.png"/><Relationship Id="rId8" Type="http://schemas.openxmlformats.org/officeDocument/2006/relationships/image" Target="../media/image15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1" Type="http://schemas.openxmlformats.org/officeDocument/2006/relationships/slide" Target="/ppt/slides/slide29.xml"/><Relationship Id="rId10" Type="http://schemas.openxmlformats.org/officeDocument/2006/relationships/slide" Target="/ppt/slides/slide34.xml"/><Relationship Id="rId13" Type="http://schemas.openxmlformats.org/officeDocument/2006/relationships/image" Target="../media/image11.png"/><Relationship Id="rId12" Type="http://schemas.openxmlformats.org/officeDocument/2006/relationships/slide" Target="/ppt/slides/slide40.xm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slide" Target="/ppt/slides/slide25.xml"/><Relationship Id="rId1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slide" Target="/ppt/slides/slide1.xml"/><Relationship Id="rId7" Type="http://schemas.openxmlformats.org/officeDocument/2006/relationships/slide" Target="/ppt/slides/slide24.xml"/><Relationship Id="rId8" Type="http://schemas.openxmlformats.org/officeDocument/2006/relationships/slide" Target="/ppt/slides/slide2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0B8"/>
        </a:solidFill>
      </p:bgPr>
    </p:bg>
    <p:spTree>
      <p:nvGrpSpPr>
        <p:cNvPr id="91" name="Shape 91"/>
        <p:cNvGrpSpPr/>
        <p:nvPr/>
      </p:nvGrpSpPr>
      <p:grpSpPr>
        <a:xfrm>
          <a:off x="0" y="0"/>
          <a:ext cx="0" cy="0"/>
          <a:chOff x="0" y="0"/>
          <a:chExt cx="0" cy="0"/>
        </a:xfrm>
      </p:grpSpPr>
      <p:sp>
        <p:nvSpPr>
          <p:cNvPr id="92" name="Google Shape;92;p1"/>
          <p:cNvSpPr txBox="1"/>
          <p:nvPr/>
        </p:nvSpPr>
        <p:spPr>
          <a:xfrm>
            <a:off x="2377425" y="5201332"/>
            <a:ext cx="13533300" cy="11526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Clr>
                <a:srgbClr val="000000"/>
              </a:buClr>
              <a:buSzPts val="3600"/>
              <a:buFont typeface="Arial"/>
              <a:buNone/>
            </a:pPr>
            <a:r>
              <a:rPr b="0" i="0" lang="en-US" sz="3600" u="none" cap="none" strike="noStrike">
                <a:solidFill>
                  <a:srgbClr val="FFFFFF"/>
                </a:solidFill>
                <a:latin typeface="Outfit Light"/>
                <a:ea typeface="Outfit Light"/>
                <a:cs typeface="Outfit Light"/>
                <a:sym typeface="Outfit Light"/>
              </a:rPr>
              <a:t>Investor Presentation</a:t>
            </a:r>
            <a:endParaRPr b="0" i="0" sz="1400" u="none" cap="none" strike="noStrike">
              <a:solidFill>
                <a:srgbClr val="000000"/>
              </a:solidFill>
              <a:latin typeface="Arial"/>
              <a:ea typeface="Arial"/>
              <a:cs typeface="Arial"/>
              <a:sym typeface="Arial"/>
            </a:endParaRPr>
          </a:p>
          <a:p>
            <a:pPr indent="0" lvl="0" marL="0" marR="0" rtl="0" algn="l">
              <a:lnSpc>
                <a:spcPct val="108000"/>
              </a:lnSpc>
              <a:spcBef>
                <a:spcPts val="0"/>
              </a:spcBef>
              <a:spcAft>
                <a:spcPts val="0"/>
              </a:spcAft>
              <a:buClr>
                <a:srgbClr val="000000"/>
              </a:buClr>
              <a:buSzPts val="3600"/>
              <a:buFont typeface="Arial"/>
              <a:buNone/>
            </a:pPr>
            <a:r>
              <a:rPr lang="en-US" sz="3600">
                <a:solidFill>
                  <a:srgbClr val="FFFFFF"/>
                </a:solidFill>
                <a:latin typeface="Outfit Light"/>
                <a:ea typeface="Outfit Light"/>
                <a:cs typeface="Outfit Light"/>
                <a:sym typeface="Outfit Light"/>
              </a:rPr>
              <a:t>March</a:t>
            </a:r>
            <a:r>
              <a:rPr b="0" i="0" lang="en-US" sz="3600" u="none" cap="none" strike="noStrike">
                <a:solidFill>
                  <a:srgbClr val="FFFFFF"/>
                </a:solidFill>
                <a:latin typeface="Outfit Light"/>
                <a:ea typeface="Outfit Light"/>
                <a:cs typeface="Outfit Light"/>
                <a:sym typeface="Outfit Light"/>
              </a:rPr>
              <a:t> 2025</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93" name="Google Shape;93;p1"/>
          <p:cNvSpPr/>
          <p:nvPr/>
        </p:nvSpPr>
        <p:spPr>
          <a:xfrm>
            <a:off x="15100252" y="7606146"/>
            <a:ext cx="2507676" cy="2057401"/>
          </a:xfrm>
          <a:custGeom>
            <a:rect b="b" l="l" r="r" t="t"/>
            <a:pathLst>
              <a:path extrusionOk="0" h="2057401" w="2507676">
                <a:moveTo>
                  <a:pt x="0" y="0"/>
                </a:moveTo>
                <a:lnTo>
                  <a:pt x="2507676" y="0"/>
                </a:lnTo>
                <a:lnTo>
                  <a:pt x="2507676" y="2057402"/>
                </a:lnTo>
                <a:lnTo>
                  <a:pt x="0" y="2057402"/>
                </a:lnTo>
                <a:lnTo>
                  <a:pt x="0" y="0"/>
                </a:lnTo>
                <a:close/>
              </a:path>
            </a:pathLst>
          </a:custGeom>
          <a:blipFill rotWithShape="1">
            <a:blip r:embed="rId3">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1"/>
          <p:cNvSpPr txBox="1"/>
          <p:nvPr/>
        </p:nvSpPr>
        <p:spPr>
          <a:xfrm>
            <a:off x="2377425" y="3081860"/>
            <a:ext cx="13533150" cy="1270652"/>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Clr>
                <a:srgbClr val="000000"/>
              </a:buClr>
              <a:buSzPts val="9000"/>
              <a:buFont typeface="Arial"/>
              <a:buNone/>
            </a:pPr>
            <a:r>
              <a:rPr b="0" i="0" lang="en-US" sz="9000" u="none" cap="none" strike="noStrike">
                <a:solidFill>
                  <a:srgbClr val="FFFFFF"/>
                </a:solidFill>
                <a:latin typeface="Outfit Medium"/>
                <a:ea typeface="Outfit Medium"/>
                <a:cs typeface="Outfit Medium"/>
                <a:sym typeface="Outfit Medium"/>
              </a:rPr>
              <a:t>Dot Ai</a:t>
            </a:r>
            <a:endParaRPr b="0" i="0" sz="1400" u="none" cap="none" strike="noStrike">
              <a:solidFill>
                <a:srgbClr val="000000"/>
              </a:solidFill>
              <a:latin typeface="Arial"/>
              <a:ea typeface="Arial"/>
              <a:cs typeface="Arial"/>
              <a:sym typeface="Arial"/>
            </a:endParaRPr>
          </a:p>
        </p:txBody>
      </p:sp>
      <p:sp>
        <p:nvSpPr>
          <p:cNvPr id="95" name="Google Shape;95;p1"/>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2"/>
          <p:cNvSpPr/>
          <p:nvPr/>
        </p:nvSpPr>
        <p:spPr>
          <a:xfrm rot="10800000">
            <a:off x="1772860" y="1509912"/>
            <a:ext cx="2237423" cy="7307580"/>
          </a:xfrm>
          <a:custGeom>
            <a:rect b="b" l="l" r="r" t="t"/>
            <a:pathLst>
              <a:path extrusionOk="0" h="9743440" w="2983230">
                <a:moveTo>
                  <a:pt x="2983230" y="9743440"/>
                </a:moveTo>
                <a:cubicBezTo>
                  <a:pt x="1335659" y="9743440"/>
                  <a:pt x="0" y="7562215"/>
                  <a:pt x="0" y="4871720"/>
                </a:cubicBezTo>
                <a:cubicBezTo>
                  <a:pt x="0" y="2181225"/>
                  <a:pt x="1335659" y="0"/>
                  <a:pt x="2983230" y="0"/>
                </a:cubicBezTo>
                <a:cubicBezTo>
                  <a:pt x="1376045" y="91440"/>
                  <a:pt x="102235" y="2245614"/>
                  <a:pt x="102235" y="4871720"/>
                </a:cubicBezTo>
                <a:cubicBezTo>
                  <a:pt x="102235" y="7497826"/>
                  <a:pt x="1376045" y="9651873"/>
                  <a:pt x="2983230" y="9743440"/>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 name="Google Shape;209;p12"/>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Investment Highlights</a:t>
            </a:r>
            <a:endParaRPr b="0" i="0" sz="1400" u="none" cap="none" strike="noStrike">
              <a:solidFill>
                <a:srgbClr val="000000"/>
              </a:solidFill>
              <a:latin typeface="Arial"/>
              <a:ea typeface="Arial"/>
              <a:cs typeface="Arial"/>
              <a:sym typeface="Arial"/>
            </a:endParaRPr>
          </a:p>
        </p:txBody>
      </p:sp>
      <p:sp>
        <p:nvSpPr>
          <p:cNvPr id="210" name="Google Shape;210;p12"/>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12</a:t>
            </a:r>
            <a:endParaRPr b="0" i="0" sz="1400" u="none" cap="none" strike="noStrike">
              <a:solidFill>
                <a:srgbClr val="000000"/>
              </a:solidFill>
              <a:latin typeface="Arial"/>
              <a:ea typeface="Arial"/>
              <a:cs typeface="Arial"/>
              <a:sym typeface="Arial"/>
            </a:endParaRPr>
          </a:p>
        </p:txBody>
      </p:sp>
      <p:sp>
        <p:nvSpPr>
          <p:cNvPr id="211" name="Google Shape;211;p12"/>
          <p:cNvSpPr txBox="1"/>
          <p:nvPr/>
        </p:nvSpPr>
        <p:spPr>
          <a:xfrm>
            <a:off x="4403299" y="5556057"/>
            <a:ext cx="13548600" cy="3693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1" i="0" lang="en-US" sz="2400" u="none" cap="none" strike="noStrike">
                <a:solidFill>
                  <a:srgbClr val="EA4F0D"/>
                </a:solidFill>
                <a:latin typeface="Outfit SemiBold"/>
                <a:ea typeface="Outfit SemiBold"/>
                <a:cs typeface="Outfit SemiBold"/>
                <a:sym typeface="Outfit SemiBold"/>
              </a:rPr>
              <a:t>Poised for significant growth</a:t>
            </a:r>
            <a:r>
              <a:rPr b="0" i="0" lang="en-US" sz="2400" u="none" cap="none" strike="noStrike">
                <a:solidFill>
                  <a:srgbClr val="EA4F0D"/>
                </a:solidFill>
                <a:latin typeface="Outfit"/>
                <a:ea typeface="Outfit"/>
                <a:cs typeface="Outfit"/>
                <a:sym typeface="Outfit"/>
              </a:rPr>
              <a:t> </a:t>
            </a:r>
            <a:r>
              <a:rPr lang="en-US" sz="2400">
                <a:latin typeface="Outfit"/>
                <a:ea typeface="Outfit"/>
                <a:cs typeface="Outfit"/>
                <a:sym typeface="Outfit"/>
              </a:rPr>
              <a:t>starting from </a:t>
            </a:r>
            <a:r>
              <a:rPr b="0" i="0" lang="en-US" sz="2400" u="none" cap="none" strike="noStrike">
                <a:solidFill>
                  <a:srgbClr val="000000"/>
                </a:solidFill>
                <a:latin typeface="Outfit"/>
                <a:ea typeface="Outfit"/>
                <a:cs typeface="Outfit"/>
                <a:sym typeface="Outfit"/>
              </a:rPr>
              <a:t>$2.2M in revenu</a:t>
            </a:r>
            <a:r>
              <a:rPr b="0" i="0" lang="en-US" sz="2400" u="none" cap="none" strike="noStrike">
                <a:solidFill>
                  <a:srgbClr val="000000"/>
                </a:solidFill>
                <a:latin typeface="Outfit"/>
                <a:ea typeface="Outfit"/>
                <a:cs typeface="Outfit"/>
                <a:sym typeface="Outfit"/>
              </a:rPr>
              <a:t>e</a:t>
            </a:r>
            <a:r>
              <a:rPr b="0" i="0" lang="en-US" sz="2400" u="none" cap="none" strike="noStrike">
                <a:solidFill>
                  <a:srgbClr val="000000"/>
                </a:solidFill>
                <a:latin typeface="Outfit"/>
                <a:ea typeface="Outfit"/>
                <a:cs typeface="Outfit"/>
                <a:sym typeface="Outfit"/>
              </a:rPr>
              <a:t> and $</a:t>
            </a:r>
            <a:r>
              <a:rPr lang="en-US" sz="2400">
                <a:latin typeface="Outfit"/>
                <a:ea typeface="Outfit"/>
                <a:cs typeface="Outfit"/>
                <a:sym typeface="Outfit"/>
              </a:rPr>
              <a:t>4.2</a:t>
            </a:r>
            <a:r>
              <a:rPr b="0" i="0" lang="en-US" sz="2400" u="none" cap="none" strike="noStrike">
                <a:solidFill>
                  <a:srgbClr val="000000"/>
                </a:solidFill>
                <a:latin typeface="Outfit"/>
                <a:ea typeface="Outfit"/>
                <a:cs typeface="Outfit"/>
                <a:sym typeface="Outfit"/>
              </a:rPr>
              <a:t>M in bookings for</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0"/>
                  </a:ext>
                </a:extLst>
              </a:rPr>
              <a:t> 2024.</a:t>
            </a:r>
            <a:endParaRPr b="0" i="0" sz="1400" u="none" cap="none" strike="noStrike">
              <a:solidFill>
                <a:srgbClr val="000000"/>
              </a:solidFill>
              <a:latin typeface="Arial"/>
              <a:ea typeface="Arial"/>
              <a:cs typeface="Arial"/>
              <a:sym typeface="Arial"/>
            </a:endParaRPr>
          </a:p>
        </p:txBody>
      </p:sp>
      <p:grpSp>
        <p:nvGrpSpPr>
          <p:cNvPr id="212" name="Google Shape;212;p12"/>
          <p:cNvGrpSpPr/>
          <p:nvPr/>
        </p:nvGrpSpPr>
        <p:grpSpPr>
          <a:xfrm>
            <a:off x="2178675" y="1423864"/>
            <a:ext cx="592650" cy="592650"/>
            <a:chOff x="0" y="0"/>
            <a:chExt cx="790200" cy="790200"/>
          </a:xfrm>
        </p:grpSpPr>
        <p:sp>
          <p:nvSpPr>
            <p:cNvPr id="213" name="Google Shape;213;p12"/>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4" name="Google Shape;214;p12"/>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1</a:t>
              </a:r>
              <a:endParaRPr b="0" i="0" sz="1400" u="none" cap="none" strike="noStrike">
                <a:solidFill>
                  <a:srgbClr val="000000"/>
                </a:solidFill>
                <a:latin typeface="Arial"/>
                <a:ea typeface="Arial"/>
                <a:cs typeface="Arial"/>
                <a:sym typeface="Arial"/>
              </a:endParaRPr>
            </a:p>
          </p:txBody>
        </p:sp>
      </p:grpSp>
      <p:sp>
        <p:nvSpPr>
          <p:cNvPr id="215" name="Google Shape;215;p12"/>
          <p:cNvSpPr/>
          <p:nvPr/>
        </p:nvSpPr>
        <p:spPr>
          <a:xfrm>
            <a:off x="2400886" y="2421849"/>
            <a:ext cx="424407" cy="215165"/>
          </a:xfrm>
          <a:custGeom>
            <a:rect b="b" l="l" r="r" t="t"/>
            <a:pathLst>
              <a:path extrusionOk="0" h="215165" w="424407">
                <a:moveTo>
                  <a:pt x="0" y="0"/>
                </a:moveTo>
                <a:lnTo>
                  <a:pt x="424408" y="0"/>
                </a:lnTo>
                <a:lnTo>
                  <a:pt x="424408" y="215165"/>
                </a:lnTo>
                <a:lnTo>
                  <a:pt x="0" y="215165"/>
                </a:lnTo>
                <a:lnTo>
                  <a:pt x="0" y="0"/>
                </a:lnTo>
                <a:close/>
              </a:path>
            </a:pathLst>
          </a:custGeom>
          <a:blipFill rotWithShape="1">
            <a:blip r:embed="rId3">
              <a:alphaModFix/>
            </a:blip>
            <a:stretch>
              <a:fillRect b="-64511" l="0" r="-18180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16" name="Google Shape;216;p12"/>
          <p:cNvGrpSpPr/>
          <p:nvPr/>
        </p:nvGrpSpPr>
        <p:grpSpPr>
          <a:xfrm>
            <a:off x="3067841" y="2460389"/>
            <a:ext cx="592650" cy="592650"/>
            <a:chOff x="0" y="0"/>
            <a:chExt cx="790200" cy="790200"/>
          </a:xfrm>
        </p:grpSpPr>
        <p:sp>
          <p:nvSpPr>
            <p:cNvPr id="217" name="Google Shape;217;p12"/>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 name="Google Shape;218;p12"/>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2</a:t>
              </a:r>
              <a:endParaRPr b="0" i="0" sz="1400" u="none" cap="none" strike="noStrike">
                <a:solidFill>
                  <a:srgbClr val="000000"/>
                </a:solidFill>
                <a:latin typeface="Arial"/>
                <a:ea typeface="Arial"/>
                <a:cs typeface="Arial"/>
                <a:sym typeface="Arial"/>
              </a:endParaRPr>
            </a:p>
          </p:txBody>
        </p:sp>
      </p:grpSp>
      <p:sp>
        <p:nvSpPr>
          <p:cNvPr id="219" name="Google Shape;219;p12"/>
          <p:cNvSpPr txBox="1"/>
          <p:nvPr/>
        </p:nvSpPr>
        <p:spPr>
          <a:xfrm>
            <a:off x="3067841" y="1503410"/>
            <a:ext cx="13575525" cy="395459"/>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1" i="0" lang="en-US" sz="2400" u="none" cap="none" strike="noStrike">
                <a:solidFill>
                  <a:srgbClr val="EA4F0D"/>
                </a:solidFill>
                <a:latin typeface="Outfit SemiBold"/>
                <a:ea typeface="Outfit SemiBold"/>
                <a:cs typeface="Outfit SemiBold"/>
                <a:sym typeface="Outfit SemiBold"/>
              </a:rPr>
              <a:t>Disruptive next-gen asset management &amp; logistics tech </a:t>
            </a:r>
            <a:r>
              <a:rPr b="0" i="0" lang="en-US" sz="2400" u="none" cap="none" strike="noStrike">
                <a:solidFill>
                  <a:srgbClr val="000000"/>
                </a:solidFill>
                <a:latin typeface="Outfit"/>
                <a:ea typeface="Outfit"/>
                <a:cs typeface="Outfit"/>
                <a:sym typeface="Outfit"/>
              </a:rPr>
              <a:t>applied to public and private sectors.</a:t>
            </a:r>
            <a:endParaRPr b="0" i="0" sz="1400" u="none" cap="none" strike="noStrike">
              <a:solidFill>
                <a:srgbClr val="000000"/>
              </a:solidFill>
              <a:latin typeface="Arial"/>
              <a:ea typeface="Arial"/>
              <a:cs typeface="Arial"/>
              <a:sym typeface="Arial"/>
            </a:endParaRPr>
          </a:p>
        </p:txBody>
      </p:sp>
      <p:grpSp>
        <p:nvGrpSpPr>
          <p:cNvPr id="220" name="Google Shape;220;p12"/>
          <p:cNvGrpSpPr/>
          <p:nvPr/>
        </p:nvGrpSpPr>
        <p:grpSpPr>
          <a:xfrm>
            <a:off x="3621838" y="5476512"/>
            <a:ext cx="592650" cy="592650"/>
            <a:chOff x="0" y="0"/>
            <a:chExt cx="790200" cy="790200"/>
          </a:xfrm>
        </p:grpSpPr>
        <p:sp>
          <p:nvSpPr>
            <p:cNvPr id="221" name="Google Shape;221;p12"/>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 name="Google Shape;222;p12"/>
            <p:cNvSpPr txBox="1"/>
            <p:nvPr/>
          </p:nvSpPr>
          <p:spPr>
            <a:xfrm>
              <a:off x="0" y="9525"/>
              <a:ext cx="790200" cy="7806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650"/>
                <a:buFont typeface="Arial"/>
                <a:buNone/>
              </a:pPr>
              <a:r>
                <a:rPr b="1" i="0" lang="en-US" sz="1650" u="none" cap="none" strike="noStrike">
                  <a:solidFill>
                    <a:srgbClr val="FFFFFF"/>
                  </a:solidFill>
                  <a:latin typeface="Outfit"/>
                  <a:ea typeface="Outfit"/>
                  <a:cs typeface="Outfit"/>
                  <a:sym typeface="Outfit"/>
                </a:rPr>
                <a:t>4</a:t>
              </a:r>
              <a:endParaRPr b="0" i="0" sz="1400" u="none" cap="none" strike="noStrike">
                <a:solidFill>
                  <a:srgbClr val="000000"/>
                </a:solidFill>
                <a:latin typeface="Arial"/>
                <a:ea typeface="Arial"/>
                <a:cs typeface="Arial"/>
                <a:sym typeface="Arial"/>
              </a:endParaRPr>
            </a:p>
          </p:txBody>
        </p:sp>
      </p:grpSp>
      <p:sp>
        <p:nvSpPr>
          <p:cNvPr id="223" name="Google Shape;223;p12"/>
          <p:cNvSpPr txBox="1"/>
          <p:nvPr/>
        </p:nvSpPr>
        <p:spPr>
          <a:xfrm>
            <a:off x="3325617" y="8301009"/>
            <a:ext cx="13751451" cy="395459"/>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Management Team and Board with </a:t>
            </a:r>
            <a:r>
              <a:rPr b="1" i="0" lang="en-US" sz="2400" u="none" cap="none" strike="noStrike">
                <a:solidFill>
                  <a:srgbClr val="EA4F0D"/>
                </a:solidFill>
                <a:latin typeface="Outfit SemiBold"/>
                <a:ea typeface="Outfit SemiBold"/>
                <a:cs typeface="Outfit SemiBold"/>
                <a:sym typeface="Outfit SemiBold"/>
              </a:rPr>
              <a:t>strong track record of technical and operational execution</a:t>
            </a:r>
            <a:r>
              <a:rPr b="0" i="0" lang="en-US" sz="2400" u="none" cap="none" strike="noStrike">
                <a:solidFill>
                  <a:srgbClr val="000000"/>
                </a:solidFill>
                <a:latin typeface="Outfit"/>
                <a:ea typeface="Outfit"/>
                <a:cs typeface="Outfit"/>
                <a:sym typeface="Outfit"/>
              </a:rPr>
              <a:t>.</a:t>
            </a:r>
            <a:endParaRPr b="0" i="0" sz="1400" u="none" cap="none" strike="noStrike">
              <a:solidFill>
                <a:srgbClr val="000000"/>
              </a:solidFill>
              <a:latin typeface="Arial"/>
              <a:ea typeface="Arial"/>
              <a:cs typeface="Arial"/>
              <a:sym typeface="Arial"/>
            </a:endParaRPr>
          </a:p>
        </p:txBody>
      </p:sp>
      <p:sp>
        <p:nvSpPr>
          <p:cNvPr id="224" name="Google Shape;224;p12"/>
          <p:cNvSpPr/>
          <p:nvPr/>
        </p:nvSpPr>
        <p:spPr>
          <a:xfrm>
            <a:off x="3605585" y="8504894"/>
            <a:ext cx="576910" cy="215180"/>
          </a:xfrm>
          <a:custGeom>
            <a:rect b="b" l="l" r="r" t="t"/>
            <a:pathLst>
              <a:path extrusionOk="0" h="215180" w="576910">
                <a:moveTo>
                  <a:pt x="0" y="0"/>
                </a:moveTo>
                <a:lnTo>
                  <a:pt x="576910" y="0"/>
                </a:lnTo>
                <a:lnTo>
                  <a:pt x="576910" y="215180"/>
                </a:lnTo>
                <a:lnTo>
                  <a:pt x="0" y="215180"/>
                </a:lnTo>
                <a:lnTo>
                  <a:pt x="0" y="0"/>
                </a:lnTo>
                <a:close/>
              </a:path>
            </a:pathLst>
          </a:custGeom>
          <a:blipFill rotWithShape="1">
            <a:blip r:embed="rId3">
              <a:alphaModFix/>
            </a:blip>
            <a:stretch>
              <a:fillRect b="-123608" l="0" r="-18180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5" name="Google Shape;225;p12"/>
          <p:cNvGrpSpPr/>
          <p:nvPr/>
        </p:nvGrpSpPr>
        <p:grpSpPr>
          <a:xfrm>
            <a:off x="3605588" y="3985167"/>
            <a:ext cx="592650" cy="592650"/>
            <a:chOff x="0" y="0"/>
            <a:chExt cx="790200" cy="790200"/>
          </a:xfrm>
        </p:grpSpPr>
        <p:sp>
          <p:nvSpPr>
            <p:cNvPr id="226" name="Google Shape;226;p12"/>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p12"/>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3</a:t>
              </a:r>
              <a:endParaRPr b="0" i="0" sz="1400" u="none" cap="none" strike="noStrike">
                <a:solidFill>
                  <a:srgbClr val="000000"/>
                </a:solidFill>
                <a:latin typeface="Arial"/>
                <a:ea typeface="Arial"/>
                <a:cs typeface="Arial"/>
                <a:sym typeface="Arial"/>
              </a:endParaRPr>
            </a:p>
          </p:txBody>
        </p:sp>
      </p:grpSp>
      <p:sp>
        <p:nvSpPr>
          <p:cNvPr id="228" name="Google Shape;228;p12"/>
          <p:cNvSpPr txBox="1"/>
          <p:nvPr/>
        </p:nvSpPr>
        <p:spPr>
          <a:xfrm>
            <a:off x="3918267" y="2335130"/>
            <a:ext cx="12909975" cy="805067"/>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1" i="0" lang="en-US" sz="2400" u="none" cap="none" strike="noStrike">
                <a:solidFill>
                  <a:srgbClr val="EA4F0D"/>
                </a:solidFill>
                <a:latin typeface="Outfit SemiBold"/>
                <a:ea typeface="Outfit SemiBold"/>
                <a:cs typeface="Outfit SemiBold"/>
                <a:sym typeface="Outfit SemiBold"/>
              </a:rPr>
              <a:t>Patented technology</a:t>
            </a:r>
            <a:r>
              <a:rPr b="0" i="0" lang="en-US" sz="2400" u="none" cap="none" strike="noStrike">
                <a:solidFill>
                  <a:srgbClr val="EA4F0D"/>
                </a:solidFill>
                <a:latin typeface="Outfit"/>
                <a:ea typeface="Outfit"/>
                <a:cs typeface="Outfit"/>
                <a:sym typeface="Outfit"/>
              </a:rPr>
              <a:t> </a:t>
            </a:r>
            <a:r>
              <a:rPr b="0" i="0" lang="en-US" sz="2400" u="none" cap="none" strike="noStrike">
                <a:solidFill>
                  <a:srgbClr val="000000"/>
                </a:solidFill>
                <a:latin typeface="Outfit"/>
                <a:ea typeface="Outfit"/>
                <a:cs typeface="Outfit"/>
                <a:sym typeface="Outfit"/>
              </a:rPr>
              <a:t>combines asset &amp; workflow management in </a:t>
            </a:r>
            <a:r>
              <a:rPr b="1" i="0" lang="en-US" sz="2400" u="none" cap="none" strike="noStrike">
                <a:solidFill>
                  <a:srgbClr val="EA4F0D"/>
                </a:solidFill>
                <a:latin typeface="Outfit SemiBold"/>
                <a:ea typeface="Outfit SemiBold"/>
                <a:cs typeface="Outfit SemiBold"/>
                <a:sym typeface="Outfit SemiBold"/>
              </a:rPr>
              <a:t>real-time</a:t>
            </a:r>
            <a:r>
              <a:rPr b="0" i="0" lang="en-US" sz="2400" u="none" cap="none" strike="noStrike">
                <a:solidFill>
                  <a:srgbClr val="000000"/>
                </a:solidFill>
                <a:latin typeface="Outfit"/>
                <a:ea typeface="Outfit"/>
                <a:cs typeface="Outfit"/>
                <a:sym typeface="Outfit"/>
              </a:rPr>
              <a:t>, providing </a:t>
            </a:r>
            <a:r>
              <a:rPr b="1" i="0" lang="en-US" sz="2400" u="none" cap="none" strike="noStrike">
                <a:solidFill>
                  <a:srgbClr val="EA4F0D"/>
                </a:solidFill>
                <a:latin typeface="Outfit SemiBold"/>
                <a:ea typeface="Outfit SemiBold"/>
                <a:cs typeface="Outfit SemiBold"/>
                <a:sym typeface="Outfit SemiBold"/>
              </a:rPr>
              <a:t>actionable insights driven by AI</a:t>
            </a:r>
            <a:r>
              <a:rPr b="0" i="0" lang="en-US" sz="2400" u="none" cap="none" strike="noStrike">
                <a:solidFill>
                  <a:srgbClr val="000000"/>
                </a:solidFill>
                <a:latin typeface="Outfit"/>
                <a:ea typeface="Outfit"/>
                <a:cs typeface="Outfit"/>
                <a:sym typeface="Outfit"/>
              </a:rPr>
              <a:t>.</a:t>
            </a:r>
            <a:endParaRPr b="0" i="0" sz="1400" u="none" cap="none" strike="noStrike">
              <a:solidFill>
                <a:srgbClr val="000000"/>
              </a:solidFill>
              <a:latin typeface="Arial"/>
              <a:ea typeface="Arial"/>
              <a:cs typeface="Arial"/>
              <a:sym typeface="Arial"/>
            </a:endParaRPr>
          </a:p>
        </p:txBody>
      </p:sp>
      <p:sp>
        <p:nvSpPr>
          <p:cNvPr id="229" name="Google Shape;229;p12"/>
          <p:cNvSpPr/>
          <p:nvPr/>
        </p:nvSpPr>
        <p:spPr>
          <a:xfrm>
            <a:off x="2939655" y="4196754"/>
            <a:ext cx="424407" cy="215165"/>
          </a:xfrm>
          <a:custGeom>
            <a:rect b="b" l="l" r="r" t="t"/>
            <a:pathLst>
              <a:path extrusionOk="0" h="215165" w="424407">
                <a:moveTo>
                  <a:pt x="0" y="0"/>
                </a:moveTo>
                <a:lnTo>
                  <a:pt x="424407" y="0"/>
                </a:lnTo>
                <a:lnTo>
                  <a:pt x="424407" y="215164"/>
                </a:lnTo>
                <a:lnTo>
                  <a:pt x="0" y="215164"/>
                </a:lnTo>
                <a:lnTo>
                  <a:pt x="0" y="0"/>
                </a:lnTo>
                <a:close/>
              </a:path>
            </a:pathLst>
          </a:custGeom>
          <a:blipFill rotWithShape="1">
            <a:blip r:embed="rId3">
              <a:alphaModFix/>
            </a:blip>
            <a:stretch>
              <a:fillRect b="-64511" l="0" r="-18180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30" name="Google Shape;230;p12"/>
          <p:cNvGrpSpPr/>
          <p:nvPr/>
        </p:nvGrpSpPr>
        <p:grpSpPr>
          <a:xfrm>
            <a:off x="3325617" y="6968397"/>
            <a:ext cx="592650" cy="592650"/>
            <a:chOff x="0" y="0"/>
            <a:chExt cx="790200" cy="790200"/>
          </a:xfrm>
        </p:grpSpPr>
        <p:sp>
          <p:nvSpPr>
            <p:cNvPr id="231" name="Google Shape;231;p12"/>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12"/>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5</a:t>
              </a:r>
              <a:endParaRPr b="0" i="0" sz="1400" u="none" cap="none" strike="noStrike">
                <a:solidFill>
                  <a:srgbClr val="000000"/>
                </a:solidFill>
                <a:latin typeface="Arial"/>
                <a:ea typeface="Arial"/>
                <a:cs typeface="Arial"/>
                <a:sym typeface="Arial"/>
              </a:endParaRPr>
            </a:p>
          </p:txBody>
        </p:sp>
      </p:grpSp>
      <p:sp>
        <p:nvSpPr>
          <p:cNvPr id="233" name="Google Shape;233;p12"/>
          <p:cNvSpPr txBox="1"/>
          <p:nvPr/>
        </p:nvSpPr>
        <p:spPr>
          <a:xfrm>
            <a:off x="4403299" y="3909545"/>
            <a:ext cx="13474800" cy="8760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E</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1"/>
                  </a:ext>
                </a:extLst>
              </a:rPr>
              <a:t>arly traction with enterprise customer </a:t>
            </a:r>
            <a:r>
              <a:rPr b="1" lang="en-US" sz="2400">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2"/>
                  </a:ext>
                </a:extLst>
              </a:rPr>
              <a:t>Wurth</a:t>
            </a:r>
            <a:r>
              <a:rPr lang="en-US" sz="2400">
                <a:latin typeface="Outfit"/>
                <a:ea typeface="Outfit"/>
                <a:cs typeface="Outfit"/>
                <a:sym typeface="Outfit"/>
                <a:extLst>
                  <a:ext uri="http://customooxmlschemas.google.com/">
                    <go:slidesCustomData xmlns:go="http://customooxmlschemas.google.com/" textRoundtripDataId="3"/>
                  </a:ext>
                </a:extLst>
              </a:rPr>
              <a:t>, potential for $1B in sales over the next 5 years </a:t>
            </a:r>
            <a:endParaRPr b="0" i="0"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4"/>
                </a:ext>
              </a:extLst>
            </a:endParaRPr>
          </a:p>
          <a:p>
            <a:pPr indent="0" lvl="0" marL="0" marR="0" rtl="0" algn="l">
              <a:lnSpc>
                <a:spcPct val="137125"/>
              </a:lnSpc>
              <a:spcBef>
                <a:spcPts val="0"/>
              </a:spcBef>
              <a:spcAft>
                <a:spcPts val="0"/>
              </a:spcAft>
              <a:buClr>
                <a:srgbClr val="000000"/>
              </a:buClr>
              <a:buSzPts val="2400"/>
              <a:buFont typeface="Arial"/>
              <a:buNone/>
            </a:pPr>
            <a:r>
              <a:rPr lang="en-US" sz="2400">
                <a:latin typeface="Outfit"/>
                <a:ea typeface="Outfit"/>
                <a:cs typeface="Outfit"/>
                <a:sym typeface="Outfit"/>
                <a:extLst>
                  <a:ext uri="http://customooxmlschemas.google.com/">
                    <go:slidesCustomData xmlns:go="http://customooxmlschemas.google.com/" textRoundtripDataId="5"/>
                  </a:ext>
                </a:extLst>
              </a:rPr>
              <a:t>Other customers progressing including</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6"/>
                  </a:ext>
                </a:extLst>
              </a:rPr>
              <a:t> </a:t>
            </a:r>
            <a:r>
              <a:rPr b="1" i="0" lang="en-US" sz="2400" u="none" cap="none" strike="noStrike">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7"/>
                  </a:ext>
                </a:extLst>
              </a:rPr>
              <a:t>Rooms 2 Go</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8"/>
                  </a:ext>
                </a:extLst>
              </a:rPr>
              <a:t>,</a:t>
            </a:r>
            <a:r>
              <a:rPr b="0" i="0" lang="en-US" sz="2400" u="none" cap="none" strike="noStrike">
                <a:solidFill>
                  <a:srgbClr val="EA4F0D"/>
                </a:solidFill>
                <a:latin typeface="Outfit"/>
                <a:ea typeface="Outfit"/>
                <a:cs typeface="Outfit"/>
                <a:sym typeface="Outfit"/>
                <a:extLst>
                  <a:ext uri="http://customooxmlschemas.google.com/">
                    <go:slidesCustomData xmlns:go="http://customooxmlschemas.google.com/" textRoundtripDataId="9"/>
                  </a:ext>
                </a:extLst>
              </a:rPr>
              <a:t> </a:t>
            </a:r>
            <a:r>
              <a:rPr b="1" i="0" lang="en-US" sz="2400" u="none" cap="none" strike="noStrike">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10"/>
                  </a:ext>
                </a:extLst>
              </a:rPr>
              <a:t>Wagner Warehousing</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11"/>
                  </a:ext>
                </a:extLst>
              </a:rPr>
              <a:t>,</a:t>
            </a:r>
            <a:r>
              <a:rPr b="0" i="0" lang="en-US" sz="2400" u="none" cap="none" strike="noStrike">
                <a:solidFill>
                  <a:srgbClr val="EA4F0D"/>
                </a:solidFill>
                <a:latin typeface="Outfit"/>
                <a:ea typeface="Outfit"/>
                <a:cs typeface="Outfit"/>
                <a:sym typeface="Outfit"/>
                <a:extLst>
                  <a:ext uri="http://customooxmlschemas.google.com/">
                    <go:slidesCustomData xmlns:go="http://customooxmlschemas.google.com/" textRoundtripDataId="12"/>
                  </a:ext>
                </a:extLst>
              </a:rPr>
              <a:t> </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13"/>
                  </a:ext>
                </a:extLst>
              </a:rPr>
              <a:t>and  </a:t>
            </a:r>
            <a:r>
              <a:rPr b="1" i="0" lang="en-US" sz="2400" u="none" cap="none" strike="noStrike">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14"/>
                  </a:ext>
                </a:extLst>
              </a:rPr>
              <a:t>U.S. Air Force</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15"/>
                  </a:ext>
                </a:extLst>
              </a:rPr>
              <a:t>.</a:t>
            </a:r>
            <a:r>
              <a:rPr b="0" i="0" lang="en-US" sz="2400" u="none" cap="none" strike="noStrike">
                <a:solidFill>
                  <a:srgbClr val="000000"/>
                </a:solidFill>
                <a:latin typeface="Outfit"/>
                <a:ea typeface="Outfit"/>
                <a:cs typeface="Outfit"/>
                <a:sym typeface="Outfit"/>
              </a:rPr>
              <a:t>  </a:t>
            </a:r>
            <a:endParaRPr b="0" i="0" sz="1400" u="none" cap="none" strike="noStrike">
              <a:solidFill>
                <a:srgbClr val="000000"/>
              </a:solidFill>
              <a:latin typeface="Arial"/>
              <a:ea typeface="Arial"/>
              <a:cs typeface="Arial"/>
              <a:sym typeface="Arial"/>
            </a:endParaRPr>
          </a:p>
        </p:txBody>
      </p:sp>
      <p:sp>
        <p:nvSpPr>
          <p:cNvPr id="234" name="Google Shape;234;p12"/>
          <p:cNvSpPr/>
          <p:nvPr/>
        </p:nvSpPr>
        <p:spPr>
          <a:xfrm>
            <a:off x="3533186" y="4223539"/>
            <a:ext cx="545297" cy="215180"/>
          </a:xfrm>
          <a:custGeom>
            <a:rect b="b" l="l" r="r" t="t"/>
            <a:pathLst>
              <a:path extrusionOk="0" h="215180" w="545297">
                <a:moveTo>
                  <a:pt x="0" y="0"/>
                </a:moveTo>
                <a:lnTo>
                  <a:pt x="545296" y="0"/>
                </a:lnTo>
                <a:lnTo>
                  <a:pt x="545296" y="215180"/>
                </a:lnTo>
                <a:lnTo>
                  <a:pt x="0" y="215180"/>
                </a:lnTo>
                <a:lnTo>
                  <a:pt x="0" y="0"/>
                </a:lnTo>
                <a:close/>
              </a:path>
            </a:pathLst>
          </a:custGeom>
          <a:blipFill rotWithShape="1">
            <a:blip r:embed="rId3">
              <a:alphaModFix/>
            </a:blip>
            <a:stretch>
              <a:fillRect b="-111358" l="0" r="-18180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35" name="Google Shape;235;p12"/>
          <p:cNvGrpSpPr/>
          <p:nvPr/>
        </p:nvGrpSpPr>
        <p:grpSpPr>
          <a:xfrm>
            <a:off x="2476974" y="8221464"/>
            <a:ext cx="592650" cy="592650"/>
            <a:chOff x="0" y="0"/>
            <a:chExt cx="790200" cy="790200"/>
          </a:xfrm>
        </p:grpSpPr>
        <p:sp>
          <p:nvSpPr>
            <p:cNvPr id="236" name="Google Shape;236;p12"/>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 name="Google Shape;237;p12"/>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6</a:t>
              </a:r>
              <a:endParaRPr b="0" i="0" sz="1400" u="none" cap="none" strike="noStrike">
                <a:solidFill>
                  <a:srgbClr val="000000"/>
                </a:solidFill>
                <a:latin typeface="Arial"/>
                <a:ea typeface="Arial"/>
                <a:cs typeface="Arial"/>
                <a:sym typeface="Arial"/>
              </a:endParaRPr>
            </a:p>
          </p:txBody>
        </p:sp>
      </p:grpSp>
      <p:sp>
        <p:nvSpPr>
          <p:cNvPr id="238" name="Google Shape;238;p12"/>
          <p:cNvSpPr txBox="1"/>
          <p:nvPr/>
        </p:nvSpPr>
        <p:spPr>
          <a:xfrm>
            <a:off x="4182495" y="7047942"/>
            <a:ext cx="13415673" cy="395459"/>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Organic growth underlined by </a:t>
            </a:r>
            <a:r>
              <a:rPr b="1" i="0" lang="en-US" sz="2400" u="none" cap="none" strike="noStrike">
                <a:solidFill>
                  <a:srgbClr val="EA4F0D"/>
                </a:solidFill>
                <a:latin typeface="Outfit SemiBold"/>
                <a:ea typeface="Outfit SemiBold"/>
                <a:cs typeface="Outfit SemiBold"/>
                <a:sym typeface="Outfit SemiBold"/>
              </a:rPr>
              <a:t>Capex-light</a:t>
            </a:r>
            <a:r>
              <a:rPr b="1" i="0" lang="en-US" sz="2400" u="none" cap="none" strike="noStrike">
                <a:solidFill>
                  <a:srgbClr val="000000"/>
                </a:solidFill>
                <a:latin typeface="Outfit SemiBold"/>
                <a:ea typeface="Outfit SemiBold"/>
                <a:cs typeface="Outfit SemiBold"/>
                <a:sym typeface="Outfit SemiBold"/>
              </a:rPr>
              <a:t> </a:t>
            </a:r>
            <a:r>
              <a:rPr b="0" i="0" lang="en-US" sz="2400" u="none" cap="none" strike="noStrike">
                <a:solidFill>
                  <a:srgbClr val="000000"/>
                </a:solidFill>
                <a:latin typeface="Outfit"/>
                <a:ea typeface="Outfit"/>
                <a:cs typeface="Outfit"/>
                <a:sym typeface="Outfit"/>
              </a:rPr>
              <a:t>business model. </a:t>
            </a:r>
            <a:endParaRPr b="0" i="0" sz="1400" u="none" cap="none" strike="noStrike">
              <a:solidFill>
                <a:srgbClr val="000000"/>
              </a:solidFill>
              <a:latin typeface="Arial"/>
              <a:ea typeface="Arial"/>
              <a:cs typeface="Arial"/>
              <a:sym typeface="Arial"/>
            </a:endParaRPr>
          </a:p>
        </p:txBody>
      </p:sp>
      <p:sp>
        <p:nvSpPr>
          <p:cNvPr id="239" name="Google Shape;239;p12"/>
          <p:cNvSpPr/>
          <p:nvPr/>
        </p:nvSpPr>
        <p:spPr>
          <a:xfrm>
            <a:off x="4642369" y="6872679"/>
            <a:ext cx="576910" cy="215180"/>
          </a:xfrm>
          <a:custGeom>
            <a:rect b="b" l="l" r="r" t="t"/>
            <a:pathLst>
              <a:path extrusionOk="0" h="215180" w="576910">
                <a:moveTo>
                  <a:pt x="0" y="0"/>
                </a:moveTo>
                <a:lnTo>
                  <a:pt x="576910" y="0"/>
                </a:lnTo>
                <a:lnTo>
                  <a:pt x="576910" y="215180"/>
                </a:lnTo>
                <a:lnTo>
                  <a:pt x="0" y="215180"/>
                </a:lnTo>
                <a:lnTo>
                  <a:pt x="0" y="0"/>
                </a:lnTo>
                <a:close/>
              </a:path>
            </a:pathLst>
          </a:custGeom>
          <a:blipFill rotWithShape="1">
            <a:blip r:embed="rId3">
              <a:alphaModFix/>
            </a:blip>
            <a:stretch>
              <a:fillRect b="-123608" l="0" r="-18180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ue and orange logo  Description automatically generated" id="240" name="Google Shape;240;p12"/>
          <p:cNvSpPr/>
          <p:nvPr/>
        </p:nvSpPr>
        <p:spPr>
          <a:xfrm>
            <a:off x="891051" y="4137575"/>
            <a:ext cx="1880675" cy="1657285"/>
          </a:xfrm>
          <a:custGeom>
            <a:rect b="b" l="l" r="r" t="t"/>
            <a:pathLst>
              <a:path extrusionOk="0" h="914364" w="1114474">
                <a:moveTo>
                  <a:pt x="0" y="0"/>
                </a:moveTo>
                <a:lnTo>
                  <a:pt x="1114474" y="0"/>
                </a:lnTo>
                <a:lnTo>
                  <a:pt x="1114474" y="914364"/>
                </a:lnTo>
                <a:lnTo>
                  <a:pt x="0" y="914364"/>
                </a:lnTo>
                <a:lnTo>
                  <a:pt x="0" y="0"/>
                </a:lnTo>
                <a:close/>
              </a:path>
            </a:pathLst>
          </a:custGeom>
          <a:blipFill rotWithShape="1">
            <a:blip r:embed="rId4">
              <a:alphaModFix/>
            </a:blip>
            <a:stretch>
              <a:fillRect b="-72"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 name="Google Shape;241;p12"/>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0"/>
          <p:cNvSpPr txBox="1"/>
          <p:nvPr/>
        </p:nvSpPr>
        <p:spPr>
          <a:xfrm>
            <a:off x="365745" y="245176"/>
            <a:ext cx="17099400" cy="7143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Today’s Presenters</a:t>
            </a:r>
            <a:endParaRPr b="0" i="0" sz="1400" u="none" cap="none" strike="noStrike">
              <a:solidFill>
                <a:srgbClr val="000000"/>
              </a:solidFill>
              <a:latin typeface="Arial"/>
              <a:ea typeface="Arial"/>
              <a:cs typeface="Arial"/>
              <a:sym typeface="Arial"/>
            </a:endParaRPr>
          </a:p>
        </p:txBody>
      </p:sp>
      <p:sp>
        <p:nvSpPr>
          <p:cNvPr descr="ShoulderUp Technology Acquisition Corp." id="251" name="Google Shape;251;p10"/>
          <p:cNvSpPr/>
          <p:nvPr/>
        </p:nvSpPr>
        <p:spPr>
          <a:xfrm>
            <a:off x="3077560" y="1327673"/>
            <a:ext cx="1630172" cy="1044392"/>
          </a:xfrm>
          <a:custGeom>
            <a:rect b="b" l="l" r="r" t="t"/>
            <a:pathLst>
              <a:path extrusionOk="0" h="1044392" w="1630172">
                <a:moveTo>
                  <a:pt x="0" y="0"/>
                </a:moveTo>
                <a:lnTo>
                  <a:pt x="1630172" y="0"/>
                </a:lnTo>
                <a:lnTo>
                  <a:pt x="1630172" y="1044392"/>
                </a:lnTo>
                <a:lnTo>
                  <a:pt x="0" y="1044392"/>
                </a:lnTo>
                <a:lnTo>
                  <a:pt x="0" y="0"/>
                </a:lnTo>
                <a:close/>
              </a:path>
            </a:pathLst>
          </a:custGeom>
          <a:blipFill rotWithShape="1">
            <a:blip r:embed="rId3">
              <a:alphaModFix/>
            </a:blip>
            <a:stretch>
              <a:fillRect b="-1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2" name="Google Shape;252;p10"/>
          <p:cNvGrpSpPr/>
          <p:nvPr/>
        </p:nvGrpSpPr>
        <p:grpSpPr>
          <a:xfrm>
            <a:off x="606271" y="2836331"/>
            <a:ext cx="3121425" cy="6775650"/>
            <a:chOff x="0" y="0"/>
            <a:chExt cx="4161900" cy="9034200"/>
          </a:xfrm>
        </p:grpSpPr>
        <p:sp>
          <p:nvSpPr>
            <p:cNvPr id="253" name="Google Shape;253;p10"/>
            <p:cNvSpPr txBox="1"/>
            <p:nvPr/>
          </p:nvSpPr>
          <p:spPr>
            <a:xfrm>
              <a:off x="144085" y="3188783"/>
              <a:ext cx="3873600" cy="734700"/>
            </a:xfrm>
            <a:prstGeom prst="rect">
              <a:avLst/>
            </a:prstGeom>
            <a:noFill/>
            <a:ln>
              <a:noFill/>
            </a:ln>
          </p:spPr>
          <p:txBody>
            <a:bodyPr anchorCtr="0" anchor="t" bIns="0" lIns="0" spcFirstLastPara="1" rIns="0" wrap="square" tIns="0">
              <a:spAutoFit/>
            </a:bodyPr>
            <a:lstStyle/>
            <a:p>
              <a:pPr indent="0" lvl="0" marL="0" marR="0" rtl="0" algn="ctr">
                <a:lnSpc>
                  <a:spcPct val="149968"/>
                </a:lnSpc>
                <a:spcBef>
                  <a:spcPts val="0"/>
                </a:spcBef>
                <a:spcAft>
                  <a:spcPts val="0"/>
                </a:spcAft>
                <a:buClr>
                  <a:srgbClr val="000000"/>
                </a:buClr>
                <a:buSzPts val="1575"/>
                <a:buFont typeface="Arial"/>
                <a:buNone/>
              </a:pPr>
              <a:r>
                <a:rPr b="1" i="0" lang="en-US" sz="1575" u="none" cap="none" strike="noStrike">
                  <a:solidFill>
                    <a:srgbClr val="000000"/>
                  </a:solidFill>
                  <a:latin typeface="Outfit"/>
                  <a:ea typeface="Outfit"/>
                  <a:cs typeface="Outfit"/>
                  <a:sym typeface="Outfit"/>
                </a:rPr>
                <a:t>PHYLLIS W. NEWHOUSE</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Chief Executive Officer &amp; Director</a:t>
              </a:r>
              <a:endParaRPr b="0" i="0" sz="1400" u="none" cap="none" strike="noStrike">
                <a:solidFill>
                  <a:srgbClr val="000000"/>
                </a:solidFill>
                <a:latin typeface="Arial"/>
                <a:ea typeface="Arial"/>
                <a:cs typeface="Arial"/>
                <a:sym typeface="Arial"/>
              </a:endParaRPr>
            </a:p>
          </p:txBody>
        </p:sp>
        <p:sp>
          <p:nvSpPr>
            <p:cNvPr descr="Phyllis W Newhouse (@PhyllisNewhouse) / X" id="254" name="Google Shape;254;p10"/>
            <p:cNvSpPr/>
            <p:nvPr/>
          </p:nvSpPr>
          <p:spPr>
            <a:xfrm>
              <a:off x="611975" y="0"/>
              <a:ext cx="2937840" cy="2937840"/>
            </a:xfrm>
            <a:custGeom>
              <a:rect b="b" l="l" r="r" t="t"/>
              <a:pathLst>
                <a:path extrusionOk="0" h="2937840" w="2937840">
                  <a:moveTo>
                    <a:pt x="0" y="0"/>
                  </a:moveTo>
                  <a:lnTo>
                    <a:pt x="2937840" y="0"/>
                  </a:lnTo>
                  <a:lnTo>
                    <a:pt x="2937840" y="2937840"/>
                  </a:lnTo>
                  <a:lnTo>
                    <a:pt x="0" y="2937840"/>
                  </a:lnTo>
                  <a:lnTo>
                    <a:pt x="0" y="0"/>
                  </a:lnTo>
                  <a:close/>
                </a:path>
              </a:pathLst>
            </a:custGeom>
            <a:blipFill rotWithShape="1">
              <a:blip r:embed="rId4">
                <a:alphaModFix/>
              </a:blip>
              <a:stretch>
                <a:fillRect b="0" l="0" r="0" t="0"/>
              </a:stretch>
            </a:blipFill>
            <a:ln cap="sq" cmpd="sng" w="38100">
              <a:solidFill>
                <a:srgbClr val="7030A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p10"/>
            <p:cNvSpPr txBox="1"/>
            <p:nvPr/>
          </p:nvSpPr>
          <p:spPr>
            <a:xfrm>
              <a:off x="0" y="4375550"/>
              <a:ext cx="4161900" cy="3105600"/>
            </a:xfrm>
            <a:prstGeom prst="rect">
              <a:avLst/>
            </a:prstGeom>
            <a:noFill/>
            <a:ln>
              <a:noFill/>
            </a:ln>
          </p:spPr>
          <p:txBody>
            <a:bodyPr anchorCtr="0" anchor="t" bIns="0" lIns="0" spcFirstLastPara="1" rIns="0" wrap="square" tIns="0">
              <a:spAutoFit/>
            </a:bodyPr>
            <a:lstStyle/>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Entrepreneur, retired military senior non-commissioned officer, mentor, founder and Chief Executive Officer</a:t>
              </a:r>
              <a:endParaRPr b="0" i="0" sz="1400" u="none" cap="none" strike="noStrike">
                <a:solidFill>
                  <a:srgbClr val="000000"/>
                </a:solidFill>
                <a:latin typeface="Arial"/>
                <a:ea typeface="Arial"/>
                <a:cs typeface="Arial"/>
                <a:sym typeface="Arial"/>
              </a:endParaRPr>
            </a:p>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Focused on national security in the United States Army, and is known as a pioneer in the cyber security industry</a:t>
              </a:r>
              <a:endParaRPr b="0" i="0" sz="1400" u="none" cap="none" strike="noStrike">
                <a:solidFill>
                  <a:srgbClr val="000000"/>
                </a:solidFill>
                <a:latin typeface="Arial"/>
                <a:ea typeface="Arial"/>
                <a:cs typeface="Arial"/>
                <a:sym typeface="Arial"/>
              </a:endParaRPr>
            </a:p>
          </p:txBody>
        </p:sp>
        <p:sp>
          <p:nvSpPr>
            <p:cNvPr descr="US Army logo" id="256" name="Google Shape;256;p10"/>
            <p:cNvSpPr/>
            <p:nvPr/>
          </p:nvSpPr>
          <p:spPr>
            <a:xfrm>
              <a:off x="773320" y="7999732"/>
              <a:ext cx="917050" cy="916994"/>
            </a:xfrm>
            <a:custGeom>
              <a:rect b="b" l="l" r="r" t="t"/>
              <a:pathLst>
                <a:path extrusionOk="0" h="916994" w="917050">
                  <a:moveTo>
                    <a:pt x="0" y="0"/>
                  </a:moveTo>
                  <a:lnTo>
                    <a:pt x="917050" y="0"/>
                  </a:lnTo>
                  <a:lnTo>
                    <a:pt x="917050" y="916994"/>
                  </a:lnTo>
                  <a:lnTo>
                    <a:pt x="0" y="9169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Working at Xtreme Solutions Inc in Washington, DC: Employee Reviews |  Indeed.com" id="257" name="Google Shape;257;p10"/>
            <p:cNvSpPr/>
            <p:nvPr/>
          </p:nvSpPr>
          <p:spPr>
            <a:xfrm>
              <a:off x="2236470" y="7882258"/>
              <a:ext cx="1152000" cy="1151942"/>
            </a:xfrm>
            <a:custGeom>
              <a:rect b="b" l="l" r="r" t="t"/>
              <a:pathLst>
                <a:path extrusionOk="0" h="1151942" w="1152000">
                  <a:moveTo>
                    <a:pt x="0" y="0"/>
                  </a:moveTo>
                  <a:lnTo>
                    <a:pt x="1152000" y="0"/>
                  </a:lnTo>
                  <a:lnTo>
                    <a:pt x="1152000" y="1151942"/>
                  </a:lnTo>
                  <a:lnTo>
                    <a:pt x="0" y="115194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0"/>
          <p:cNvGrpSpPr/>
          <p:nvPr/>
        </p:nvGrpSpPr>
        <p:grpSpPr>
          <a:xfrm>
            <a:off x="4083553" y="2836331"/>
            <a:ext cx="3121425" cy="6701616"/>
            <a:chOff x="0" y="0"/>
            <a:chExt cx="4161900" cy="8935488"/>
          </a:xfrm>
        </p:grpSpPr>
        <p:sp>
          <p:nvSpPr>
            <p:cNvPr id="259" name="Google Shape;259;p10"/>
            <p:cNvSpPr txBox="1"/>
            <p:nvPr/>
          </p:nvSpPr>
          <p:spPr>
            <a:xfrm>
              <a:off x="447278" y="3188783"/>
              <a:ext cx="3267300" cy="734700"/>
            </a:xfrm>
            <a:prstGeom prst="rect">
              <a:avLst/>
            </a:prstGeom>
            <a:noFill/>
            <a:ln>
              <a:noFill/>
            </a:ln>
          </p:spPr>
          <p:txBody>
            <a:bodyPr anchorCtr="0" anchor="t" bIns="0" lIns="0" spcFirstLastPara="1" rIns="0" wrap="square" tIns="0">
              <a:spAutoFit/>
            </a:bodyPr>
            <a:lstStyle/>
            <a:p>
              <a:pPr indent="0" lvl="0" marL="0" marR="0" rtl="0" algn="ctr">
                <a:lnSpc>
                  <a:spcPct val="149968"/>
                </a:lnSpc>
                <a:spcBef>
                  <a:spcPts val="0"/>
                </a:spcBef>
                <a:spcAft>
                  <a:spcPts val="0"/>
                </a:spcAft>
                <a:buClr>
                  <a:srgbClr val="000000"/>
                </a:buClr>
                <a:buSzPts val="1575"/>
                <a:buFont typeface="Arial"/>
                <a:buNone/>
              </a:pPr>
              <a:r>
                <a:rPr b="1" i="0" lang="en-US" sz="1575" u="none" cap="none" strike="noStrike">
                  <a:solidFill>
                    <a:srgbClr val="000000"/>
                  </a:solidFill>
                  <a:latin typeface="Outfit"/>
                  <a:ea typeface="Outfit"/>
                  <a:cs typeface="Outfit"/>
                  <a:sym typeface="Outfit"/>
                </a:rPr>
                <a:t>RASHAUN L. WILLIAMS</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 Chief Financial Officer</a:t>
              </a:r>
              <a:endParaRPr b="0" i="0" sz="1400" u="none" cap="none" strike="noStrike">
                <a:solidFill>
                  <a:srgbClr val="000000"/>
                </a:solidFill>
                <a:latin typeface="Arial"/>
                <a:ea typeface="Arial"/>
                <a:cs typeface="Arial"/>
                <a:sym typeface="Arial"/>
              </a:endParaRPr>
            </a:p>
          </p:txBody>
        </p:sp>
        <p:sp>
          <p:nvSpPr>
            <p:cNvPr descr="Agenda | 2018 TechConneXt" id="260" name="Google Shape;260;p10"/>
            <p:cNvSpPr/>
            <p:nvPr/>
          </p:nvSpPr>
          <p:spPr>
            <a:xfrm>
              <a:off x="611976" y="0"/>
              <a:ext cx="2937838" cy="2937838"/>
            </a:xfrm>
            <a:custGeom>
              <a:rect b="b" l="l" r="r" t="t"/>
              <a:pathLst>
                <a:path extrusionOk="0" h="2937838" w="2937838">
                  <a:moveTo>
                    <a:pt x="0" y="0"/>
                  </a:moveTo>
                  <a:lnTo>
                    <a:pt x="2937838" y="0"/>
                  </a:lnTo>
                  <a:lnTo>
                    <a:pt x="2937838" y="2937838"/>
                  </a:lnTo>
                  <a:lnTo>
                    <a:pt x="0" y="2937838"/>
                  </a:lnTo>
                  <a:lnTo>
                    <a:pt x="0" y="0"/>
                  </a:lnTo>
                  <a:close/>
                </a:path>
              </a:pathLst>
            </a:custGeom>
            <a:blipFill rotWithShape="1">
              <a:blip r:embed="rId7">
                <a:alphaModFix/>
              </a:blip>
              <a:stretch>
                <a:fillRect b="0" l="0" r="0" t="0"/>
              </a:stretch>
            </a:blipFill>
            <a:ln cap="sq" cmpd="sng" w="38100">
              <a:solidFill>
                <a:srgbClr val="7030A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1" name="Google Shape;261;p10"/>
            <p:cNvSpPr txBox="1"/>
            <p:nvPr/>
          </p:nvSpPr>
          <p:spPr>
            <a:xfrm>
              <a:off x="0" y="4375550"/>
              <a:ext cx="4161900" cy="2712000"/>
            </a:xfrm>
            <a:prstGeom prst="rect">
              <a:avLst/>
            </a:prstGeom>
            <a:noFill/>
            <a:ln>
              <a:noFill/>
            </a:ln>
          </p:spPr>
          <p:txBody>
            <a:bodyPr anchorCtr="0" anchor="t" bIns="0" lIns="0" spcFirstLastPara="1" rIns="0" wrap="square" tIns="0">
              <a:spAutoFit/>
            </a:bodyPr>
            <a:lstStyle/>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Former investment banker, venture capitalist, technology executive and professor at Morehouse College</a:t>
              </a:r>
              <a:endParaRPr b="0" i="0" sz="1400" u="none" cap="none" strike="noStrike">
                <a:solidFill>
                  <a:srgbClr val="000000"/>
                </a:solidFill>
                <a:latin typeface="Arial"/>
                <a:ea typeface="Arial"/>
                <a:cs typeface="Arial"/>
                <a:sym typeface="Arial"/>
              </a:endParaRPr>
            </a:p>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Currently an executive at Heliogen and General Partner in the MVP All-Star Fund</a:t>
              </a:r>
              <a:endParaRPr b="0" i="0" sz="1400" u="none" cap="none" strike="noStrike">
                <a:solidFill>
                  <a:srgbClr val="000000"/>
                </a:solidFill>
                <a:latin typeface="Arial"/>
                <a:ea typeface="Arial"/>
                <a:cs typeface="Arial"/>
                <a:sym typeface="Arial"/>
              </a:endParaRPr>
            </a:p>
          </p:txBody>
        </p:sp>
        <p:sp>
          <p:nvSpPr>
            <p:cNvPr descr="Antimatter Business Partners logo" id="262" name="Google Shape;262;p10"/>
            <p:cNvSpPr/>
            <p:nvPr/>
          </p:nvSpPr>
          <p:spPr>
            <a:xfrm>
              <a:off x="142895" y="8018438"/>
              <a:ext cx="917066" cy="917050"/>
            </a:xfrm>
            <a:custGeom>
              <a:rect b="b" l="l" r="r" t="t"/>
              <a:pathLst>
                <a:path extrusionOk="0" h="917050" w="917066">
                  <a:moveTo>
                    <a:pt x="0" y="0"/>
                  </a:moveTo>
                  <a:lnTo>
                    <a:pt x="917066" y="0"/>
                  </a:lnTo>
                  <a:lnTo>
                    <a:pt x="917066" y="917050"/>
                  </a:lnTo>
                  <a:lnTo>
                    <a:pt x="0" y="91705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Manhattan Venture Partners logo" id="263" name="Google Shape;263;p10"/>
            <p:cNvSpPr/>
            <p:nvPr/>
          </p:nvSpPr>
          <p:spPr>
            <a:xfrm>
              <a:off x="1267295" y="8021013"/>
              <a:ext cx="911900" cy="911900"/>
            </a:xfrm>
            <a:custGeom>
              <a:rect b="b" l="l" r="r" t="t"/>
              <a:pathLst>
                <a:path extrusionOk="0" h="911900" w="911900">
                  <a:moveTo>
                    <a:pt x="0" y="0"/>
                  </a:moveTo>
                  <a:lnTo>
                    <a:pt x="911900" y="0"/>
                  </a:lnTo>
                  <a:lnTo>
                    <a:pt x="911900" y="911900"/>
                  </a:lnTo>
                  <a:lnTo>
                    <a:pt x="0" y="9119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Value Investment Group, Inc. logo" id="264" name="Google Shape;264;p10"/>
            <p:cNvSpPr/>
            <p:nvPr/>
          </p:nvSpPr>
          <p:spPr>
            <a:xfrm>
              <a:off x="2382395" y="8212531"/>
              <a:ext cx="1636500" cy="528864"/>
            </a:xfrm>
            <a:custGeom>
              <a:rect b="b" l="l" r="r" t="t"/>
              <a:pathLst>
                <a:path extrusionOk="0" h="528864" w="1636500">
                  <a:moveTo>
                    <a:pt x="0" y="0"/>
                  </a:moveTo>
                  <a:lnTo>
                    <a:pt x="1636500" y="0"/>
                  </a:lnTo>
                  <a:lnTo>
                    <a:pt x="1636500" y="528864"/>
                  </a:lnTo>
                  <a:lnTo>
                    <a:pt x="0" y="528864"/>
                  </a:lnTo>
                  <a:lnTo>
                    <a:pt x="0" y="0"/>
                  </a:lnTo>
                  <a:close/>
                </a:path>
              </a:pathLst>
            </a:custGeom>
            <a:blipFill rotWithShape="1">
              <a:blip r:embed="rId10">
                <a:alphaModFix/>
              </a:blip>
              <a:stretch>
                <a:fillRect b="-104307" l="0" r="0" t="-1051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0"/>
          <p:cNvGrpSpPr/>
          <p:nvPr/>
        </p:nvGrpSpPr>
        <p:grpSpPr>
          <a:xfrm>
            <a:off x="14515398" y="2836331"/>
            <a:ext cx="3121425" cy="6942122"/>
            <a:chOff x="0" y="0"/>
            <a:chExt cx="4161900" cy="9256163"/>
          </a:xfrm>
        </p:grpSpPr>
        <p:sp>
          <p:nvSpPr>
            <p:cNvPr descr="Bob Reny - Dot Ai | LinkedIn" id="266" name="Google Shape;266;p10"/>
            <p:cNvSpPr/>
            <p:nvPr/>
          </p:nvSpPr>
          <p:spPr>
            <a:xfrm>
              <a:off x="612140" y="0"/>
              <a:ext cx="2937510" cy="2937510"/>
            </a:xfrm>
            <a:custGeom>
              <a:rect b="b" l="l" r="r" t="t"/>
              <a:pathLst>
                <a:path extrusionOk="0" h="2937510" w="2937510">
                  <a:moveTo>
                    <a:pt x="0" y="0"/>
                  </a:moveTo>
                  <a:lnTo>
                    <a:pt x="2937510" y="0"/>
                  </a:lnTo>
                  <a:lnTo>
                    <a:pt x="2937510" y="2937510"/>
                  </a:lnTo>
                  <a:lnTo>
                    <a:pt x="0" y="2937510"/>
                  </a:lnTo>
                  <a:lnTo>
                    <a:pt x="0" y="0"/>
                  </a:lnTo>
                  <a:close/>
                </a:path>
              </a:pathLst>
            </a:custGeom>
            <a:blipFill rotWithShape="1">
              <a:blip r:embed="rId11">
                <a:alphaModFix/>
              </a:blip>
              <a:stretch>
                <a:fillRect b="-229" l="0" r="-229" t="0"/>
              </a:stretch>
            </a:blipFill>
            <a:ln cap="sq" cmpd="sng" w="38100">
              <a:solidFill>
                <a:srgbClr val="0047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7" name="Google Shape;267;p10"/>
            <p:cNvSpPr txBox="1"/>
            <p:nvPr/>
          </p:nvSpPr>
          <p:spPr>
            <a:xfrm>
              <a:off x="317320" y="3180001"/>
              <a:ext cx="3527100" cy="734700"/>
            </a:xfrm>
            <a:prstGeom prst="rect">
              <a:avLst/>
            </a:prstGeom>
            <a:noFill/>
            <a:ln>
              <a:noFill/>
            </a:ln>
          </p:spPr>
          <p:txBody>
            <a:bodyPr anchorCtr="0" anchor="t" bIns="0" lIns="0" spcFirstLastPara="1" rIns="0" wrap="square" tIns="0">
              <a:spAutoFit/>
            </a:bodyPr>
            <a:lstStyle/>
            <a:p>
              <a:pPr indent="0" lvl="0" marL="0" marR="0" rtl="0" algn="ctr">
                <a:lnSpc>
                  <a:spcPct val="149968"/>
                </a:lnSpc>
                <a:spcBef>
                  <a:spcPts val="0"/>
                </a:spcBef>
                <a:spcAft>
                  <a:spcPts val="0"/>
                </a:spcAft>
                <a:buClr>
                  <a:srgbClr val="000000"/>
                </a:buClr>
                <a:buSzPts val="1575"/>
                <a:buFont typeface="Arial"/>
                <a:buNone/>
              </a:pPr>
              <a:r>
                <a:rPr b="1" i="0" lang="en-US" sz="1575" u="none" cap="none" strike="noStrike">
                  <a:solidFill>
                    <a:srgbClr val="000000"/>
                  </a:solidFill>
                  <a:latin typeface="Outfit"/>
                  <a:ea typeface="Outfit"/>
                  <a:cs typeface="Outfit"/>
                  <a:sym typeface="Outfit"/>
                </a:rPr>
                <a:t>BOB RENY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Chief Revenue Officer</a:t>
              </a:r>
              <a:endParaRPr b="0" i="0" sz="1400" u="none" cap="none" strike="noStrike">
                <a:solidFill>
                  <a:srgbClr val="000000"/>
                </a:solidFill>
                <a:latin typeface="Arial"/>
                <a:ea typeface="Arial"/>
                <a:cs typeface="Arial"/>
                <a:sym typeface="Arial"/>
              </a:endParaRPr>
            </a:p>
          </p:txBody>
        </p:sp>
        <p:sp>
          <p:nvSpPr>
            <p:cNvPr id="268" name="Google Shape;268;p10"/>
            <p:cNvSpPr txBox="1"/>
            <p:nvPr/>
          </p:nvSpPr>
          <p:spPr>
            <a:xfrm>
              <a:off x="0" y="4375550"/>
              <a:ext cx="4161900" cy="3105600"/>
            </a:xfrm>
            <a:prstGeom prst="rect">
              <a:avLst/>
            </a:prstGeom>
            <a:noFill/>
            <a:ln>
              <a:noFill/>
            </a:ln>
          </p:spPr>
          <p:txBody>
            <a:bodyPr anchorCtr="0" anchor="t" bIns="0" lIns="0" spcFirstLastPara="1" rIns="0" wrap="square" tIns="0">
              <a:spAutoFit/>
            </a:bodyPr>
            <a:lstStyle/>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Former Executive in sales and sales engineering with Forescout and Exabeam</a:t>
              </a:r>
              <a:endParaRPr b="0" i="0" sz="1400" u="none" cap="none" strike="noStrike">
                <a:solidFill>
                  <a:srgbClr val="000000"/>
                </a:solidFill>
                <a:latin typeface="Arial"/>
                <a:ea typeface="Arial"/>
                <a:cs typeface="Arial"/>
                <a:sym typeface="Arial"/>
              </a:endParaRPr>
            </a:p>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20+ years of experience in information technology value selling. Including: building teams, training, managing, and closing  global 1000 customers</a:t>
              </a:r>
              <a:endParaRPr b="0" i="0" sz="1400" u="none" cap="none" strike="noStrike">
                <a:solidFill>
                  <a:srgbClr val="000000"/>
                </a:solidFill>
                <a:latin typeface="Arial"/>
                <a:ea typeface="Arial"/>
                <a:cs typeface="Arial"/>
                <a:sym typeface="Arial"/>
              </a:endParaRPr>
            </a:p>
          </p:txBody>
        </p:sp>
        <p:sp>
          <p:nvSpPr>
            <p:cNvPr descr="Exabeam logo" id="269" name="Google Shape;269;p10"/>
            <p:cNvSpPr/>
            <p:nvPr/>
          </p:nvSpPr>
          <p:spPr>
            <a:xfrm>
              <a:off x="695370" y="8104191"/>
              <a:ext cx="1152000" cy="1151944"/>
            </a:xfrm>
            <a:custGeom>
              <a:rect b="b" l="l" r="r" t="t"/>
              <a:pathLst>
                <a:path extrusionOk="0" h="1151944" w="1152000">
                  <a:moveTo>
                    <a:pt x="0" y="0"/>
                  </a:moveTo>
                  <a:lnTo>
                    <a:pt x="1152000" y="0"/>
                  </a:lnTo>
                  <a:lnTo>
                    <a:pt x="1152000" y="1151944"/>
                  </a:lnTo>
                  <a:lnTo>
                    <a:pt x="0" y="115194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Forescout Technologies Inc. logo" id="270" name="Google Shape;270;p10"/>
            <p:cNvSpPr/>
            <p:nvPr/>
          </p:nvSpPr>
          <p:spPr>
            <a:xfrm>
              <a:off x="2314420" y="8104163"/>
              <a:ext cx="1152000" cy="1152000"/>
            </a:xfrm>
            <a:custGeom>
              <a:rect b="b" l="l" r="r" t="t"/>
              <a:pathLst>
                <a:path extrusionOk="0" h="1152000" w="1152000">
                  <a:moveTo>
                    <a:pt x="0" y="0"/>
                  </a:moveTo>
                  <a:lnTo>
                    <a:pt x="1152000" y="0"/>
                  </a:lnTo>
                  <a:lnTo>
                    <a:pt x="1152000" y="1152000"/>
                  </a:lnTo>
                  <a:lnTo>
                    <a:pt x="0" y="115200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descr="A blue and orange logo  Description automatically generated" id="271" name="Google Shape;271;p10"/>
          <p:cNvSpPr/>
          <p:nvPr/>
        </p:nvSpPr>
        <p:spPr>
          <a:xfrm>
            <a:off x="11956257" y="1327673"/>
            <a:ext cx="1285061" cy="1044392"/>
          </a:xfrm>
          <a:custGeom>
            <a:rect b="b" l="l" r="r" t="t"/>
            <a:pathLst>
              <a:path extrusionOk="0" h="1044392" w="1285061">
                <a:moveTo>
                  <a:pt x="0" y="0"/>
                </a:moveTo>
                <a:lnTo>
                  <a:pt x="1285061" y="0"/>
                </a:lnTo>
                <a:lnTo>
                  <a:pt x="1285061" y="1044392"/>
                </a:lnTo>
                <a:lnTo>
                  <a:pt x="0" y="1044392"/>
                </a:lnTo>
                <a:lnTo>
                  <a:pt x="0" y="0"/>
                </a:lnTo>
                <a:close/>
              </a:path>
            </a:pathLst>
          </a:custGeom>
          <a:blipFill rotWithShape="1">
            <a:blip r:embed="rId14">
              <a:alphaModFix/>
            </a:blip>
            <a:stretch>
              <a:fillRect b="-69" l="0" r="0" t="-9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272" name="Google Shape;272;p10"/>
          <p:cNvCxnSpPr/>
          <p:nvPr/>
        </p:nvCxnSpPr>
        <p:spPr>
          <a:xfrm>
            <a:off x="7502913" y="2580322"/>
            <a:ext cx="10191900" cy="0"/>
          </a:xfrm>
          <a:prstGeom prst="straightConnector1">
            <a:avLst/>
          </a:prstGeom>
          <a:noFill/>
          <a:ln cap="rnd" cmpd="sng" w="19050">
            <a:solidFill>
              <a:srgbClr val="0047FF"/>
            </a:solidFill>
            <a:prstDash val="solid"/>
            <a:round/>
            <a:headEnd len="sm" w="sm" type="none"/>
            <a:tailEnd len="sm" w="sm" type="none"/>
          </a:ln>
        </p:spPr>
      </p:cxnSp>
      <p:sp>
        <p:nvSpPr>
          <p:cNvPr id="273" name="Google Shape;273;p10"/>
          <p:cNvSpPr txBox="1"/>
          <p:nvPr/>
        </p:nvSpPr>
        <p:spPr>
          <a:xfrm>
            <a:off x="8803430" y="9817877"/>
            <a:ext cx="681000" cy="276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10</a:t>
            </a:r>
            <a:endParaRPr b="0" i="0" sz="1400" u="none" cap="none" strike="noStrike">
              <a:solidFill>
                <a:srgbClr val="000000"/>
              </a:solidFill>
              <a:latin typeface="Arial"/>
              <a:ea typeface="Arial"/>
              <a:cs typeface="Arial"/>
              <a:sym typeface="Arial"/>
            </a:endParaRPr>
          </a:p>
        </p:txBody>
      </p:sp>
      <p:grpSp>
        <p:nvGrpSpPr>
          <p:cNvPr id="274" name="Google Shape;274;p10"/>
          <p:cNvGrpSpPr/>
          <p:nvPr/>
        </p:nvGrpSpPr>
        <p:grpSpPr>
          <a:xfrm>
            <a:off x="7560835" y="2836330"/>
            <a:ext cx="3121425" cy="6775650"/>
            <a:chOff x="0" y="0"/>
            <a:chExt cx="4161900" cy="9034200"/>
          </a:xfrm>
        </p:grpSpPr>
        <p:sp>
          <p:nvSpPr>
            <p:cNvPr descr="Ed Nabrotzky - SEE ID | LinkedIn" id="275" name="Google Shape;275;p10"/>
            <p:cNvSpPr/>
            <p:nvPr/>
          </p:nvSpPr>
          <p:spPr>
            <a:xfrm>
              <a:off x="611975" y="0"/>
              <a:ext cx="2937840" cy="2937840"/>
            </a:xfrm>
            <a:custGeom>
              <a:rect b="b" l="l" r="r" t="t"/>
              <a:pathLst>
                <a:path extrusionOk="0" h="2937840" w="2937840">
                  <a:moveTo>
                    <a:pt x="0" y="0"/>
                  </a:moveTo>
                  <a:lnTo>
                    <a:pt x="2937840" y="0"/>
                  </a:lnTo>
                  <a:lnTo>
                    <a:pt x="2937840" y="2937840"/>
                  </a:lnTo>
                  <a:lnTo>
                    <a:pt x="0" y="2937840"/>
                  </a:lnTo>
                  <a:lnTo>
                    <a:pt x="0" y="0"/>
                  </a:lnTo>
                  <a:close/>
                </a:path>
              </a:pathLst>
            </a:custGeom>
            <a:blipFill rotWithShape="1">
              <a:blip r:embed="rId15">
                <a:alphaModFix/>
              </a:blip>
              <a:stretch>
                <a:fillRect b="0" l="0" r="0" t="0"/>
              </a:stretch>
            </a:blipFill>
            <a:ln cap="sq" cmpd="sng" w="38100">
              <a:solidFill>
                <a:srgbClr val="0047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10"/>
            <p:cNvSpPr txBox="1"/>
            <p:nvPr/>
          </p:nvSpPr>
          <p:spPr>
            <a:xfrm>
              <a:off x="317178" y="3180001"/>
              <a:ext cx="3527400" cy="734700"/>
            </a:xfrm>
            <a:prstGeom prst="rect">
              <a:avLst/>
            </a:prstGeom>
            <a:noFill/>
            <a:ln>
              <a:noFill/>
            </a:ln>
          </p:spPr>
          <p:txBody>
            <a:bodyPr anchorCtr="0" anchor="t" bIns="0" lIns="0" spcFirstLastPara="1" rIns="0" wrap="square" tIns="0">
              <a:spAutoFit/>
            </a:bodyPr>
            <a:lstStyle/>
            <a:p>
              <a:pPr indent="0" lvl="0" marL="0" marR="0" rtl="0" algn="ctr">
                <a:lnSpc>
                  <a:spcPct val="149968"/>
                </a:lnSpc>
                <a:spcBef>
                  <a:spcPts val="0"/>
                </a:spcBef>
                <a:spcAft>
                  <a:spcPts val="0"/>
                </a:spcAft>
                <a:buClr>
                  <a:srgbClr val="000000"/>
                </a:buClr>
                <a:buSzPts val="1575"/>
                <a:buFont typeface="Arial"/>
                <a:buNone/>
              </a:pPr>
              <a:r>
                <a:rPr b="1" i="0" lang="en-US" sz="1575" u="none" cap="none" strike="noStrike">
                  <a:solidFill>
                    <a:srgbClr val="000000"/>
                  </a:solidFill>
                  <a:latin typeface="Outfit"/>
                  <a:ea typeface="Outfit"/>
                  <a:cs typeface="Outfit"/>
                  <a:sym typeface="Outfit"/>
                </a:rPr>
                <a:t>ED NABROTZKY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Chief Executive Officer</a:t>
              </a:r>
              <a:endParaRPr b="0" i="0" sz="1400" u="none" cap="none" strike="noStrike">
                <a:solidFill>
                  <a:srgbClr val="000000"/>
                </a:solidFill>
                <a:latin typeface="Arial"/>
                <a:ea typeface="Arial"/>
                <a:cs typeface="Arial"/>
                <a:sym typeface="Arial"/>
              </a:endParaRPr>
            </a:p>
          </p:txBody>
        </p:sp>
        <p:sp>
          <p:nvSpPr>
            <p:cNvPr id="277" name="Google Shape;277;p10"/>
            <p:cNvSpPr txBox="1"/>
            <p:nvPr/>
          </p:nvSpPr>
          <p:spPr>
            <a:xfrm>
              <a:off x="0" y="4375550"/>
              <a:ext cx="4161900" cy="3105600"/>
            </a:xfrm>
            <a:prstGeom prst="rect">
              <a:avLst/>
            </a:prstGeom>
            <a:noFill/>
            <a:ln>
              <a:noFill/>
            </a:ln>
          </p:spPr>
          <p:txBody>
            <a:bodyPr anchorCtr="0" anchor="t" bIns="0" lIns="0" spcFirstLastPara="1" rIns="0" wrap="square" tIns="0">
              <a:spAutoFit/>
            </a:bodyPr>
            <a:lstStyle/>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Seasoned technology executive and entrepreneur, operational leadership experience in sales, marketing and engineering</a:t>
              </a:r>
              <a:endParaRPr b="0" i="0" sz="1400" u="none" cap="none" strike="noStrike">
                <a:solidFill>
                  <a:srgbClr val="000000"/>
                </a:solidFill>
                <a:latin typeface="Arial"/>
                <a:ea typeface="Arial"/>
                <a:cs typeface="Arial"/>
                <a:sym typeface="Arial"/>
              </a:endParaRPr>
            </a:p>
            <a:p>
              <a:pPr indent="-135729"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Former director of IoT at Panasonic and Managing Director, Industrial Networking at Molex</a:t>
              </a:r>
              <a:endParaRPr b="0" i="0" sz="1400" u="none" cap="none" strike="noStrike">
                <a:solidFill>
                  <a:srgbClr val="000000"/>
                </a:solidFill>
                <a:latin typeface="Arial"/>
                <a:ea typeface="Arial"/>
                <a:cs typeface="Arial"/>
                <a:sym typeface="Arial"/>
              </a:endParaRPr>
            </a:p>
          </p:txBody>
        </p:sp>
        <p:sp>
          <p:nvSpPr>
            <p:cNvPr descr="MOLEX - Peta Elektronik" id="278" name="Google Shape;278;p10"/>
            <p:cNvSpPr/>
            <p:nvPr/>
          </p:nvSpPr>
          <p:spPr>
            <a:xfrm>
              <a:off x="2723525" y="7919726"/>
              <a:ext cx="1114474" cy="1114474"/>
            </a:xfrm>
            <a:custGeom>
              <a:rect b="b" l="l" r="r" t="t"/>
              <a:pathLst>
                <a:path extrusionOk="0" h="1114474" w="1114474">
                  <a:moveTo>
                    <a:pt x="0" y="0"/>
                  </a:moveTo>
                  <a:lnTo>
                    <a:pt x="1114474" y="0"/>
                  </a:lnTo>
                  <a:lnTo>
                    <a:pt x="1114474" y="1114474"/>
                  </a:lnTo>
                  <a:lnTo>
                    <a:pt x="0" y="1114474"/>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Panasonic Logo Design: History &amp; Evolution" id="279" name="Google Shape;279;p10"/>
            <p:cNvSpPr/>
            <p:nvPr/>
          </p:nvSpPr>
          <p:spPr>
            <a:xfrm>
              <a:off x="323791" y="8290779"/>
              <a:ext cx="2064122" cy="372368"/>
            </a:xfrm>
            <a:custGeom>
              <a:rect b="b" l="l" r="r" t="t"/>
              <a:pathLst>
                <a:path extrusionOk="0" h="372368" w="2064122">
                  <a:moveTo>
                    <a:pt x="0" y="0"/>
                  </a:moveTo>
                  <a:lnTo>
                    <a:pt x="2064122" y="0"/>
                  </a:lnTo>
                  <a:lnTo>
                    <a:pt x="2064122" y="372368"/>
                  </a:lnTo>
                  <a:lnTo>
                    <a:pt x="0" y="372368"/>
                  </a:lnTo>
                  <a:lnTo>
                    <a:pt x="0" y="0"/>
                  </a:lnTo>
                  <a:close/>
                </a:path>
              </a:pathLst>
            </a:custGeom>
            <a:blipFill rotWithShape="1">
              <a:blip r:embed="rId17">
                <a:alphaModFix/>
              </a:blip>
              <a:stretch>
                <a:fillRect b="-151046" l="-10439" r="-9179" t="-14672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80" name="Google Shape;280;p10"/>
          <p:cNvCxnSpPr/>
          <p:nvPr/>
        </p:nvCxnSpPr>
        <p:spPr>
          <a:xfrm>
            <a:off x="606271" y="2580322"/>
            <a:ext cx="6661200" cy="0"/>
          </a:xfrm>
          <a:prstGeom prst="straightConnector1">
            <a:avLst/>
          </a:prstGeom>
          <a:noFill/>
          <a:ln cap="rnd" cmpd="sng" w="19050">
            <a:solidFill>
              <a:srgbClr val="7030A0"/>
            </a:solidFill>
            <a:prstDash val="solid"/>
            <a:round/>
            <a:headEnd len="sm" w="sm" type="none"/>
            <a:tailEnd len="sm" w="sm" type="none"/>
          </a:ln>
        </p:spPr>
      </p:cxnSp>
      <p:sp>
        <p:nvSpPr>
          <p:cNvPr id="281" name="Google Shape;281;p10"/>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82" name="Google Shape;282;p10"/>
          <p:cNvGrpSpPr/>
          <p:nvPr/>
        </p:nvGrpSpPr>
        <p:grpSpPr>
          <a:xfrm>
            <a:off x="11038116" y="2836331"/>
            <a:ext cx="3121425" cy="5677131"/>
            <a:chOff x="0" y="0"/>
            <a:chExt cx="4161900" cy="7569508"/>
          </a:xfrm>
        </p:grpSpPr>
        <p:sp>
          <p:nvSpPr>
            <p:cNvPr id="283" name="Google Shape;283;p10"/>
            <p:cNvSpPr txBox="1"/>
            <p:nvPr/>
          </p:nvSpPr>
          <p:spPr>
            <a:xfrm>
              <a:off x="282408" y="3188783"/>
              <a:ext cx="3597000" cy="734700"/>
            </a:xfrm>
            <a:prstGeom prst="rect">
              <a:avLst/>
            </a:prstGeom>
            <a:noFill/>
            <a:ln>
              <a:noFill/>
            </a:ln>
          </p:spPr>
          <p:txBody>
            <a:bodyPr anchorCtr="0" anchor="t" bIns="0" lIns="0" spcFirstLastPara="1" rIns="0" wrap="square" tIns="0">
              <a:spAutoFit/>
            </a:bodyPr>
            <a:lstStyle/>
            <a:p>
              <a:pPr indent="0" lvl="0" marL="0" marR="0" rtl="0" algn="ctr">
                <a:lnSpc>
                  <a:spcPct val="149968"/>
                </a:lnSpc>
                <a:spcBef>
                  <a:spcPts val="0"/>
                </a:spcBef>
                <a:spcAft>
                  <a:spcPts val="0"/>
                </a:spcAft>
                <a:buClr>
                  <a:srgbClr val="000000"/>
                </a:buClr>
                <a:buSzPts val="1575"/>
                <a:buFont typeface="Arial"/>
                <a:buNone/>
              </a:pPr>
              <a:r>
                <a:rPr b="1" i="0" lang="en-US" sz="1575" u="none" cap="none" strike="noStrike">
                  <a:solidFill>
                    <a:srgbClr val="000000"/>
                  </a:solidFill>
                  <a:latin typeface="Outfit"/>
                  <a:ea typeface="Outfit"/>
                  <a:cs typeface="Outfit"/>
                  <a:sym typeface="Outfit"/>
                </a:rPr>
                <a:t>CHARLES MADDOX</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Chief  Financial Officer</a:t>
              </a:r>
              <a:endParaRPr b="0" i="0" sz="1400" u="none" cap="none" strike="noStrike">
                <a:solidFill>
                  <a:srgbClr val="000000"/>
                </a:solidFill>
                <a:latin typeface="Arial"/>
                <a:ea typeface="Arial"/>
                <a:cs typeface="Arial"/>
                <a:sym typeface="Arial"/>
              </a:endParaRPr>
            </a:p>
          </p:txBody>
        </p:sp>
        <p:sp>
          <p:nvSpPr>
            <p:cNvPr descr="A person in a suit and tie  Description automatically generated" id="284" name="Google Shape;284;p10"/>
            <p:cNvSpPr/>
            <p:nvPr/>
          </p:nvSpPr>
          <p:spPr>
            <a:xfrm>
              <a:off x="612140" y="0"/>
              <a:ext cx="2937510" cy="2937510"/>
            </a:xfrm>
            <a:custGeom>
              <a:rect b="b" l="l" r="r" t="t"/>
              <a:pathLst>
                <a:path extrusionOk="0" h="2937510" w="2937510">
                  <a:moveTo>
                    <a:pt x="0" y="0"/>
                  </a:moveTo>
                  <a:lnTo>
                    <a:pt x="2937510" y="0"/>
                  </a:lnTo>
                  <a:lnTo>
                    <a:pt x="2937510" y="2937510"/>
                  </a:lnTo>
                  <a:lnTo>
                    <a:pt x="0" y="2937510"/>
                  </a:lnTo>
                  <a:lnTo>
                    <a:pt x="0" y="0"/>
                  </a:lnTo>
                  <a:close/>
                </a:path>
              </a:pathLst>
            </a:custGeom>
            <a:blipFill rotWithShape="1">
              <a:blip r:embed="rId19">
                <a:alphaModFix/>
              </a:blip>
              <a:stretch>
                <a:fillRect b="-399" l="0" r="-219" t="0"/>
              </a:stretch>
            </a:blipFill>
            <a:ln cap="sq" cmpd="sng" w="38100">
              <a:solidFill>
                <a:srgbClr val="0047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5" name="Google Shape;285;p10"/>
            <p:cNvSpPr txBox="1"/>
            <p:nvPr/>
          </p:nvSpPr>
          <p:spPr>
            <a:xfrm>
              <a:off x="0" y="4380208"/>
              <a:ext cx="4161900" cy="3189300"/>
            </a:xfrm>
            <a:prstGeom prst="rect">
              <a:avLst/>
            </a:prstGeom>
            <a:noFill/>
            <a:ln>
              <a:noFill/>
            </a:ln>
          </p:spPr>
          <p:txBody>
            <a:bodyPr anchorCtr="0" anchor="t" bIns="0" lIns="0" spcFirstLastPara="1" rIns="0" wrap="square" tIns="0">
              <a:spAutoFit/>
            </a:bodyPr>
            <a:lstStyle/>
            <a:p>
              <a:pPr indent="-135731"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Co-founder of several startup  businesses worth $300M+</a:t>
              </a:r>
              <a:endParaRPr b="0" i="0" sz="1400" u="none" cap="none" strike="noStrike">
                <a:solidFill>
                  <a:srgbClr val="000000"/>
                </a:solidFill>
                <a:latin typeface="Arial"/>
                <a:ea typeface="Arial"/>
                <a:cs typeface="Arial"/>
                <a:sym typeface="Arial"/>
              </a:endParaRPr>
            </a:p>
            <a:p>
              <a:pPr indent="-135731"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Angel investor, raised more than $8M in seed capital for Dot Ai </a:t>
              </a:r>
              <a:endParaRPr b="0" i="0" sz="1400" u="none" cap="none" strike="noStrike">
                <a:solidFill>
                  <a:srgbClr val="000000"/>
                </a:solidFill>
                <a:latin typeface="Arial"/>
                <a:ea typeface="Arial"/>
                <a:cs typeface="Arial"/>
                <a:sym typeface="Arial"/>
              </a:endParaRPr>
            </a:p>
            <a:p>
              <a:pPr indent="-135731" lvl="1" marL="271462" marR="0" rtl="0" algn="l">
                <a:lnSpc>
                  <a:spcPct val="156000"/>
                </a:lnSpc>
                <a:spcBef>
                  <a:spcPts val="0"/>
                </a:spcBef>
                <a:spcAft>
                  <a:spcPts val="0"/>
                </a:spcAft>
                <a:buClr>
                  <a:srgbClr val="424242"/>
                </a:buClr>
                <a:buSzPts val="1500"/>
                <a:buFont typeface="Arial"/>
                <a:buChar char="•"/>
              </a:pPr>
              <a:r>
                <a:rPr b="0" i="0" lang="en-US" sz="1500" u="none" cap="none" strike="noStrike">
                  <a:solidFill>
                    <a:srgbClr val="424242"/>
                  </a:solidFill>
                  <a:latin typeface="Outfit"/>
                  <a:ea typeface="Outfit"/>
                  <a:cs typeface="Outfit"/>
                  <a:sym typeface="Outfit"/>
                </a:rPr>
                <a:t>USAF C-17  pilot &amp; Director of Ops; managed continuous worldwide ops of $11.12B in assets</a:t>
              </a:r>
              <a:endParaRPr b="0" i="0" sz="1400" u="none" cap="none" strike="noStrike">
                <a:solidFill>
                  <a:srgbClr val="000000"/>
                </a:solidFill>
                <a:latin typeface="Arial"/>
                <a:ea typeface="Arial"/>
                <a:cs typeface="Arial"/>
                <a:sym typeface="Arial"/>
              </a:endParaRPr>
            </a:p>
          </p:txBody>
        </p:sp>
      </p:grpSp>
      <p:pic>
        <p:nvPicPr>
          <p:cNvPr id="286" name="Google Shape;286;p10"/>
          <p:cNvPicPr preferRelativeResize="0"/>
          <p:nvPr/>
        </p:nvPicPr>
        <p:blipFill rotWithShape="1">
          <a:blip r:embed="rId20">
            <a:alphaModFix/>
          </a:blip>
          <a:srcRect b="0" l="0" r="0" t="0"/>
          <a:stretch/>
        </p:blipFill>
        <p:spPr>
          <a:xfrm>
            <a:off x="11215300" y="8979275"/>
            <a:ext cx="1396701" cy="558675"/>
          </a:xfrm>
          <a:prstGeom prst="rect">
            <a:avLst/>
          </a:prstGeom>
          <a:noFill/>
          <a:ln>
            <a:noFill/>
          </a:ln>
        </p:spPr>
      </p:pic>
      <p:pic>
        <p:nvPicPr>
          <p:cNvPr id="287" name="Google Shape;287;p10"/>
          <p:cNvPicPr preferRelativeResize="0"/>
          <p:nvPr/>
        </p:nvPicPr>
        <p:blipFill rotWithShape="1">
          <a:blip r:embed="rId21">
            <a:alphaModFix/>
          </a:blip>
          <a:srcRect b="0" l="0" r="0" t="0"/>
          <a:stretch/>
        </p:blipFill>
        <p:spPr>
          <a:xfrm>
            <a:off x="12867450" y="8884076"/>
            <a:ext cx="1006875" cy="785599"/>
          </a:xfrm>
          <a:prstGeom prst="rect">
            <a:avLst/>
          </a:prstGeom>
          <a:noFill/>
          <a:ln>
            <a:noFill/>
          </a:ln>
        </p:spPr>
      </p:pic>
      <p:pic>
        <p:nvPicPr>
          <p:cNvPr id="288" name="Google Shape;288;p10"/>
          <p:cNvPicPr preferRelativeResize="0"/>
          <p:nvPr/>
        </p:nvPicPr>
        <p:blipFill rotWithShape="1">
          <a:blip r:embed="rId22">
            <a:alphaModFix/>
          </a:blip>
          <a:srcRect b="0" l="0" r="0" t="0"/>
          <a:stretch/>
        </p:blipFill>
        <p:spPr>
          <a:xfrm>
            <a:off x="0" y="0"/>
            <a:ext cx="18288000" cy="10287000"/>
          </a:xfrm>
          <a:prstGeom prst="rect">
            <a:avLst/>
          </a:prstGeom>
          <a:noFill/>
          <a:ln>
            <a:noFill/>
          </a:ln>
        </p:spPr>
      </p:pic>
      <p:pic>
        <p:nvPicPr>
          <p:cNvPr id="289" name="Google Shape;289;p10"/>
          <p:cNvPicPr preferRelativeResize="0"/>
          <p:nvPr/>
        </p:nvPicPr>
        <p:blipFill>
          <a:blip r:embed="rId23">
            <a:alphaModFix/>
          </a:blip>
          <a:stretch>
            <a:fillRect/>
          </a:stretch>
        </p:blipFill>
        <p:spPr>
          <a:xfrm>
            <a:off x="0" y="0"/>
            <a:ext cx="18288000" cy="1028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4"/>
          <p:cNvSpPr/>
          <p:nvPr/>
        </p:nvSpPr>
        <p:spPr>
          <a:xfrm>
            <a:off x="1610501" y="1947609"/>
            <a:ext cx="5240655" cy="6044106"/>
          </a:xfrm>
          <a:custGeom>
            <a:rect b="b" l="l" r="r" t="t"/>
            <a:pathLst>
              <a:path extrusionOk="0" h="8058807" w="6987540">
                <a:moveTo>
                  <a:pt x="0" y="997491"/>
                </a:moveTo>
                <a:cubicBezTo>
                  <a:pt x="0" y="446636"/>
                  <a:pt x="527050" y="0"/>
                  <a:pt x="1177290" y="0"/>
                </a:cubicBezTo>
                <a:lnTo>
                  <a:pt x="5810250" y="0"/>
                </a:lnTo>
                <a:lnTo>
                  <a:pt x="5810250" y="16116"/>
                </a:lnTo>
                <a:lnTo>
                  <a:pt x="5810250" y="0"/>
                </a:lnTo>
                <a:cubicBezTo>
                  <a:pt x="6460490" y="0"/>
                  <a:pt x="6987540" y="446636"/>
                  <a:pt x="6987540" y="997491"/>
                </a:cubicBezTo>
                <a:lnTo>
                  <a:pt x="6968490" y="997491"/>
                </a:lnTo>
                <a:lnTo>
                  <a:pt x="6987540" y="997491"/>
                </a:lnTo>
                <a:lnTo>
                  <a:pt x="6987540" y="7061302"/>
                </a:lnTo>
                <a:lnTo>
                  <a:pt x="6968490" y="7061302"/>
                </a:lnTo>
                <a:lnTo>
                  <a:pt x="6987540" y="7061302"/>
                </a:lnTo>
                <a:cubicBezTo>
                  <a:pt x="6987540" y="7612156"/>
                  <a:pt x="6460490" y="8058807"/>
                  <a:pt x="5810250" y="8058807"/>
                </a:cubicBezTo>
                <a:lnTo>
                  <a:pt x="5810250" y="8042677"/>
                </a:lnTo>
                <a:lnTo>
                  <a:pt x="5810250" y="8058807"/>
                </a:lnTo>
                <a:lnTo>
                  <a:pt x="1177290" y="8058807"/>
                </a:lnTo>
                <a:lnTo>
                  <a:pt x="1177290" y="8042677"/>
                </a:lnTo>
                <a:lnTo>
                  <a:pt x="1177290" y="8058807"/>
                </a:lnTo>
                <a:cubicBezTo>
                  <a:pt x="527050" y="8058686"/>
                  <a:pt x="0" y="7612156"/>
                  <a:pt x="0" y="7061302"/>
                </a:cubicBezTo>
                <a:lnTo>
                  <a:pt x="0" y="997491"/>
                </a:lnTo>
                <a:lnTo>
                  <a:pt x="19050" y="997491"/>
                </a:lnTo>
                <a:lnTo>
                  <a:pt x="0" y="997491"/>
                </a:lnTo>
                <a:moveTo>
                  <a:pt x="38100" y="997491"/>
                </a:moveTo>
                <a:lnTo>
                  <a:pt x="38100" y="7061302"/>
                </a:lnTo>
                <a:lnTo>
                  <a:pt x="19050" y="7061302"/>
                </a:lnTo>
                <a:lnTo>
                  <a:pt x="38100" y="7061302"/>
                </a:lnTo>
                <a:cubicBezTo>
                  <a:pt x="38100" y="7594428"/>
                  <a:pt x="548132" y="8026560"/>
                  <a:pt x="1177290" y="8026560"/>
                </a:cubicBezTo>
                <a:lnTo>
                  <a:pt x="5810250" y="8026560"/>
                </a:lnTo>
                <a:cubicBezTo>
                  <a:pt x="6439408" y="8026560"/>
                  <a:pt x="6949440" y="7594428"/>
                  <a:pt x="6949440" y="7061302"/>
                </a:cubicBezTo>
                <a:lnTo>
                  <a:pt x="6949440" y="997491"/>
                </a:lnTo>
                <a:cubicBezTo>
                  <a:pt x="6949440" y="464364"/>
                  <a:pt x="6439408" y="32233"/>
                  <a:pt x="5810250" y="32233"/>
                </a:cubicBezTo>
                <a:lnTo>
                  <a:pt x="1177290" y="32233"/>
                </a:lnTo>
                <a:lnTo>
                  <a:pt x="1177290" y="16116"/>
                </a:lnTo>
                <a:lnTo>
                  <a:pt x="1177290" y="32233"/>
                </a:lnTo>
                <a:cubicBezTo>
                  <a:pt x="548132" y="32233"/>
                  <a:pt x="38100" y="464364"/>
                  <a:pt x="38100" y="997491"/>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14"/>
          <p:cNvSpPr/>
          <p:nvPr/>
        </p:nvSpPr>
        <p:spPr>
          <a:xfrm>
            <a:off x="11436843" y="1947609"/>
            <a:ext cx="5240655" cy="6044106"/>
          </a:xfrm>
          <a:custGeom>
            <a:rect b="b" l="l" r="r" t="t"/>
            <a:pathLst>
              <a:path extrusionOk="0" h="8058807" w="6987540">
                <a:moveTo>
                  <a:pt x="0" y="997491"/>
                </a:moveTo>
                <a:cubicBezTo>
                  <a:pt x="0" y="446636"/>
                  <a:pt x="527050" y="0"/>
                  <a:pt x="1177290" y="0"/>
                </a:cubicBezTo>
                <a:lnTo>
                  <a:pt x="5810250" y="0"/>
                </a:lnTo>
                <a:lnTo>
                  <a:pt x="5810250" y="16116"/>
                </a:lnTo>
                <a:lnTo>
                  <a:pt x="5810250" y="0"/>
                </a:lnTo>
                <a:cubicBezTo>
                  <a:pt x="6460490" y="0"/>
                  <a:pt x="6987540" y="446636"/>
                  <a:pt x="6987540" y="997491"/>
                </a:cubicBezTo>
                <a:lnTo>
                  <a:pt x="6968490" y="997491"/>
                </a:lnTo>
                <a:lnTo>
                  <a:pt x="6987540" y="997491"/>
                </a:lnTo>
                <a:lnTo>
                  <a:pt x="6987540" y="7061302"/>
                </a:lnTo>
                <a:lnTo>
                  <a:pt x="6968490" y="7061302"/>
                </a:lnTo>
                <a:lnTo>
                  <a:pt x="6987540" y="7061302"/>
                </a:lnTo>
                <a:cubicBezTo>
                  <a:pt x="6987540" y="7612156"/>
                  <a:pt x="6460490" y="8058807"/>
                  <a:pt x="5810250" y="8058807"/>
                </a:cubicBezTo>
                <a:lnTo>
                  <a:pt x="5810250" y="8042677"/>
                </a:lnTo>
                <a:lnTo>
                  <a:pt x="5810250" y="8058807"/>
                </a:lnTo>
                <a:lnTo>
                  <a:pt x="1177290" y="8058807"/>
                </a:lnTo>
                <a:lnTo>
                  <a:pt x="1177290" y="8042677"/>
                </a:lnTo>
                <a:lnTo>
                  <a:pt x="1177290" y="8058807"/>
                </a:lnTo>
                <a:cubicBezTo>
                  <a:pt x="527050" y="8058686"/>
                  <a:pt x="0" y="7612156"/>
                  <a:pt x="0" y="7061302"/>
                </a:cubicBezTo>
                <a:lnTo>
                  <a:pt x="0" y="997491"/>
                </a:lnTo>
                <a:lnTo>
                  <a:pt x="19050" y="997491"/>
                </a:lnTo>
                <a:lnTo>
                  <a:pt x="0" y="997491"/>
                </a:lnTo>
                <a:moveTo>
                  <a:pt x="38100" y="997491"/>
                </a:moveTo>
                <a:lnTo>
                  <a:pt x="38100" y="7061302"/>
                </a:lnTo>
                <a:lnTo>
                  <a:pt x="19050" y="7061302"/>
                </a:lnTo>
                <a:lnTo>
                  <a:pt x="38100" y="7061302"/>
                </a:lnTo>
                <a:cubicBezTo>
                  <a:pt x="38100" y="7594428"/>
                  <a:pt x="548132" y="8026560"/>
                  <a:pt x="1177290" y="8026560"/>
                </a:cubicBezTo>
                <a:lnTo>
                  <a:pt x="5810250" y="8026560"/>
                </a:lnTo>
                <a:cubicBezTo>
                  <a:pt x="6439408" y="8026560"/>
                  <a:pt x="6949440" y="7594428"/>
                  <a:pt x="6949440" y="7061302"/>
                </a:cubicBezTo>
                <a:lnTo>
                  <a:pt x="6949440" y="997491"/>
                </a:lnTo>
                <a:cubicBezTo>
                  <a:pt x="6949440" y="464364"/>
                  <a:pt x="6439408" y="32233"/>
                  <a:pt x="5810250" y="32233"/>
                </a:cubicBezTo>
                <a:lnTo>
                  <a:pt x="1177290" y="32233"/>
                </a:lnTo>
                <a:lnTo>
                  <a:pt x="1177290" y="16116"/>
                </a:lnTo>
                <a:lnTo>
                  <a:pt x="1177290" y="32233"/>
                </a:lnTo>
                <a:cubicBezTo>
                  <a:pt x="548132" y="32233"/>
                  <a:pt x="38100" y="464364"/>
                  <a:pt x="38100" y="997491"/>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0" name="Google Shape;300;p14"/>
          <p:cNvSpPr txBox="1"/>
          <p:nvPr/>
        </p:nvSpPr>
        <p:spPr>
          <a:xfrm>
            <a:off x="1610501" y="3342144"/>
            <a:ext cx="5240655" cy="3381375"/>
          </a:xfrm>
          <a:prstGeom prst="rect">
            <a:avLst/>
          </a:prstGeom>
          <a:noFill/>
          <a:ln>
            <a:noFill/>
          </a:ln>
        </p:spPr>
        <p:txBody>
          <a:bodyPr anchorCtr="0" anchor="t" bIns="0" lIns="0" spcFirstLastPara="1" rIns="0" wrap="square" tIns="0">
            <a:spAutoFit/>
          </a:bodyPr>
          <a:lstStyle/>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Who has my Things?</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What is the state of my Things?</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Where are my Things?</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When will my Things get there?</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Why are my Things not there?</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How many Things do I have?</a:t>
            </a:r>
            <a:endParaRPr b="0" i="0" sz="1400" u="none" cap="none" strike="noStrike">
              <a:solidFill>
                <a:srgbClr val="000000"/>
              </a:solidFill>
              <a:latin typeface="Arial"/>
              <a:ea typeface="Arial"/>
              <a:cs typeface="Arial"/>
              <a:sym typeface="Arial"/>
            </a:endParaRPr>
          </a:p>
        </p:txBody>
      </p:sp>
      <p:sp>
        <p:nvSpPr>
          <p:cNvPr id="301" name="Google Shape;301;p14"/>
          <p:cNvSpPr txBox="1"/>
          <p:nvPr/>
        </p:nvSpPr>
        <p:spPr>
          <a:xfrm>
            <a:off x="11436843" y="3342142"/>
            <a:ext cx="5240655" cy="3952875"/>
          </a:xfrm>
          <a:prstGeom prst="rect">
            <a:avLst/>
          </a:prstGeom>
          <a:noFill/>
          <a:ln>
            <a:noFill/>
          </a:ln>
        </p:spPr>
        <p:txBody>
          <a:bodyPr anchorCtr="0" anchor="t" bIns="0" lIns="0" spcFirstLastPara="1" rIns="0" wrap="square" tIns="0">
            <a:spAutoFit/>
          </a:bodyPr>
          <a:lstStyle/>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Put Away my Things.</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Pick the Thing I need.</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Pack some Things to ship.</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Move my Things to another place.</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Measure my Things.</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Count my Things.</a:t>
            </a:r>
            <a:endParaRPr b="0" i="0" sz="1400" u="none" cap="none" strike="noStrike">
              <a:solidFill>
                <a:srgbClr val="000000"/>
              </a:solidFill>
              <a:latin typeface="Arial"/>
              <a:ea typeface="Arial"/>
              <a:cs typeface="Arial"/>
              <a:sym typeface="Arial"/>
            </a:endParaRPr>
          </a:p>
          <a:p>
            <a:pPr indent="-289322" lvl="1" marL="578644" marR="0" rtl="0" algn="l">
              <a:lnSpc>
                <a:spcPct val="200000"/>
              </a:lnSpc>
              <a:spcBef>
                <a:spcPts val="0"/>
              </a:spcBef>
              <a:spcAft>
                <a:spcPts val="0"/>
              </a:spcAft>
              <a:buClr>
                <a:srgbClr val="000000"/>
              </a:buClr>
              <a:buSzPts val="2250"/>
              <a:buFont typeface="Arial"/>
              <a:buChar char="•"/>
            </a:pPr>
            <a:r>
              <a:rPr b="0" i="0" lang="en-US" sz="2250" u="none" cap="none" strike="noStrike">
                <a:solidFill>
                  <a:srgbClr val="000000"/>
                </a:solidFill>
                <a:latin typeface="Outfit"/>
                <a:ea typeface="Outfit"/>
                <a:cs typeface="Outfit"/>
                <a:sym typeface="Outfit"/>
              </a:rPr>
              <a:t>Secure my Things.</a:t>
            </a:r>
            <a:endParaRPr b="0" i="0" sz="1400" u="none" cap="none" strike="noStrike">
              <a:solidFill>
                <a:srgbClr val="000000"/>
              </a:solidFill>
              <a:latin typeface="Arial"/>
              <a:ea typeface="Arial"/>
              <a:cs typeface="Arial"/>
              <a:sym typeface="Arial"/>
            </a:endParaRPr>
          </a:p>
        </p:txBody>
      </p:sp>
      <p:grpSp>
        <p:nvGrpSpPr>
          <p:cNvPr id="302" name="Google Shape;302;p14"/>
          <p:cNvGrpSpPr/>
          <p:nvPr/>
        </p:nvGrpSpPr>
        <p:grpSpPr>
          <a:xfrm>
            <a:off x="7449946" y="1508781"/>
            <a:ext cx="3388137" cy="3388137"/>
            <a:chOff x="0" y="0"/>
            <a:chExt cx="4517517" cy="4517517"/>
          </a:xfrm>
        </p:grpSpPr>
        <p:sp>
          <p:nvSpPr>
            <p:cNvPr id="303" name="Google Shape;303;p14"/>
            <p:cNvSpPr/>
            <p:nvPr/>
          </p:nvSpPr>
          <p:spPr>
            <a:xfrm>
              <a:off x="0" y="0"/>
              <a:ext cx="4517517" cy="4517517"/>
            </a:xfrm>
            <a:custGeom>
              <a:rect b="b" l="l" r="r" t="t"/>
              <a:pathLst>
                <a:path extrusionOk="0" h="4517517" w="4517517">
                  <a:moveTo>
                    <a:pt x="0" y="2258695"/>
                  </a:moveTo>
                  <a:cubicBezTo>
                    <a:pt x="0" y="1011301"/>
                    <a:pt x="1011301" y="0"/>
                    <a:pt x="2258695" y="0"/>
                  </a:cubicBezTo>
                  <a:cubicBezTo>
                    <a:pt x="3506089" y="0"/>
                    <a:pt x="4517517" y="1011301"/>
                    <a:pt x="4517517" y="2258695"/>
                  </a:cubicBezTo>
                  <a:cubicBezTo>
                    <a:pt x="4517517" y="3506089"/>
                    <a:pt x="3506216" y="4517517"/>
                    <a:pt x="2258695" y="4517517"/>
                  </a:cubicBezTo>
                  <a:cubicBezTo>
                    <a:pt x="1011174" y="4517517"/>
                    <a:pt x="0" y="3506216"/>
                    <a:pt x="0" y="2258695"/>
                  </a:cubicBezTo>
                  <a:close/>
                </a:path>
              </a:pathLst>
            </a:custGeom>
            <a:solidFill>
              <a:srgbClr val="F0510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4" name="Google Shape;304;p14"/>
            <p:cNvSpPr txBox="1"/>
            <p:nvPr/>
          </p:nvSpPr>
          <p:spPr>
            <a:xfrm>
              <a:off x="0" y="0"/>
              <a:ext cx="4517474" cy="4517474"/>
            </a:xfrm>
            <a:prstGeom prst="rect">
              <a:avLst/>
            </a:prstGeom>
            <a:noFill/>
            <a:ln>
              <a:noFill/>
            </a:ln>
          </p:spPr>
          <p:txBody>
            <a:bodyPr anchorCtr="0" anchor="ctr" bIns="50800" lIns="50800" spcFirstLastPara="1" rIns="50800" wrap="square" tIns="50800">
              <a:noAutofit/>
            </a:bodyPr>
            <a:lstStyle/>
            <a:p>
              <a:pPr indent="0" lvl="0" marL="0" marR="0" rtl="0" algn="ctr">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14"/>
          <p:cNvSpPr/>
          <p:nvPr/>
        </p:nvSpPr>
        <p:spPr>
          <a:xfrm>
            <a:off x="7449946" y="1508781"/>
            <a:ext cx="3402049" cy="3391417"/>
          </a:xfrm>
          <a:custGeom>
            <a:rect b="b" l="l" r="r" t="t"/>
            <a:pathLst>
              <a:path extrusionOk="0" h="3391417" w="3402049">
                <a:moveTo>
                  <a:pt x="0" y="0"/>
                </a:moveTo>
                <a:lnTo>
                  <a:pt x="3402049" y="0"/>
                </a:lnTo>
                <a:lnTo>
                  <a:pt x="3402049" y="3391417"/>
                </a:lnTo>
                <a:lnTo>
                  <a:pt x="0" y="3391417"/>
                </a:lnTo>
                <a:lnTo>
                  <a:pt x="0" y="0"/>
                </a:lnTo>
                <a:close/>
              </a:path>
            </a:pathLst>
          </a:custGeom>
          <a:blipFill rotWithShape="1">
            <a:blip r:embed="rId3">
              <a:alphaModFix amt="65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p14"/>
          <p:cNvSpPr/>
          <p:nvPr/>
        </p:nvSpPr>
        <p:spPr>
          <a:xfrm flipH="1">
            <a:off x="5889272" y="5409067"/>
            <a:ext cx="6196413" cy="4218022"/>
          </a:xfrm>
          <a:custGeom>
            <a:rect b="b" l="l" r="r" t="t"/>
            <a:pathLst>
              <a:path extrusionOk="0" h="4730623" w="6949440">
                <a:moveTo>
                  <a:pt x="6949440" y="0"/>
                </a:moveTo>
                <a:lnTo>
                  <a:pt x="0" y="0"/>
                </a:lnTo>
                <a:lnTo>
                  <a:pt x="0" y="4730623"/>
                </a:lnTo>
                <a:lnTo>
                  <a:pt x="6949440" y="4730623"/>
                </a:lnTo>
                <a:lnTo>
                  <a:pt x="6949440" y="0"/>
                </a:lnTo>
                <a:close/>
              </a:path>
            </a:pathLst>
          </a:custGeom>
          <a:blipFill rotWithShape="1">
            <a:blip r:embed="rId4">
              <a:alphaModFix/>
            </a:blip>
            <a:stretch>
              <a:fillRect b="-1133" l="0" r="0" t="-113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7" name="Google Shape;307;p14"/>
          <p:cNvSpPr/>
          <p:nvPr/>
        </p:nvSpPr>
        <p:spPr>
          <a:xfrm>
            <a:off x="7980122" y="1903401"/>
            <a:ext cx="2014711" cy="1891310"/>
          </a:xfrm>
          <a:custGeom>
            <a:rect b="b" l="l" r="r" t="t"/>
            <a:pathLst>
              <a:path extrusionOk="0" h="1891310" w="2014711">
                <a:moveTo>
                  <a:pt x="0" y="0"/>
                </a:moveTo>
                <a:lnTo>
                  <a:pt x="2014712" y="0"/>
                </a:lnTo>
                <a:lnTo>
                  <a:pt x="2014712" y="1891311"/>
                </a:lnTo>
                <a:lnTo>
                  <a:pt x="0" y="189131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8" name="Google Shape;308;p14"/>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The Problem with Having Things…</a:t>
            </a:r>
            <a:endParaRPr b="0" i="0" sz="1400" u="none" cap="none" strike="noStrike">
              <a:solidFill>
                <a:srgbClr val="000000"/>
              </a:solidFill>
              <a:latin typeface="Arial"/>
              <a:ea typeface="Arial"/>
              <a:cs typeface="Arial"/>
              <a:sym typeface="Arial"/>
            </a:endParaRPr>
          </a:p>
        </p:txBody>
      </p:sp>
      <p:sp>
        <p:nvSpPr>
          <p:cNvPr id="309" name="Google Shape;309;p14"/>
          <p:cNvSpPr txBox="1"/>
          <p:nvPr/>
        </p:nvSpPr>
        <p:spPr>
          <a:xfrm>
            <a:off x="2694718" y="2529986"/>
            <a:ext cx="3072221" cy="5428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EA4F0D"/>
                </a:solidFill>
                <a:latin typeface="Outfit SemiBold"/>
                <a:ea typeface="Outfit SemiBold"/>
                <a:cs typeface="Outfit SemiBold"/>
                <a:sym typeface="Outfit SemiBold"/>
              </a:rPr>
              <a:t>Visibility</a:t>
            </a:r>
            <a:endParaRPr b="0" i="0" sz="1400" u="none" cap="none" strike="noStrike">
              <a:solidFill>
                <a:srgbClr val="000000"/>
              </a:solidFill>
              <a:latin typeface="Arial"/>
              <a:ea typeface="Arial"/>
              <a:cs typeface="Arial"/>
              <a:sym typeface="Arial"/>
            </a:endParaRPr>
          </a:p>
        </p:txBody>
      </p:sp>
      <p:sp>
        <p:nvSpPr>
          <p:cNvPr id="310" name="Google Shape;310;p14"/>
          <p:cNvSpPr txBox="1"/>
          <p:nvPr/>
        </p:nvSpPr>
        <p:spPr>
          <a:xfrm>
            <a:off x="12521060" y="2529986"/>
            <a:ext cx="3072220" cy="5428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EA4F0D"/>
                </a:solidFill>
                <a:latin typeface="Outfit SemiBold"/>
                <a:ea typeface="Outfit SemiBold"/>
                <a:cs typeface="Outfit SemiBold"/>
                <a:sym typeface="Outfit SemiBold"/>
              </a:rPr>
              <a:t>Actions</a:t>
            </a:r>
            <a:endParaRPr b="0" i="0" sz="1400" u="none" cap="none" strike="noStrike">
              <a:solidFill>
                <a:srgbClr val="000000"/>
              </a:solidFill>
              <a:latin typeface="Arial"/>
              <a:ea typeface="Arial"/>
              <a:cs typeface="Arial"/>
              <a:sym typeface="Arial"/>
            </a:endParaRPr>
          </a:p>
        </p:txBody>
      </p:sp>
      <p:sp>
        <p:nvSpPr>
          <p:cNvPr id="311" name="Google Shape;311;p14"/>
          <p:cNvSpPr txBox="1"/>
          <p:nvPr/>
        </p:nvSpPr>
        <p:spPr>
          <a:xfrm>
            <a:off x="8930332" y="9870265"/>
            <a:ext cx="427336"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14</a:t>
            </a:r>
            <a:endParaRPr b="0" i="0" sz="1400" u="none" cap="none" strike="noStrike">
              <a:solidFill>
                <a:srgbClr val="000000"/>
              </a:solidFill>
              <a:latin typeface="Arial"/>
              <a:ea typeface="Arial"/>
              <a:cs typeface="Arial"/>
              <a:sym typeface="Arial"/>
            </a:endParaRPr>
          </a:p>
        </p:txBody>
      </p:sp>
      <p:sp>
        <p:nvSpPr>
          <p:cNvPr id="312" name="Google Shape;312;p14"/>
          <p:cNvSpPr txBox="1"/>
          <p:nvPr/>
        </p:nvSpPr>
        <p:spPr>
          <a:xfrm>
            <a:off x="8610600" y="3437392"/>
            <a:ext cx="1831655" cy="92399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FFFFFF"/>
                </a:solidFill>
                <a:latin typeface="Outfit Medium"/>
                <a:ea typeface="Outfit Medium"/>
                <a:cs typeface="Outfit Medium"/>
                <a:sym typeface="Outfit Medium"/>
              </a:rPr>
              <a:t>$3.5T Annually</a:t>
            </a:r>
            <a:endParaRPr b="0" i="0" sz="1400" u="none" cap="none" strike="noStrike">
              <a:solidFill>
                <a:srgbClr val="000000"/>
              </a:solidFill>
              <a:latin typeface="Arial"/>
              <a:ea typeface="Arial"/>
              <a:cs typeface="Arial"/>
              <a:sym typeface="Arial"/>
            </a:endParaRPr>
          </a:p>
        </p:txBody>
      </p:sp>
      <p:sp>
        <p:nvSpPr>
          <p:cNvPr id="313" name="Google Shape;313;p14"/>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4" name="Google Shape;314;p14"/>
          <p:cNvSpPr txBox="1"/>
          <p:nvPr/>
        </p:nvSpPr>
        <p:spPr>
          <a:xfrm>
            <a:off x="11094600" y="8624875"/>
            <a:ext cx="6599100" cy="1015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4800"/>
              <a:buFont typeface="Arial"/>
              <a:buNone/>
            </a:pPr>
            <a:r>
              <a:rPr b="1" lang="en-US" sz="3300">
                <a:latin typeface="Outfit SemiBold"/>
                <a:ea typeface="Outfit SemiBold"/>
                <a:cs typeface="Outfit SemiBold"/>
                <a:sym typeface="Outfit SemiBold"/>
              </a:rPr>
              <a:t>… legacy management solutions are slow and inaccurate</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5"/>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The Disruptive Change</a:t>
            </a:r>
            <a:endParaRPr b="0" i="0" sz="1400" u="none" cap="none" strike="noStrike">
              <a:solidFill>
                <a:srgbClr val="000000"/>
              </a:solidFill>
              <a:latin typeface="Arial"/>
              <a:ea typeface="Arial"/>
              <a:cs typeface="Arial"/>
              <a:sym typeface="Arial"/>
            </a:endParaRPr>
          </a:p>
        </p:txBody>
      </p:sp>
      <p:sp>
        <p:nvSpPr>
          <p:cNvPr id="324" name="Google Shape;324;p15"/>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15</a:t>
            </a:r>
            <a:endParaRPr b="0" i="0" sz="1400" u="none" cap="none" strike="noStrike">
              <a:solidFill>
                <a:srgbClr val="000000"/>
              </a:solidFill>
              <a:latin typeface="Arial"/>
              <a:ea typeface="Arial"/>
              <a:cs typeface="Arial"/>
              <a:sym typeface="Arial"/>
            </a:endParaRPr>
          </a:p>
        </p:txBody>
      </p:sp>
      <p:sp>
        <p:nvSpPr>
          <p:cNvPr id="325" name="Google Shape;325;p15"/>
          <p:cNvSpPr/>
          <p:nvPr/>
        </p:nvSpPr>
        <p:spPr>
          <a:xfrm>
            <a:off x="11959280" y="3862341"/>
            <a:ext cx="4316599" cy="3369108"/>
          </a:xfrm>
          <a:custGeom>
            <a:rect b="b" l="l" r="r" t="t"/>
            <a:pathLst>
              <a:path extrusionOk="0" h="3369108" w="4316599">
                <a:moveTo>
                  <a:pt x="0" y="0"/>
                </a:moveTo>
                <a:lnTo>
                  <a:pt x="4316599" y="0"/>
                </a:lnTo>
                <a:lnTo>
                  <a:pt x="4316599" y="3369109"/>
                </a:lnTo>
                <a:lnTo>
                  <a:pt x="0" y="3369109"/>
                </a:lnTo>
                <a:lnTo>
                  <a:pt x="0" y="0"/>
                </a:lnTo>
                <a:close/>
              </a:path>
            </a:pathLst>
          </a:custGeom>
          <a:blipFill rotWithShape="1">
            <a:blip r:embed="rId3">
              <a:alphaModFix/>
            </a:blip>
            <a:stretch>
              <a:fillRect b="0" l="0" r="-1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p15"/>
          <p:cNvSpPr/>
          <p:nvPr/>
        </p:nvSpPr>
        <p:spPr>
          <a:xfrm>
            <a:off x="2110120" y="3980437"/>
            <a:ext cx="4219353" cy="3251013"/>
          </a:xfrm>
          <a:custGeom>
            <a:rect b="b" l="l" r="r" t="t"/>
            <a:pathLst>
              <a:path extrusionOk="0" h="3251013" w="4219353">
                <a:moveTo>
                  <a:pt x="0" y="0"/>
                </a:moveTo>
                <a:lnTo>
                  <a:pt x="4219353" y="0"/>
                </a:lnTo>
                <a:lnTo>
                  <a:pt x="4219353" y="3251013"/>
                </a:lnTo>
                <a:lnTo>
                  <a:pt x="0" y="3251013"/>
                </a:lnTo>
                <a:lnTo>
                  <a:pt x="0" y="0"/>
                </a:lnTo>
                <a:close/>
              </a:path>
            </a:pathLst>
          </a:custGeom>
          <a:blipFill rotWithShape="1">
            <a:blip r:embed="rId4">
              <a:alphaModFix/>
            </a:blip>
            <a:stretch>
              <a:fillRect b="0" l="0" r="-1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7" name="Google Shape;327;p15"/>
          <p:cNvSpPr/>
          <p:nvPr/>
        </p:nvSpPr>
        <p:spPr>
          <a:xfrm>
            <a:off x="7034323" y="3771437"/>
            <a:ext cx="4219353" cy="3550917"/>
          </a:xfrm>
          <a:custGeom>
            <a:rect b="b" l="l" r="r" t="t"/>
            <a:pathLst>
              <a:path extrusionOk="0" h="3550917" w="4219353">
                <a:moveTo>
                  <a:pt x="0" y="0"/>
                </a:moveTo>
                <a:lnTo>
                  <a:pt x="4219354" y="0"/>
                </a:lnTo>
                <a:lnTo>
                  <a:pt x="4219354" y="3550917"/>
                </a:lnTo>
                <a:lnTo>
                  <a:pt x="0" y="3550917"/>
                </a:lnTo>
                <a:lnTo>
                  <a:pt x="0" y="0"/>
                </a:lnTo>
                <a:close/>
              </a:path>
            </a:pathLst>
          </a:custGeom>
          <a:blipFill rotWithShape="1">
            <a:blip r:embed="rId5">
              <a:alphaModFix/>
            </a:blip>
            <a:stretch>
              <a:fillRect b="0" l="0" r="-4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8" name="Google Shape;328;p15"/>
          <p:cNvSpPr txBox="1"/>
          <p:nvPr/>
        </p:nvSpPr>
        <p:spPr>
          <a:xfrm>
            <a:off x="1330775" y="1568600"/>
            <a:ext cx="15807300" cy="5541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599"/>
              <a:buFont typeface="Arial"/>
              <a:buNone/>
            </a:pPr>
            <a:r>
              <a:rPr b="1" i="0" lang="en-US" sz="3599" u="none" cap="none" strike="noStrike">
                <a:solidFill>
                  <a:srgbClr val="EA4F0D"/>
                </a:solidFill>
                <a:latin typeface="Outfit Medium"/>
                <a:ea typeface="Outfit Medium"/>
                <a:cs typeface="Outfit Medium"/>
                <a:sym typeface="Outfit Medium"/>
              </a:rPr>
              <a:t>Industrial </a:t>
            </a:r>
            <a:r>
              <a:rPr b="1" lang="en-US" sz="3599">
                <a:solidFill>
                  <a:srgbClr val="EA4F0D"/>
                </a:solidFill>
                <a:latin typeface="Outfit Medium"/>
                <a:ea typeface="Outfit Medium"/>
                <a:cs typeface="Outfit Medium"/>
                <a:sym typeface="Outfit Medium"/>
              </a:rPr>
              <a:t>L</a:t>
            </a:r>
            <a:r>
              <a:rPr b="1" i="0" lang="en-US" sz="3599" u="none" cap="none" strike="noStrike">
                <a:solidFill>
                  <a:srgbClr val="EA4F0D"/>
                </a:solidFill>
                <a:latin typeface="Outfit Medium"/>
                <a:ea typeface="Outfit Medium"/>
                <a:cs typeface="Outfit Medium"/>
                <a:sym typeface="Outfit Medium"/>
              </a:rPr>
              <a:t>ogistics and </a:t>
            </a:r>
            <a:r>
              <a:rPr b="1" lang="en-US" sz="3599">
                <a:solidFill>
                  <a:srgbClr val="EA4F0D"/>
                </a:solidFill>
                <a:latin typeface="Outfit Medium"/>
                <a:ea typeface="Outfit Medium"/>
                <a:cs typeface="Outfit Medium"/>
                <a:sym typeface="Outfit Medium"/>
              </a:rPr>
              <a:t>A</a:t>
            </a:r>
            <a:r>
              <a:rPr b="1" i="0" lang="en-US" sz="3599" u="none" cap="none" strike="noStrike">
                <a:solidFill>
                  <a:srgbClr val="EA4F0D"/>
                </a:solidFill>
                <a:latin typeface="Outfit Medium"/>
                <a:ea typeface="Outfit Medium"/>
                <a:cs typeface="Outfit Medium"/>
                <a:sym typeface="Outfit Medium"/>
              </a:rPr>
              <a:t>sset </a:t>
            </a:r>
            <a:r>
              <a:rPr b="1" lang="en-US" sz="3599">
                <a:solidFill>
                  <a:srgbClr val="EA4F0D"/>
                </a:solidFill>
                <a:latin typeface="Outfit Medium"/>
                <a:ea typeface="Outfit Medium"/>
                <a:cs typeface="Outfit Medium"/>
                <a:sym typeface="Outfit Medium"/>
              </a:rPr>
              <a:t>M</a:t>
            </a:r>
            <a:r>
              <a:rPr b="1" i="0" lang="en-US" sz="3599" u="none" cap="none" strike="noStrike">
                <a:solidFill>
                  <a:srgbClr val="EA4F0D"/>
                </a:solidFill>
                <a:latin typeface="Outfit Medium"/>
                <a:ea typeface="Outfit Medium"/>
                <a:cs typeface="Outfit Medium"/>
                <a:sym typeface="Outfit Medium"/>
              </a:rPr>
              <a:t>anagement markets are in transition.</a:t>
            </a:r>
            <a:endParaRPr b="0" i="0" sz="1400" u="none" cap="none" strike="noStrike">
              <a:solidFill>
                <a:srgbClr val="000000"/>
              </a:solidFill>
              <a:latin typeface="Arial"/>
              <a:ea typeface="Arial"/>
              <a:cs typeface="Arial"/>
              <a:sym typeface="Arial"/>
            </a:endParaRPr>
          </a:p>
        </p:txBody>
      </p:sp>
      <p:sp>
        <p:nvSpPr>
          <p:cNvPr id="329" name="Google Shape;329;p15"/>
          <p:cNvSpPr txBox="1"/>
          <p:nvPr/>
        </p:nvSpPr>
        <p:spPr>
          <a:xfrm>
            <a:off x="11403300" y="2731725"/>
            <a:ext cx="54663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400"/>
              <a:buFont typeface="Arial"/>
              <a:buNone/>
            </a:pPr>
            <a:r>
              <a:rPr b="1" i="0" lang="en-US" sz="4400" u="none" cap="none" strike="noStrike">
                <a:solidFill>
                  <a:srgbClr val="03208B"/>
                </a:solidFill>
                <a:latin typeface="Outfit Medium"/>
                <a:ea typeface="Outfit Medium"/>
                <a:cs typeface="Outfit Medium"/>
                <a:sym typeface="Outfit Medium"/>
              </a:rPr>
              <a:t>Cloud Computing</a:t>
            </a:r>
            <a:endParaRPr b="0" i="0" sz="1400" u="none" cap="none" strike="noStrike">
              <a:solidFill>
                <a:srgbClr val="000000"/>
              </a:solidFill>
              <a:latin typeface="Arial"/>
              <a:ea typeface="Arial"/>
              <a:cs typeface="Arial"/>
              <a:sym typeface="Arial"/>
            </a:endParaRPr>
          </a:p>
        </p:txBody>
      </p:sp>
      <p:grpSp>
        <p:nvGrpSpPr>
          <p:cNvPr id="330" name="Google Shape;330;p15"/>
          <p:cNvGrpSpPr/>
          <p:nvPr/>
        </p:nvGrpSpPr>
        <p:grpSpPr>
          <a:xfrm>
            <a:off x="1841825" y="2731725"/>
            <a:ext cx="4316558" cy="677025"/>
            <a:chOff x="0" y="0"/>
            <a:chExt cx="5169531" cy="902700"/>
          </a:xfrm>
        </p:grpSpPr>
        <p:sp>
          <p:nvSpPr>
            <p:cNvPr id="331" name="Google Shape;331;p15"/>
            <p:cNvSpPr txBox="1"/>
            <p:nvPr/>
          </p:nvSpPr>
          <p:spPr>
            <a:xfrm>
              <a:off x="895431" y="241289"/>
              <a:ext cx="4274100" cy="574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000000"/>
                  </a:solidFill>
                  <a:latin typeface="Outfit Light"/>
                  <a:ea typeface="Outfit Light"/>
                  <a:cs typeface="Outfit Light"/>
                  <a:sym typeface="Outfit Light"/>
                </a:rPr>
                <a:t>Artificial Intelligence</a:t>
              </a:r>
              <a:endParaRPr b="0" i="0" sz="1400" u="none" cap="none" strike="noStrike">
                <a:solidFill>
                  <a:srgbClr val="000000"/>
                </a:solidFill>
                <a:latin typeface="Arial"/>
                <a:ea typeface="Arial"/>
                <a:cs typeface="Arial"/>
                <a:sym typeface="Arial"/>
              </a:endParaRPr>
            </a:p>
          </p:txBody>
        </p:sp>
        <p:sp>
          <p:nvSpPr>
            <p:cNvPr id="332" name="Google Shape;332;p15"/>
            <p:cNvSpPr txBox="1"/>
            <p:nvPr/>
          </p:nvSpPr>
          <p:spPr>
            <a:xfrm>
              <a:off x="0" y="0"/>
              <a:ext cx="722100" cy="9027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399"/>
                <a:buFont typeface="Arial"/>
                <a:buNone/>
              </a:pPr>
              <a:r>
                <a:rPr b="1" i="0" lang="en-US" sz="4399" u="none" cap="none" strike="noStrike">
                  <a:solidFill>
                    <a:srgbClr val="03208B"/>
                  </a:solidFill>
                  <a:latin typeface="Outfit Medium"/>
                  <a:ea typeface="Outfit Medium"/>
                  <a:cs typeface="Outfit Medium"/>
                  <a:sym typeface="Outfit Medium"/>
                </a:rPr>
                <a:t>AI</a:t>
              </a:r>
              <a:endParaRPr b="0" i="0" sz="1400" u="none" cap="none" strike="noStrike">
                <a:solidFill>
                  <a:srgbClr val="000000"/>
                </a:solidFill>
                <a:latin typeface="Arial"/>
                <a:ea typeface="Arial"/>
                <a:cs typeface="Arial"/>
                <a:sym typeface="Arial"/>
              </a:endParaRPr>
            </a:p>
          </p:txBody>
        </p:sp>
      </p:grpSp>
      <p:grpSp>
        <p:nvGrpSpPr>
          <p:cNvPr id="333" name="Google Shape;333;p15"/>
          <p:cNvGrpSpPr/>
          <p:nvPr/>
        </p:nvGrpSpPr>
        <p:grpSpPr>
          <a:xfrm>
            <a:off x="6883024" y="2731725"/>
            <a:ext cx="4122610" cy="677025"/>
            <a:chOff x="0" y="0"/>
            <a:chExt cx="4964607" cy="902700"/>
          </a:xfrm>
        </p:grpSpPr>
        <p:sp>
          <p:nvSpPr>
            <p:cNvPr id="334" name="Google Shape;334;p15"/>
            <p:cNvSpPr txBox="1"/>
            <p:nvPr/>
          </p:nvSpPr>
          <p:spPr>
            <a:xfrm>
              <a:off x="1232307" y="266689"/>
              <a:ext cx="3732300" cy="5745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000000"/>
                  </a:solidFill>
                  <a:latin typeface="Outfit Light"/>
                  <a:ea typeface="Outfit Light"/>
                  <a:cs typeface="Outfit Light"/>
                  <a:sym typeface="Outfit Light"/>
                </a:rPr>
                <a:t>Internet of Things</a:t>
              </a:r>
              <a:endParaRPr b="0" i="0" sz="1400" u="none" cap="none" strike="noStrike">
                <a:solidFill>
                  <a:srgbClr val="000000"/>
                </a:solidFill>
                <a:latin typeface="Arial"/>
                <a:ea typeface="Arial"/>
                <a:cs typeface="Arial"/>
                <a:sym typeface="Arial"/>
              </a:endParaRPr>
            </a:p>
          </p:txBody>
        </p:sp>
        <p:sp>
          <p:nvSpPr>
            <p:cNvPr id="335" name="Google Shape;335;p15"/>
            <p:cNvSpPr txBox="1"/>
            <p:nvPr/>
          </p:nvSpPr>
          <p:spPr>
            <a:xfrm>
              <a:off x="0" y="0"/>
              <a:ext cx="1079400" cy="9027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399"/>
                <a:buFont typeface="Arial"/>
                <a:buNone/>
              </a:pPr>
              <a:r>
                <a:rPr b="1" i="0" lang="en-US" sz="4399" u="none" cap="none" strike="noStrike">
                  <a:solidFill>
                    <a:srgbClr val="03208B"/>
                  </a:solidFill>
                  <a:latin typeface="Outfit Medium"/>
                  <a:ea typeface="Outfit Medium"/>
                  <a:cs typeface="Outfit Medium"/>
                  <a:sym typeface="Outfit Medium"/>
                </a:rPr>
                <a:t>IoT</a:t>
              </a:r>
              <a:endParaRPr b="0" i="0" sz="1400" u="none" cap="none" strike="noStrike">
                <a:solidFill>
                  <a:srgbClr val="000000"/>
                </a:solidFill>
                <a:latin typeface="Arial"/>
                <a:ea typeface="Arial"/>
                <a:cs typeface="Arial"/>
                <a:sym typeface="Arial"/>
              </a:endParaRPr>
            </a:p>
          </p:txBody>
        </p:sp>
      </p:grpSp>
      <p:sp>
        <p:nvSpPr>
          <p:cNvPr id="336" name="Google Shape;336;p15"/>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7" name="Google Shape;337;p15"/>
          <p:cNvSpPr txBox="1"/>
          <p:nvPr/>
        </p:nvSpPr>
        <p:spPr>
          <a:xfrm>
            <a:off x="1753700" y="8279475"/>
            <a:ext cx="143952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800"/>
              <a:buFont typeface="Arial"/>
              <a:buNone/>
            </a:pPr>
            <a:r>
              <a:rPr b="1" lang="en-US" sz="3300">
                <a:latin typeface="Outfit SemiBold"/>
                <a:ea typeface="Outfit SemiBold"/>
                <a:cs typeface="Outfit SemiBold"/>
                <a:sym typeface="Outfit SemiBold"/>
              </a:rPr>
              <a:t>New</a:t>
            </a:r>
            <a:r>
              <a:rPr b="1" lang="en-US" sz="3300">
                <a:latin typeface="Outfit SemiBold"/>
                <a:ea typeface="Outfit SemiBold"/>
                <a:cs typeface="Outfit SemiBold"/>
                <a:sym typeface="Outfit SemiBold"/>
              </a:rPr>
              <a:t> technologies create real-time, accurate and dynamic smart systems that  will completely revolutionize the way we manage assets</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grpSp>
        <p:nvGrpSpPr>
          <p:cNvPr id="346" name="Google Shape;346;g2a510dc7450_0_162"/>
          <p:cNvGrpSpPr/>
          <p:nvPr/>
        </p:nvGrpSpPr>
        <p:grpSpPr>
          <a:xfrm>
            <a:off x="6228800" y="0"/>
            <a:ext cx="6455001" cy="5849560"/>
            <a:chOff x="0" y="0"/>
            <a:chExt cx="836400" cy="1286296"/>
          </a:xfrm>
        </p:grpSpPr>
        <p:sp>
          <p:nvSpPr>
            <p:cNvPr id="347" name="Google Shape;347;g2a510dc7450_0_162"/>
            <p:cNvSpPr/>
            <p:nvPr/>
          </p:nvSpPr>
          <p:spPr>
            <a:xfrm>
              <a:off x="0" y="0"/>
              <a:ext cx="836330" cy="1286296"/>
            </a:xfrm>
            <a:custGeom>
              <a:rect b="b" l="l" r="r" t="t"/>
              <a:pathLst>
                <a:path extrusionOk="0" h="1286296" w="836330">
                  <a:moveTo>
                    <a:pt x="278927" y="1267227"/>
                  </a:moveTo>
                  <a:cubicBezTo>
                    <a:pt x="321804" y="1278741"/>
                    <a:pt x="370549" y="1286296"/>
                    <a:pt x="418390" y="1286296"/>
                  </a:cubicBezTo>
                  <a:cubicBezTo>
                    <a:pt x="466233" y="1286296"/>
                    <a:pt x="512270" y="1279819"/>
                    <a:pt x="554695" y="1268305"/>
                  </a:cubicBezTo>
                  <a:cubicBezTo>
                    <a:pt x="555598" y="1267946"/>
                    <a:pt x="556501" y="1267946"/>
                    <a:pt x="557403" y="1267586"/>
                  </a:cubicBezTo>
                  <a:cubicBezTo>
                    <a:pt x="716726" y="1221531"/>
                    <a:pt x="834074" y="1099917"/>
                    <a:pt x="836330" y="947276"/>
                  </a:cubicBezTo>
                  <a:lnTo>
                    <a:pt x="836330" y="0"/>
                  </a:lnTo>
                  <a:lnTo>
                    <a:pt x="0" y="0"/>
                  </a:lnTo>
                  <a:lnTo>
                    <a:pt x="0" y="946573"/>
                  </a:lnTo>
                  <a:cubicBezTo>
                    <a:pt x="2257" y="1100636"/>
                    <a:pt x="117799" y="1222251"/>
                    <a:pt x="278927" y="1267227"/>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8" name="Google Shape;348;g2a510dc7450_0_162"/>
            <p:cNvSpPr txBox="1"/>
            <p:nvPr/>
          </p:nvSpPr>
          <p:spPr>
            <a:xfrm>
              <a:off x="0" y="9525"/>
              <a:ext cx="836400" cy="1149900"/>
            </a:xfrm>
            <a:prstGeom prst="rect">
              <a:avLst/>
            </a:prstGeom>
            <a:noFill/>
            <a:ln>
              <a:noFill/>
            </a:ln>
          </p:spPr>
          <p:txBody>
            <a:bodyPr anchorCtr="0" anchor="ctr" bIns="50800" lIns="50800" spcFirstLastPara="1" rIns="50800" wrap="square" tIns="50800">
              <a:noAutofit/>
            </a:bodyPr>
            <a:lstStyle/>
            <a:p>
              <a:pPr indent="0" lvl="0" marL="0" marR="0" rtl="0" algn="ctr">
                <a:lnSpc>
                  <a:spcPct val="11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9" name="Google Shape;349;g2a510dc7450_0_162"/>
          <p:cNvSpPr txBox="1"/>
          <p:nvPr/>
        </p:nvSpPr>
        <p:spPr>
          <a:xfrm>
            <a:off x="365745" y="245230"/>
            <a:ext cx="170994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Product Suite</a:t>
            </a:r>
            <a:endParaRPr b="0" i="0" sz="1400" u="none" cap="none" strike="noStrike">
              <a:solidFill>
                <a:srgbClr val="000000"/>
              </a:solidFill>
              <a:latin typeface="Arial"/>
              <a:ea typeface="Arial"/>
              <a:cs typeface="Arial"/>
              <a:sym typeface="Arial"/>
            </a:endParaRPr>
          </a:p>
        </p:txBody>
      </p:sp>
      <p:sp>
        <p:nvSpPr>
          <p:cNvPr id="350" name="Google Shape;350;g2a510dc7450_0_162"/>
          <p:cNvSpPr/>
          <p:nvPr/>
        </p:nvSpPr>
        <p:spPr>
          <a:xfrm>
            <a:off x="1477424" y="7272825"/>
            <a:ext cx="2841300" cy="1381650"/>
          </a:xfrm>
          <a:custGeom>
            <a:rect b="b" l="l" r="r" t="t"/>
            <a:pathLst>
              <a:path extrusionOk="0" h="1381650" w="2841300">
                <a:moveTo>
                  <a:pt x="0" y="0"/>
                </a:moveTo>
                <a:lnTo>
                  <a:pt x="2841300" y="0"/>
                </a:lnTo>
                <a:lnTo>
                  <a:pt x="2841300" y="1381650"/>
                </a:lnTo>
                <a:lnTo>
                  <a:pt x="0" y="1381650"/>
                </a:lnTo>
                <a:lnTo>
                  <a:pt x="0" y="0"/>
                </a:lnTo>
                <a:close/>
              </a:path>
            </a:pathLst>
          </a:custGeom>
          <a:blipFill rotWithShape="1">
            <a:blip r:embed="rId3">
              <a:alphaModFix/>
            </a:blip>
            <a:stretch>
              <a:fillRect b="-132264" l="-37739" r="-41629" t="-1365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1" name="Google Shape;351;g2a510dc7450_0_162"/>
          <p:cNvSpPr/>
          <p:nvPr/>
        </p:nvSpPr>
        <p:spPr>
          <a:xfrm>
            <a:off x="2287537" y="1558744"/>
            <a:ext cx="1221075" cy="1583212"/>
          </a:xfrm>
          <a:custGeom>
            <a:rect b="b" l="l" r="r" t="t"/>
            <a:pathLst>
              <a:path extrusionOk="0" h="1583212" w="1221075">
                <a:moveTo>
                  <a:pt x="0" y="0"/>
                </a:moveTo>
                <a:lnTo>
                  <a:pt x="1221075" y="0"/>
                </a:lnTo>
                <a:lnTo>
                  <a:pt x="1221075" y="1583213"/>
                </a:lnTo>
                <a:lnTo>
                  <a:pt x="0" y="1583213"/>
                </a:lnTo>
                <a:lnTo>
                  <a:pt x="0" y="0"/>
                </a:lnTo>
                <a:close/>
              </a:path>
            </a:pathLst>
          </a:custGeom>
          <a:blipFill rotWithShape="1">
            <a:blip r:embed="rId4">
              <a:alphaModFix/>
            </a:blip>
            <a:stretch>
              <a:fillRect b="-51348" l="-80877" r="-82627" t="-5189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2" name="Google Shape;352;g2a510dc7450_0_162"/>
          <p:cNvSpPr/>
          <p:nvPr/>
        </p:nvSpPr>
        <p:spPr>
          <a:xfrm>
            <a:off x="8824575" y="6483750"/>
            <a:ext cx="3244350" cy="1583212"/>
          </a:xfrm>
          <a:custGeom>
            <a:rect b="b" l="l" r="r" t="t"/>
            <a:pathLst>
              <a:path extrusionOk="0" h="1583212" w="3244350">
                <a:moveTo>
                  <a:pt x="0" y="0"/>
                </a:moveTo>
                <a:lnTo>
                  <a:pt x="3244350" y="0"/>
                </a:lnTo>
                <a:lnTo>
                  <a:pt x="3244350" y="1583212"/>
                </a:lnTo>
                <a:lnTo>
                  <a:pt x="0" y="1583212"/>
                </a:lnTo>
                <a:lnTo>
                  <a:pt x="0" y="0"/>
                </a:lnTo>
                <a:close/>
              </a:path>
            </a:pathLst>
          </a:custGeom>
          <a:blipFill rotWithShape="1">
            <a:blip r:embed="rId5">
              <a:alphaModFix/>
            </a:blip>
            <a:stretch>
              <a:fillRect b="-142204" l="-40729" r="-47999" t="-14449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3" name="Google Shape;353;g2a510dc7450_0_162"/>
          <p:cNvSpPr/>
          <p:nvPr/>
        </p:nvSpPr>
        <p:spPr>
          <a:xfrm>
            <a:off x="6566325" y="7255917"/>
            <a:ext cx="2924325" cy="2082000"/>
          </a:xfrm>
          <a:custGeom>
            <a:rect b="b" l="l" r="r" t="t"/>
            <a:pathLst>
              <a:path extrusionOk="0" h="2082000" w="2924325">
                <a:moveTo>
                  <a:pt x="0" y="0"/>
                </a:moveTo>
                <a:lnTo>
                  <a:pt x="2924325" y="0"/>
                </a:lnTo>
                <a:lnTo>
                  <a:pt x="2924325" y="2082000"/>
                </a:lnTo>
                <a:lnTo>
                  <a:pt x="0" y="2082000"/>
                </a:lnTo>
                <a:lnTo>
                  <a:pt x="0" y="0"/>
                </a:lnTo>
                <a:close/>
              </a:path>
            </a:pathLst>
          </a:custGeom>
          <a:blipFill rotWithShape="1">
            <a:blip r:embed="rId6">
              <a:alphaModFix/>
            </a:blip>
            <a:stretch>
              <a:fillRect b="-110033" l="-61406" r="-65017" t="-10799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4" name="Google Shape;354;g2a510dc7450_0_162"/>
          <p:cNvSpPr/>
          <p:nvPr/>
        </p:nvSpPr>
        <p:spPr>
          <a:xfrm>
            <a:off x="9144000" y="456426"/>
            <a:ext cx="3129112" cy="2204637"/>
          </a:xfrm>
          <a:custGeom>
            <a:rect b="b" l="l" r="r" t="t"/>
            <a:pathLst>
              <a:path extrusionOk="0" h="2204637" w="3129112">
                <a:moveTo>
                  <a:pt x="0" y="0"/>
                </a:moveTo>
                <a:lnTo>
                  <a:pt x="3129112" y="0"/>
                </a:lnTo>
                <a:lnTo>
                  <a:pt x="3129112" y="2204637"/>
                </a:lnTo>
                <a:lnTo>
                  <a:pt x="0" y="2204637"/>
                </a:lnTo>
                <a:lnTo>
                  <a:pt x="0" y="0"/>
                </a:lnTo>
                <a:close/>
              </a:path>
            </a:pathLst>
          </a:custGeom>
          <a:blipFill rotWithShape="1">
            <a:blip r:embed="rId7">
              <a:alphaModFix/>
            </a:blip>
            <a:stretch>
              <a:fillRect b="-74465" l="-37439" r="-40107" t="-7752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5" name="Google Shape;355;g2a510dc7450_0_162"/>
          <p:cNvSpPr txBox="1"/>
          <p:nvPr/>
        </p:nvSpPr>
        <p:spPr>
          <a:xfrm>
            <a:off x="6854557" y="1400684"/>
            <a:ext cx="2289300" cy="609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SAAS</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CLOUD SOFTWARE</a:t>
            </a:r>
            <a:endParaRPr b="0" i="0" sz="1400" u="none" cap="none" strike="noStrike">
              <a:solidFill>
                <a:srgbClr val="000000"/>
              </a:solidFill>
              <a:latin typeface="Arial"/>
              <a:ea typeface="Arial"/>
              <a:cs typeface="Arial"/>
              <a:sym typeface="Arial"/>
            </a:endParaRPr>
          </a:p>
        </p:txBody>
      </p:sp>
      <p:sp>
        <p:nvSpPr>
          <p:cNvPr descr="A map on a transparent surface  Description automatically generated" id="356" name="Google Shape;356;g2a510dc7450_0_162"/>
          <p:cNvSpPr/>
          <p:nvPr/>
        </p:nvSpPr>
        <p:spPr>
          <a:xfrm rot="2614985">
            <a:off x="6300277" y="1117541"/>
            <a:ext cx="4521655" cy="4521655"/>
          </a:xfrm>
          <a:custGeom>
            <a:rect b="b" l="l" r="r" t="t"/>
            <a:pathLst>
              <a:path extrusionOk="0" h="4517760" w="4517760">
                <a:moveTo>
                  <a:pt x="0" y="0"/>
                </a:moveTo>
                <a:lnTo>
                  <a:pt x="4517760" y="0"/>
                </a:lnTo>
                <a:lnTo>
                  <a:pt x="4517760" y="4517761"/>
                </a:lnTo>
                <a:lnTo>
                  <a:pt x="0" y="45177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7" name="Google Shape;357;g2a510dc7450_0_162"/>
          <p:cNvSpPr txBox="1"/>
          <p:nvPr/>
        </p:nvSpPr>
        <p:spPr>
          <a:xfrm>
            <a:off x="8803425" y="9817971"/>
            <a:ext cx="6813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26</a:t>
            </a:r>
            <a:endParaRPr b="0" i="0" sz="1400" u="none" cap="none" strike="noStrike">
              <a:solidFill>
                <a:srgbClr val="000000"/>
              </a:solidFill>
              <a:latin typeface="Arial"/>
              <a:ea typeface="Arial"/>
              <a:cs typeface="Arial"/>
              <a:sym typeface="Arial"/>
            </a:endParaRPr>
          </a:p>
        </p:txBody>
      </p:sp>
      <p:sp>
        <p:nvSpPr>
          <p:cNvPr id="358" name="Google Shape;358;g2a510dc7450_0_162"/>
          <p:cNvSpPr txBox="1"/>
          <p:nvPr/>
        </p:nvSpPr>
        <p:spPr>
          <a:xfrm>
            <a:off x="1410693" y="5849603"/>
            <a:ext cx="29748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PASSIVE INDUSTRIAL TAG</a:t>
            </a:r>
            <a:endParaRPr b="0" i="0" sz="1400" u="none" cap="none" strike="noStrike">
              <a:solidFill>
                <a:srgbClr val="000000"/>
              </a:solidFill>
              <a:latin typeface="Arial"/>
              <a:ea typeface="Arial"/>
              <a:cs typeface="Arial"/>
              <a:sym typeface="Arial"/>
            </a:endParaRPr>
          </a:p>
        </p:txBody>
      </p:sp>
      <p:sp>
        <p:nvSpPr>
          <p:cNvPr id="359" name="Google Shape;359;g2a510dc7450_0_162"/>
          <p:cNvSpPr txBox="1"/>
          <p:nvPr/>
        </p:nvSpPr>
        <p:spPr>
          <a:xfrm>
            <a:off x="1568849" y="8797350"/>
            <a:ext cx="26586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COTS TAGS &amp; SENSORS</a:t>
            </a:r>
            <a:endParaRPr b="0" i="0" sz="1400" u="none" cap="none" strike="noStrike">
              <a:solidFill>
                <a:srgbClr val="000000"/>
              </a:solidFill>
              <a:latin typeface="Arial"/>
              <a:ea typeface="Arial"/>
              <a:cs typeface="Arial"/>
              <a:sym typeface="Arial"/>
            </a:endParaRPr>
          </a:p>
        </p:txBody>
      </p:sp>
      <p:sp>
        <p:nvSpPr>
          <p:cNvPr id="360" name="Google Shape;360;g2a510dc7450_0_162"/>
          <p:cNvSpPr txBox="1"/>
          <p:nvPr/>
        </p:nvSpPr>
        <p:spPr>
          <a:xfrm>
            <a:off x="2015024" y="3284560"/>
            <a:ext cx="17661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PASSIVE LABEL</a:t>
            </a:r>
            <a:endParaRPr b="0" i="0" sz="1400" u="none" cap="none" strike="noStrike">
              <a:solidFill>
                <a:srgbClr val="000000"/>
              </a:solidFill>
              <a:latin typeface="Arial"/>
              <a:ea typeface="Arial"/>
              <a:cs typeface="Arial"/>
              <a:sym typeface="Arial"/>
            </a:endParaRPr>
          </a:p>
        </p:txBody>
      </p:sp>
      <p:grpSp>
        <p:nvGrpSpPr>
          <p:cNvPr id="361" name="Google Shape;361;g2a510dc7450_0_162"/>
          <p:cNvGrpSpPr/>
          <p:nvPr/>
        </p:nvGrpSpPr>
        <p:grpSpPr>
          <a:xfrm>
            <a:off x="14169112" y="5137445"/>
            <a:ext cx="2957974" cy="2172515"/>
            <a:chOff x="0" y="0"/>
            <a:chExt cx="3943966" cy="2896686"/>
          </a:xfrm>
        </p:grpSpPr>
        <p:sp>
          <p:nvSpPr>
            <p:cNvPr id="362" name="Google Shape;362;g2a510dc7450_0_162"/>
            <p:cNvSpPr/>
            <p:nvPr/>
          </p:nvSpPr>
          <p:spPr>
            <a:xfrm>
              <a:off x="0" y="0"/>
              <a:ext cx="3943966" cy="2360812"/>
            </a:xfrm>
            <a:custGeom>
              <a:rect b="b" l="l" r="r" t="t"/>
              <a:pathLst>
                <a:path extrusionOk="0" h="2360812" w="3943966">
                  <a:moveTo>
                    <a:pt x="0" y="0"/>
                  </a:moveTo>
                  <a:lnTo>
                    <a:pt x="3943966" y="0"/>
                  </a:lnTo>
                  <a:lnTo>
                    <a:pt x="3943966" y="2360812"/>
                  </a:lnTo>
                  <a:lnTo>
                    <a:pt x="0" y="2360812"/>
                  </a:lnTo>
                  <a:lnTo>
                    <a:pt x="0" y="0"/>
                  </a:lnTo>
                  <a:close/>
                </a:path>
              </a:pathLst>
            </a:custGeom>
            <a:blipFill rotWithShape="1">
              <a:blip r:embed="rId9">
                <a:alphaModFix/>
              </a:blip>
              <a:stretch>
                <a:fillRect b="-125044" l="-55379" r="-54947" t="-12631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3" name="Google Shape;363;g2a510dc7450_0_162"/>
            <p:cNvSpPr txBox="1"/>
            <p:nvPr/>
          </p:nvSpPr>
          <p:spPr>
            <a:xfrm>
              <a:off x="291268" y="2527386"/>
              <a:ext cx="3361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FIXED GATEWAY (LRL)</a:t>
              </a:r>
              <a:endParaRPr b="0" i="0" sz="1400" u="none" cap="none" strike="noStrike">
                <a:solidFill>
                  <a:srgbClr val="000000"/>
                </a:solidFill>
                <a:latin typeface="Arial"/>
                <a:ea typeface="Arial"/>
                <a:cs typeface="Arial"/>
                <a:sym typeface="Arial"/>
              </a:endParaRPr>
            </a:p>
          </p:txBody>
        </p:sp>
      </p:grpSp>
      <p:grpSp>
        <p:nvGrpSpPr>
          <p:cNvPr id="364" name="Google Shape;364;g2a510dc7450_0_162"/>
          <p:cNvGrpSpPr/>
          <p:nvPr/>
        </p:nvGrpSpPr>
        <p:grpSpPr>
          <a:xfrm>
            <a:off x="14324814" y="7627497"/>
            <a:ext cx="2646675" cy="2183968"/>
            <a:chOff x="0" y="0"/>
            <a:chExt cx="3528900" cy="2911958"/>
          </a:xfrm>
        </p:grpSpPr>
        <p:sp>
          <p:nvSpPr>
            <p:cNvPr id="365" name="Google Shape;365;g2a510dc7450_0_162"/>
            <p:cNvSpPr/>
            <p:nvPr/>
          </p:nvSpPr>
          <p:spPr>
            <a:xfrm>
              <a:off x="306429" y="0"/>
              <a:ext cx="2915902" cy="2376084"/>
            </a:xfrm>
            <a:custGeom>
              <a:rect b="b" l="l" r="r" t="t"/>
              <a:pathLst>
                <a:path extrusionOk="0" h="2376084" w="2915902">
                  <a:moveTo>
                    <a:pt x="0" y="0"/>
                  </a:moveTo>
                  <a:lnTo>
                    <a:pt x="2915902" y="0"/>
                  </a:lnTo>
                  <a:lnTo>
                    <a:pt x="2915902" y="2376084"/>
                  </a:lnTo>
                  <a:lnTo>
                    <a:pt x="0" y="2376084"/>
                  </a:lnTo>
                  <a:lnTo>
                    <a:pt x="0" y="0"/>
                  </a:lnTo>
                  <a:close/>
                </a:path>
              </a:pathLst>
            </a:custGeom>
            <a:blipFill rotWithShape="1">
              <a:blip r:embed="rId10">
                <a:alphaModFix/>
              </a:blip>
              <a:stretch>
                <a:fillRect b="-80767" l="-57677" r="-55997" t="-8143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6" name="Google Shape;366;g2a510dc7450_0_162"/>
            <p:cNvSpPr txBox="1"/>
            <p:nvPr/>
          </p:nvSpPr>
          <p:spPr>
            <a:xfrm>
              <a:off x="0" y="2542658"/>
              <a:ext cx="35289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FIXED GATEWAY (ZIM)</a:t>
              </a:r>
              <a:endParaRPr b="0" i="0" sz="1400" u="none" cap="none" strike="noStrike">
                <a:solidFill>
                  <a:srgbClr val="000000"/>
                </a:solidFill>
                <a:latin typeface="Arial"/>
                <a:ea typeface="Arial"/>
                <a:cs typeface="Arial"/>
                <a:sym typeface="Arial"/>
              </a:endParaRPr>
            </a:p>
          </p:txBody>
        </p:sp>
      </p:grpSp>
      <p:sp>
        <p:nvSpPr>
          <p:cNvPr id="367" name="Google Shape;367;g2a510dc7450_0_162"/>
          <p:cNvSpPr txBox="1"/>
          <p:nvPr/>
        </p:nvSpPr>
        <p:spPr>
          <a:xfrm>
            <a:off x="6566313" y="6685755"/>
            <a:ext cx="22113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MOBILE BRIDGE</a:t>
            </a:r>
            <a:endParaRPr b="0" i="0" sz="1400" u="none" cap="none" strike="noStrike">
              <a:solidFill>
                <a:srgbClr val="000000"/>
              </a:solidFill>
              <a:latin typeface="Arial"/>
              <a:ea typeface="Arial"/>
              <a:cs typeface="Arial"/>
              <a:sym typeface="Arial"/>
            </a:endParaRPr>
          </a:p>
        </p:txBody>
      </p:sp>
      <p:sp>
        <p:nvSpPr>
          <p:cNvPr id="368" name="Google Shape;368;g2a510dc7450_0_162"/>
          <p:cNvSpPr txBox="1"/>
          <p:nvPr/>
        </p:nvSpPr>
        <p:spPr>
          <a:xfrm>
            <a:off x="9752025" y="8136279"/>
            <a:ext cx="21999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MOBILE GATEWAY</a:t>
            </a:r>
            <a:endParaRPr b="0" i="0" sz="1400" u="none" cap="none" strike="noStrike">
              <a:solidFill>
                <a:srgbClr val="000000"/>
              </a:solidFill>
              <a:latin typeface="Arial"/>
              <a:ea typeface="Arial"/>
              <a:cs typeface="Arial"/>
              <a:sym typeface="Arial"/>
            </a:endParaRPr>
          </a:p>
        </p:txBody>
      </p:sp>
      <p:sp>
        <p:nvSpPr>
          <p:cNvPr id="369" name="Google Shape;369;g2a510dc7450_0_162"/>
          <p:cNvSpPr txBox="1"/>
          <p:nvPr/>
        </p:nvSpPr>
        <p:spPr>
          <a:xfrm>
            <a:off x="10026525" y="8482796"/>
            <a:ext cx="1650900" cy="242400"/>
          </a:xfrm>
          <a:prstGeom prst="rect">
            <a:avLst/>
          </a:prstGeom>
          <a:noFill/>
          <a:ln>
            <a:noFill/>
          </a:ln>
        </p:spPr>
        <p:txBody>
          <a:bodyPr anchorCtr="0" anchor="t" bIns="0" lIns="0" spcFirstLastPara="1" rIns="0" wrap="square" tIns="0">
            <a:spAutoFit/>
          </a:bodyPr>
          <a:lstStyle/>
          <a:p>
            <a:pPr indent="0" lvl="0" marL="0" marR="0" rtl="0" algn="ctr">
              <a:lnSpc>
                <a:spcPct val="119936"/>
              </a:lnSpc>
              <a:spcBef>
                <a:spcPts val="0"/>
              </a:spcBef>
              <a:spcAft>
                <a:spcPts val="0"/>
              </a:spcAft>
              <a:buClr>
                <a:srgbClr val="000000"/>
              </a:buClr>
              <a:buSzPts val="1575"/>
              <a:buFont typeface="Arial"/>
              <a:buNone/>
            </a:pPr>
            <a:r>
              <a:rPr b="0" i="0" lang="en-US" sz="1575" u="none" cap="none" strike="noStrike">
                <a:solidFill>
                  <a:srgbClr val="000000"/>
                </a:solidFill>
                <a:latin typeface="Outfit"/>
                <a:ea typeface="Outfit"/>
                <a:cs typeface="Outfit"/>
                <a:sym typeface="Outfit"/>
              </a:rPr>
              <a:t>Patent Pending</a:t>
            </a:r>
            <a:endParaRPr b="0" i="0" sz="1400" u="none" cap="none" strike="noStrike">
              <a:solidFill>
                <a:srgbClr val="000000"/>
              </a:solidFill>
              <a:latin typeface="Arial"/>
              <a:ea typeface="Arial"/>
              <a:cs typeface="Arial"/>
              <a:sym typeface="Arial"/>
            </a:endParaRPr>
          </a:p>
        </p:txBody>
      </p:sp>
      <p:sp>
        <p:nvSpPr>
          <p:cNvPr id="370" name="Google Shape;370;g2a510dc7450_0_162"/>
          <p:cNvSpPr txBox="1"/>
          <p:nvPr/>
        </p:nvSpPr>
        <p:spPr>
          <a:xfrm>
            <a:off x="10552462" y="2913357"/>
            <a:ext cx="1720800" cy="533100"/>
          </a:xfrm>
          <a:prstGeom prst="rect">
            <a:avLst/>
          </a:prstGeom>
          <a:noFill/>
          <a:ln>
            <a:noFill/>
          </a:ln>
        </p:spPr>
        <p:txBody>
          <a:bodyPr anchorCtr="0" anchor="t" bIns="0" lIns="0" spcFirstLastPara="1" rIns="0" wrap="square" tIns="0">
            <a:spAutoFit/>
          </a:bodyPr>
          <a:lstStyle/>
          <a:p>
            <a:pPr indent="0" lvl="0" marL="0" marR="0" rtl="0" algn="ctr">
              <a:lnSpc>
                <a:spcPct val="119936"/>
              </a:lnSpc>
              <a:spcBef>
                <a:spcPts val="0"/>
              </a:spcBef>
              <a:spcAft>
                <a:spcPts val="0"/>
              </a:spcAft>
              <a:buClr>
                <a:srgbClr val="000000"/>
              </a:buClr>
              <a:buSzPts val="1575"/>
              <a:buFont typeface="Arial"/>
              <a:buNone/>
            </a:pPr>
            <a:r>
              <a:rPr b="0" i="0" lang="en-US" sz="1575" u="none" cap="none" strike="noStrike">
                <a:solidFill>
                  <a:srgbClr val="000000"/>
                </a:solidFill>
                <a:latin typeface="Outfit"/>
                <a:ea typeface="Outfit"/>
                <a:cs typeface="Outfit"/>
                <a:sym typeface="Outfit"/>
              </a:rPr>
              <a:t>Patents Granted and Pending</a:t>
            </a:r>
            <a:endParaRPr b="0" i="0" sz="1400" u="none" cap="none" strike="noStrike">
              <a:solidFill>
                <a:srgbClr val="000000"/>
              </a:solidFill>
              <a:latin typeface="Arial"/>
              <a:ea typeface="Arial"/>
              <a:cs typeface="Arial"/>
              <a:sym typeface="Arial"/>
            </a:endParaRPr>
          </a:p>
        </p:txBody>
      </p:sp>
      <p:grpSp>
        <p:nvGrpSpPr>
          <p:cNvPr id="371" name="Google Shape;371;g2a510dc7450_0_162"/>
          <p:cNvGrpSpPr/>
          <p:nvPr/>
        </p:nvGrpSpPr>
        <p:grpSpPr>
          <a:xfrm>
            <a:off x="14430459" y="456426"/>
            <a:ext cx="2435175" cy="2102119"/>
            <a:chOff x="0" y="0"/>
            <a:chExt cx="3246900" cy="2802825"/>
          </a:xfrm>
        </p:grpSpPr>
        <p:sp>
          <p:nvSpPr>
            <p:cNvPr descr="AVer Information Launches New Auto Tracking Distance Learning Camera – rAVe  [PUBS]" id="372" name="Google Shape;372;g2a510dc7450_0_162"/>
            <p:cNvSpPr/>
            <p:nvPr/>
          </p:nvSpPr>
          <p:spPr>
            <a:xfrm>
              <a:off x="548049" y="0"/>
              <a:ext cx="2150942" cy="2455750"/>
            </a:xfrm>
            <a:custGeom>
              <a:rect b="b" l="l" r="r" t="t"/>
              <a:pathLst>
                <a:path extrusionOk="0" h="2455750" w="2150942">
                  <a:moveTo>
                    <a:pt x="0" y="0"/>
                  </a:moveTo>
                  <a:lnTo>
                    <a:pt x="2150942" y="0"/>
                  </a:lnTo>
                  <a:lnTo>
                    <a:pt x="2150942" y="2455750"/>
                  </a:lnTo>
                  <a:lnTo>
                    <a:pt x="0" y="2455750"/>
                  </a:lnTo>
                  <a:lnTo>
                    <a:pt x="0" y="0"/>
                  </a:lnTo>
                  <a:close/>
                </a:path>
              </a:pathLst>
            </a:custGeom>
            <a:blipFill rotWithShape="1">
              <a:blip r:embed="rId11">
                <a:alphaModFix/>
              </a:blip>
              <a:stretch>
                <a:fillRect b="0" l="-60588" r="-5346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3" name="Google Shape;373;g2a510dc7450_0_162"/>
            <p:cNvSpPr txBox="1"/>
            <p:nvPr/>
          </p:nvSpPr>
          <p:spPr>
            <a:xfrm>
              <a:off x="0" y="2433525"/>
              <a:ext cx="32469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INDUSTRIAL CAMERA</a:t>
              </a:r>
              <a:endParaRPr b="0" i="0" sz="1400" u="none" cap="none" strike="noStrike">
                <a:solidFill>
                  <a:srgbClr val="000000"/>
                </a:solidFill>
                <a:latin typeface="Arial"/>
                <a:ea typeface="Arial"/>
                <a:cs typeface="Arial"/>
                <a:sym typeface="Arial"/>
              </a:endParaRPr>
            </a:p>
          </p:txBody>
        </p:sp>
      </p:grpSp>
      <p:sp>
        <p:nvSpPr>
          <p:cNvPr id="374" name="Google Shape;374;g2a510dc7450_0_162"/>
          <p:cNvSpPr txBox="1"/>
          <p:nvPr/>
        </p:nvSpPr>
        <p:spPr>
          <a:xfrm>
            <a:off x="2072624" y="6166689"/>
            <a:ext cx="1650900" cy="242400"/>
          </a:xfrm>
          <a:prstGeom prst="rect">
            <a:avLst/>
          </a:prstGeom>
          <a:noFill/>
          <a:ln>
            <a:noFill/>
          </a:ln>
        </p:spPr>
        <p:txBody>
          <a:bodyPr anchorCtr="0" anchor="t" bIns="0" lIns="0" spcFirstLastPara="1" rIns="0" wrap="square" tIns="0">
            <a:spAutoFit/>
          </a:bodyPr>
          <a:lstStyle/>
          <a:p>
            <a:pPr indent="0" lvl="0" marL="0" marR="0" rtl="0" algn="ctr">
              <a:lnSpc>
                <a:spcPct val="119936"/>
              </a:lnSpc>
              <a:spcBef>
                <a:spcPts val="0"/>
              </a:spcBef>
              <a:spcAft>
                <a:spcPts val="0"/>
              </a:spcAft>
              <a:buClr>
                <a:srgbClr val="000000"/>
              </a:buClr>
              <a:buSzPts val="1575"/>
              <a:buFont typeface="Arial"/>
              <a:buNone/>
            </a:pPr>
            <a:r>
              <a:rPr b="0" i="0" lang="en-US" sz="1575" u="none" cap="none" strike="noStrike">
                <a:solidFill>
                  <a:srgbClr val="000000"/>
                </a:solidFill>
                <a:latin typeface="Outfit"/>
                <a:ea typeface="Outfit"/>
                <a:cs typeface="Outfit"/>
                <a:sym typeface="Outfit"/>
              </a:rPr>
              <a:t>Patented</a:t>
            </a:r>
            <a:endParaRPr b="0" i="0" sz="1400" u="none" cap="none" strike="noStrike">
              <a:solidFill>
                <a:srgbClr val="000000"/>
              </a:solidFill>
              <a:latin typeface="Arial"/>
              <a:ea typeface="Arial"/>
              <a:cs typeface="Arial"/>
              <a:sym typeface="Arial"/>
            </a:endParaRPr>
          </a:p>
        </p:txBody>
      </p:sp>
      <p:grpSp>
        <p:nvGrpSpPr>
          <p:cNvPr id="375" name="Google Shape;375;g2a510dc7450_0_162"/>
          <p:cNvGrpSpPr/>
          <p:nvPr/>
        </p:nvGrpSpPr>
        <p:grpSpPr>
          <a:xfrm>
            <a:off x="14454362" y="2876083"/>
            <a:ext cx="2387475" cy="1943824"/>
            <a:chOff x="0" y="0"/>
            <a:chExt cx="3183300" cy="2591765"/>
          </a:xfrm>
        </p:grpSpPr>
        <p:sp>
          <p:nvSpPr>
            <p:cNvPr descr="RFID UHF Reader R700 Impinj | Dipole" id="376" name="Google Shape;376;g2a510dc7450_0_162"/>
            <p:cNvSpPr/>
            <p:nvPr/>
          </p:nvSpPr>
          <p:spPr>
            <a:xfrm>
              <a:off x="0" y="0"/>
              <a:ext cx="3183300" cy="2182892"/>
            </a:xfrm>
            <a:custGeom>
              <a:rect b="b" l="l" r="r" t="t"/>
              <a:pathLst>
                <a:path extrusionOk="0" h="2182892" w="3183300">
                  <a:moveTo>
                    <a:pt x="0" y="0"/>
                  </a:moveTo>
                  <a:lnTo>
                    <a:pt x="3183300" y="0"/>
                  </a:lnTo>
                  <a:lnTo>
                    <a:pt x="3183300" y="2182892"/>
                  </a:lnTo>
                  <a:lnTo>
                    <a:pt x="0" y="2182892"/>
                  </a:lnTo>
                  <a:lnTo>
                    <a:pt x="0" y="0"/>
                  </a:lnTo>
                  <a:close/>
                </a:path>
              </a:pathLst>
            </a:custGeom>
            <a:blipFill rotWithShape="1">
              <a:blip r:embed="rId12">
                <a:alphaModFix/>
              </a:blip>
              <a:stretch>
                <a:fillRect b="-21699" l="0" r="0" t="-2411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7" name="Google Shape;377;g2a510dc7450_0_162"/>
            <p:cNvSpPr txBox="1"/>
            <p:nvPr/>
          </p:nvSpPr>
          <p:spPr>
            <a:xfrm>
              <a:off x="280750" y="2222465"/>
              <a:ext cx="26217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Outfit"/>
                  <a:ea typeface="Outfit"/>
                  <a:cs typeface="Outfit"/>
                  <a:sym typeface="Outfit"/>
                </a:rPr>
                <a:t>RFID READER</a:t>
              </a:r>
              <a:endParaRPr b="0" i="0" sz="1400" u="none" cap="none" strike="noStrike">
                <a:solidFill>
                  <a:srgbClr val="000000"/>
                </a:solidFill>
                <a:latin typeface="Arial"/>
                <a:ea typeface="Arial"/>
                <a:cs typeface="Arial"/>
                <a:sym typeface="Arial"/>
              </a:endParaRPr>
            </a:p>
          </p:txBody>
        </p:sp>
      </p:grpSp>
      <p:sp>
        <p:nvSpPr>
          <p:cNvPr id="378" name="Google Shape;378;g2a510dc7450_0_162"/>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9" name="Google Shape;379;g2a510dc7450_0_162"/>
          <p:cNvSpPr txBox="1"/>
          <p:nvPr/>
        </p:nvSpPr>
        <p:spPr>
          <a:xfrm>
            <a:off x="6935150" y="6962946"/>
            <a:ext cx="1650900" cy="242400"/>
          </a:xfrm>
          <a:prstGeom prst="rect">
            <a:avLst/>
          </a:prstGeom>
          <a:noFill/>
          <a:ln>
            <a:noFill/>
          </a:ln>
        </p:spPr>
        <p:txBody>
          <a:bodyPr anchorCtr="0" anchor="t" bIns="0" lIns="0" spcFirstLastPara="1" rIns="0" wrap="square" tIns="0">
            <a:spAutoFit/>
          </a:bodyPr>
          <a:lstStyle/>
          <a:p>
            <a:pPr indent="0" lvl="0" marL="0" marR="0" rtl="0" algn="ctr">
              <a:lnSpc>
                <a:spcPct val="119936"/>
              </a:lnSpc>
              <a:spcBef>
                <a:spcPts val="0"/>
              </a:spcBef>
              <a:spcAft>
                <a:spcPts val="0"/>
              </a:spcAft>
              <a:buClr>
                <a:srgbClr val="000000"/>
              </a:buClr>
              <a:buSzPts val="1575"/>
              <a:buFont typeface="Arial"/>
              <a:buNone/>
            </a:pPr>
            <a:r>
              <a:rPr b="0" i="0" lang="en-US" sz="1575" u="none" cap="none" strike="noStrike">
                <a:solidFill>
                  <a:srgbClr val="000000"/>
                </a:solidFill>
                <a:latin typeface="Outfit"/>
                <a:ea typeface="Outfit"/>
                <a:cs typeface="Outfit"/>
                <a:sym typeface="Outfit"/>
              </a:rPr>
              <a:t>Patent Pending</a:t>
            </a:r>
            <a:endParaRPr b="0" i="0" sz="1400" u="none" cap="none" strike="noStrike">
              <a:solidFill>
                <a:srgbClr val="000000"/>
              </a:solidFill>
              <a:latin typeface="Arial"/>
              <a:ea typeface="Arial"/>
              <a:cs typeface="Arial"/>
              <a:sym typeface="Arial"/>
            </a:endParaRPr>
          </a:p>
        </p:txBody>
      </p:sp>
      <p:pic>
        <p:nvPicPr>
          <p:cNvPr id="380" name="Google Shape;380;g2a510dc7450_0_162"/>
          <p:cNvPicPr preferRelativeResize="0"/>
          <p:nvPr/>
        </p:nvPicPr>
        <p:blipFill>
          <a:blip r:embed="rId14">
            <a:alphaModFix/>
          </a:blip>
          <a:stretch>
            <a:fillRect/>
          </a:stretch>
        </p:blipFill>
        <p:spPr>
          <a:xfrm>
            <a:off x="1739825" y="4053675"/>
            <a:ext cx="2289300" cy="17077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8"/>
          <p:cNvSpPr txBox="1"/>
          <p:nvPr/>
        </p:nvSpPr>
        <p:spPr>
          <a:xfrm>
            <a:off x="12376666" y="3181101"/>
            <a:ext cx="4796966" cy="638241"/>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Total addressable verticals, applications and industries yet to adopt </a:t>
            </a:r>
            <a:endParaRPr b="0" i="0" sz="1400" u="none" cap="none" strike="noStrike">
              <a:solidFill>
                <a:srgbClr val="000000"/>
              </a:solidFill>
              <a:latin typeface="Arial"/>
              <a:ea typeface="Arial"/>
              <a:cs typeface="Arial"/>
              <a:sym typeface="Arial"/>
            </a:endParaRPr>
          </a:p>
        </p:txBody>
      </p:sp>
      <p:sp>
        <p:nvSpPr>
          <p:cNvPr id="390" name="Google Shape;390;p18"/>
          <p:cNvSpPr txBox="1"/>
          <p:nvPr/>
        </p:nvSpPr>
        <p:spPr>
          <a:xfrm>
            <a:off x="6746350" y="8335331"/>
            <a:ext cx="4795300" cy="538853"/>
          </a:xfrm>
          <a:prstGeom prst="rect">
            <a:avLst/>
          </a:prstGeom>
          <a:noFill/>
          <a:ln>
            <a:noFill/>
          </a:ln>
        </p:spPr>
        <p:txBody>
          <a:bodyPr anchorCtr="0" anchor="t" bIns="0" lIns="0" spcFirstLastPara="1" rIns="0" wrap="square" tIns="0">
            <a:spAutoFit/>
          </a:bodyPr>
          <a:lstStyle/>
          <a:p>
            <a:pPr indent="0" lvl="0" marL="0" marR="0" rtl="0" algn="ctr">
              <a:lnSpc>
                <a:spcPct val="118777"/>
              </a:lnSpc>
              <a:spcBef>
                <a:spcPts val="0"/>
              </a:spcBef>
              <a:spcAft>
                <a:spcPts val="0"/>
              </a:spcAft>
              <a:buClr>
                <a:srgbClr val="000000"/>
              </a:buClr>
              <a:buSzPts val="3600"/>
              <a:buFont typeface="Arial"/>
              <a:buNone/>
            </a:pPr>
            <a:r>
              <a:rPr b="1" i="0" lang="en-US" sz="3600" u="none" cap="none" strike="noStrike">
                <a:solidFill>
                  <a:srgbClr val="000000"/>
                </a:solidFill>
                <a:latin typeface="Outfit Medium"/>
                <a:ea typeface="Outfit Medium"/>
                <a:cs typeface="Outfit Medium"/>
                <a:sym typeface="Outfit Medium"/>
              </a:rPr>
              <a:t>Applicable Industries</a:t>
            </a:r>
            <a:endParaRPr b="0" i="0" sz="1400" u="none" cap="none" strike="noStrike">
              <a:solidFill>
                <a:srgbClr val="000000"/>
              </a:solidFill>
              <a:latin typeface="Arial"/>
              <a:ea typeface="Arial"/>
              <a:cs typeface="Arial"/>
              <a:sym typeface="Arial"/>
            </a:endParaRPr>
          </a:p>
        </p:txBody>
      </p:sp>
      <p:grpSp>
        <p:nvGrpSpPr>
          <p:cNvPr id="391" name="Google Shape;391;p18"/>
          <p:cNvGrpSpPr/>
          <p:nvPr/>
        </p:nvGrpSpPr>
        <p:grpSpPr>
          <a:xfrm>
            <a:off x="983229" y="1165107"/>
            <a:ext cx="16321088" cy="574975"/>
            <a:chOff x="0" y="0"/>
            <a:chExt cx="21761450" cy="766633"/>
          </a:xfrm>
        </p:grpSpPr>
        <p:sp>
          <p:nvSpPr>
            <p:cNvPr id="392" name="Google Shape;392;p18"/>
            <p:cNvSpPr/>
            <p:nvPr/>
          </p:nvSpPr>
          <p:spPr>
            <a:xfrm>
              <a:off x="0" y="0"/>
              <a:ext cx="21761450" cy="766633"/>
            </a:xfrm>
            <a:custGeom>
              <a:rect b="b" l="l" r="r" t="t"/>
              <a:pathLst>
                <a:path extrusionOk="0" h="766633" w="21761450">
                  <a:moveTo>
                    <a:pt x="0" y="0"/>
                  </a:moveTo>
                  <a:lnTo>
                    <a:pt x="21761450" y="0"/>
                  </a:lnTo>
                  <a:lnTo>
                    <a:pt x="21761450" y="766633"/>
                  </a:lnTo>
                  <a:lnTo>
                    <a:pt x="0" y="766633"/>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3" name="Google Shape;393;p18"/>
            <p:cNvSpPr txBox="1"/>
            <p:nvPr/>
          </p:nvSpPr>
          <p:spPr>
            <a:xfrm>
              <a:off x="0" y="0"/>
              <a:ext cx="21761400" cy="766616"/>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Medium"/>
                  <a:ea typeface="Outfit Medium"/>
                  <a:cs typeface="Outfit Medium"/>
                  <a:sym typeface="Outfit Medium"/>
                </a:rPr>
                <a:t>Industrial Logistics and Asset Management</a:t>
              </a:r>
              <a:endParaRPr b="0" i="0" sz="1400" u="none" cap="none" strike="noStrike">
                <a:solidFill>
                  <a:srgbClr val="000000"/>
                </a:solidFill>
                <a:latin typeface="Arial"/>
                <a:ea typeface="Arial"/>
                <a:cs typeface="Arial"/>
                <a:sym typeface="Arial"/>
              </a:endParaRPr>
            </a:p>
          </p:txBody>
        </p:sp>
      </p:grpSp>
      <p:grpSp>
        <p:nvGrpSpPr>
          <p:cNvPr id="394" name="Google Shape;394;p18"/>
          <p:cNvGrpSpPr/>
          <p:nvPr/>
        </p:nvGrpSpPr>
        <p:grpSpPr>
          <a:xfrm>
            <a:off x="8317547" y="2590236"/>
            <a:ext cx="4155423" cy="4149973"/>
            <a:chOff x="0" y="0"/>
            <a:chExt cx="5540563" cy="5533297"/>
          </a:xfrm>
        </p:grpSpPr>
        <p:sp>
          <p:nvSpPr>
            <p:cNvPr id="395" name="Google Shape;395;p18"/>
            <p:cNvSpPr/>
            <p:nvPr/>
          </p:nvSpPr>
          <p:spPr>
            <a:xfrm>
              <a:off x="25954" y="25954"/>
              <a:ext cx="5488657" cy="5481390"/>
            </a:xfrm>
            <a:custGeom>
              <a:rect b="b" l="l" r="r" t="t"/>
              <a:pathLst>
                <a:path extrusionOk="0" h="5481390" w="5488657">
                  <a:moveTo>
                    <a:pt x="0" y="2740695"/>
                  </a:moveTo>
                  <a:cubicBezTo>
                    <a:pt x="0" y="1227083"/>
                    <a:pt x="1228641" y="0"/>
                    <a:pt x="2744328" y="0"/>
                  </a:cubicBezTo>
                  <a:cubicBezTo>
                    <a:pt x="4260016" y="0"/>
                    <a:pt x="5488657" y="1227083"/>
                    <a:pt x="5488657" y="2740695"/>
                  </a:cubicBezTo>
                  <a:cubicBezTo>
                    <a:pt x="5488657" y="4254306"/>
                    <a:pt x="4259886" y="5481390"/>
                    <a:pt x="2744328" y="5481390"/>
                  </a:cubicBezTo>
                  <a:cubicBezTo>
                    <a:pt x="1228770" y="5481390"/>
                    <a:pt x="0" y="4254306"/>
                    <a:pt x="0" y="2740695"/>
                  </a:cubicBez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6" name="Google Shape;396;p18"/>
            <p:cNvSpPr/>
            <p:nvPr/>
          </p:nvSpPr>
          <p:spPr>
            <a:xfrm>
              <a:off x="0" y="0"/>
              <a:ext cx="5540563" cy="5533297"/>
            </a:xfrm>
            <a:custGeom>
              <a:rect b="b" l="l" r="r" t="t"/>
              <a:pathLst>
                <a:path extrusionOk="0" h="5533297" w="5540563">
                  <a:moveTo>
                    <a:pt x="0" y="2766649"/>
                  </a:moveTo>
                  <a:cubicBezTo>
                    <a:pt x="0" y="1238633"/>
                    <a:pt x="1240320" y="0"/>
                    <a:pt x="2770282" y="0"/>
                  </a:cubicBezTo>
                  <a:lnTo>
                    <a:pt x="2770282" y="25954"/>
                  </a:lnTo>
                  <a:lnTo>
                    <a:pt x="2770282" y="0"/>
                  </a:lnTo>
                  <a:cubicBezTo>
                    <a:pt x="4300244" y="0"/>
                    <a:pt x="5540563" y="1238633"/>
                    <a:pt x="5540563" y="2766649"/>
                  </a:cubicBezTo>
                  <a:lnTo>
                    <a:pt x="5514611" y="2766649"/>
                  </a:lnTo>
                  <a:lnTo>
                    <a:pt x="5540563" y="2766649"/>
                  </a:lnTo>
                  <a:cubicBezTo>
                    <a:pt x="5540563" y="4294664"/>
                    <a:pt x="4300244" y="5533297"/>
                    <a:pt x="2770282" y="5533297"/>
                  </a:cubicBezTo>
                  <a:lnTo>
                    <a:pt x="2770282" y="5507344"/>
                  </a:lnTo>
                  <a:lnTo>
                    <a:pt x="2770282" y="5533297"/>
                  </a:lnTo>
                  <a:cubicBezTo>
                    <a:pt x="1240320" y="5533297"/>
                    <a:pt x="0" y="4294664"/>
                    <a:pt x="0" y="2766649"/>
                  </a:cubicBezTo>
                  <a:lnTo>
                    <a:pt x="25954" y="2766649"/>
                  </a:lnTo>
                  <a:lnTo>
                    <a:pt x="51907" y="2766649"/>
                  </a:lnTo>
                  <a:lnTo>
                    <a:pt x="25954" y="2766649"/>
                  </a:lnTo>
                  <a:lnTo>
                    <a:pt x="0" y="2766649"/>
                  </a:lnTo>
                  <a:moveTo>
                    <a:pt x="51907" y="2766649"/>
                  </a:moveTo>
                  <a:cubicBezTo>
                    <a:pt x="51907" y="2780923"/>
                    <a:pt x="40228" y="2792602"/>
                    <a:pt x="25954" y="2792602"/>
                  </a:cubicBezTo>
                  <a:cubicBezTo>
                    <a:pt x="11679" y="2792602"/>
                    <a:pt x="0" y="2780923"/>
                    <a:pt x="0" y="2766649"/>
                  </a:cubicBezTo>
                  <a:cubicBezTo>
                    <a:pt x="0" y="2752374"/>
                    <a:pt x="11679" y="2740695"/>
                    <a:pt x="25954" y="2740695"/>
                  </a:cubicBezTo>
                  <a:cubicBezTo>
                    <a:pt x="40228" y="2740695"/>
                    <a:pt x="51907" y="2752374"/>
                    <a:pt x="51907" y="2766649"/>
                  </a:cubicBezTo>
                  <a:cubicBezTo>
                    <a:pt x="51907" y="4265985"/>
                    <a:pt x="1268869" y="5481390"/>
                    <a:pt x="2770282" y="5481390"/>
                  </a:cubicBezTo>
                  <a:cubicBezTo>
                    <a:pt x="4271695" y="5481390"/>
                    <a:pt x="5488657" y="4265985"/>
                    <a:pt x="5488657" y="2766649"/>
                  </a:cubicBezTo>
                  <a:cubicBezTo>
                    <a:pt x="5488657" y="1267312"/>
                    <a:pt x="4271566" y="51907"/>
                    <a:pt x="2770282" y="51907"/>
                  </a:cubicBezTo>
                  <a:lnTo>
                    <a:pt x="2770282" y="25954"/>
                  </a:lnTo>
                  <a:lnTo>
                    <a:pt x="2770282" y="51907"/>
                  </a:lnTo>
                  <a:cubicBezTo>
                    <a:pt x="1268869" y="51907"/>
                    <a:pt x="51907" y="1267312"/>
                    <a:pt x="51907" y="276664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7" name="Google Shape;397;p18"/>
            <p:cNvSpPr txBox="1"/>
            <p:nvPr/>
          </p:nvSpPr>
          <p:spPr>
            <a:xfrm>
              <a:off x="0" y="0"/>
              <a:ext cx="5540517" cy="5533297"/>
            </a:xfrm>
            <a:prstGeom prst="rect">
              <a:avLst/>
            </a:prstGeom>
            <a:noFill/>
            <a:ln>
              <a:noFill/>
            </a:ln>
          </p:spPr>
          <p:txBody>
            <a:bodyPr anchorCtr="0" anchor="t" bIns="50800" lIns="50800" spcFirstLastPara="1" rIns="50800" wrap="square" tIns="50800">
              <a:noAutofit/>
            </a:bodyPr>
            <a:lstStyle/>
            <a:p>
              <a:pPr indent="0" lvl="0" marL="0" marR="0" rtl="0" algn="ctr">
                <a:lnSpc>
                  <a:spcPct val="120006"/>
                </a:lnSpc>
                <a:spcBef>
                  <a:spcPts val="0"/>
                </a:spcBef>
                <a:spcAft>
                  <a:spcPts val="0"/>
                </a:spcAft>
                <a:buClr>
                  <a:srgbClr val="000000"/>
                </a:buClr>
                <a:buSzPts val="3199"/>
                <a:buFont typeface="Arial"/>
                <a:buNone/>
              </a:pPr>
              <a:r>
                <a:rPr b="0" i="0" lang="en-US" sz="3199" u="none" cap="none" strike="noStrike">
                  <a:solidFill>
                    <a:srgbClr val="FFFFFF"/>
                  </a:solidFill>
                  <a:latin typeface="Outfit"/>
                  <a:ea typeface="Outfit"/>
                  <a:cs typeface="Outfit"/>
                  <a:sym typeface="Outfit"/>
                </a:rPr>
                <a:t> </a:t>
              </a:r>
              <a:endParaRPr b="0" i="0" sz="1400" u="none" cap="none" strike="noStrike">
                <a:solidFill>
                  <a:srgbClr val="000000"/>
                </a:solidFill>
                <a:latin typeface="Arial"/>
                <a:ea typeface="Arial"/>
                <a:cs typeface="Arial"/>
                <a:sym typeface="Arial"/>
              </a:endParaRPr>
            </a:p>
          </p:txBody>
        </p:sp>
      </p:grpSp>
      <p:sp>
        <p:nvSpPr>
          <p:cNvPr id="398" name="Google Shape;398;p18"/>
          <p:cNvSpPr txBox="1"/>
          <p:nvPr/>
        </p:nvSpPr>
        <p:spPr>
          <a:xfrm>
            <a:off x="9627473" y="3905067"/>
            <a:ext cx="1050975" cy="109032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1" i="0" lang="en-US" sz="3200" u="none" cap="none" strike="noStrike">
                <a:solidFill>
                  <a:srgbClr val="FFFFFF"/>
                </a:solidFill>
                <a:latin typeface="Outfit Medium"/>
                <a:ea typeface="Outfit Medium"/>
                <a:cs typeface="Outfit Medium"/>
                <a:sym typeface="Outfit Medium"/>
              </a:rPr>
              <a:t>TAM</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FFFFFF"/>
                </a:solidFill>
                <a:latin typeface="Outfit Light"/>
                <a:ea typeface="Outfit Light"/>
                <a:cs typeface="Outfit Light"/>
                <a:sym typeface="Outfit Light"/>
              </a:rPr>
              <a:t>$3.5T</a:t>
            </a:r>
            <a:endParaRPr b="0" i="0" sz="1400" u="none" cap="none" strike="noStrike">
              <a:solidFill>
                <a:srgbClr val="000000"/>
              </a:solidFill>
              <a:latin typeface="Arial"/>
              <a:ea typeface="Arial"/>
              <a:cs typeface="Arial"/>
              <a:sym typeface="Arial"/>
            </a:endParaRPr>
          </a:p>
        </p:txBody>
      </p:sp>
      <p:grpSp>
        <p:nvGrpSpPr>
          <p:cNvPr id="399" name="Google Shape;399;p18"/>
          <p:cNvGrpSpPr/>
          <p:nvPr/>
        </p:nvGrpSpPr>
        <p:grpSpPr>
          <a:xfrm>
            <a:off x="10993353" y="4047942"/>
            <a:ext cx="2996532" cy="2996532"/>
            <a:chOff x="0" y="0"/>
            <a:chExt cx="3995376" cy="3995376"/>
          </a:xfrm>
        </p:grpSpPr>
        <p:grpSp>
          <p:nvGrpSpPr>
            <p:cNvPr id="400" name="Google Shape;400;p18"/>
            <p:cNvGrpSpPr/>
            <p:nvPr/>
          </p:nvGrpSpPr>
          <p:grpSpPr>
            <a:xfrm>
              <a:off x="0" y="0"/>
              <a:ext cx="3995376" cy="3995376"/>
              <a:chOff x="0" y="0"/>
              <a:chExt cx="3995376" cy="3995376"/>
            </a:xfrm>
          </p:grpSpPr>
          <p:sp>
            <p:nvSpPr>
              <p:cNvPr id="401" name="Google Shape;401;p18"/>
              <p:cNvSpPr/>
              <p:nvPr/>
            </p:nvSpPr>
            <p:spPr>
              <a:xfrm>
                <a:off x="67037" y="67037"/>
                <a:ext cx="3861303" cy="3861303"/>
              </a:xfrm>
              <a:custGeom>
                <a:rect b="b" l="l" r="r" t="t"/>
                <a:pathLst>
                  <a:path extrusionOk="0" h="3861303" w="3861303">
                    <a:moveTo>
                      <a:pt x="0" y="1930651"/>
                    </a:moveTo>
                    <a:cubicBezTo>
                      <a:pt x="0" y="864435"/>
                      <a:pt x="864435" y="0"/>
                      <a:pt x="1930651" y="0"/>
                    </a:cubicBezTo>
                    <a:cubicBezTo>
                      <a:pt x="2996867" y="0"/>
                      <a:pt x="3861302" y="864435"/>
                      <a:pt x="3861302" y="1930651"/>
                    </a:cubicBezTo>
                    <a:cubicBezTo>
                      <a:pt x="3861302" y="2996867"/>
                      <a:pt x="2996867" y="3861302"/>
                      <a:pt x="1930651" y="3861302"/>
                    </a:cubicBezTo>
                    <a:cubicBezTo>
                      <a:pt x="864435" y="3861302"/>
                      <a:pt x="0" y="2996867"/>
                      <a:pt x="0" y="1930651"/>
                    </a:cubicBezTo>
                    <a:close/>
                  </a:path>
                </a:pathLst>
              </a:custGeom>
              <a:solidFill>
                <a:srgbClr val="3196D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2" name="Google Shape;402;p18"/>
              <p:cNvSpPr/>
              <p:nvPr/>
            </p:nvSpPr>
            <p:spPr>
              <a:xfrm>
                <a:off x="0" y="0"/>
                <a:ext cx="3995376" cy="3995376"/>
              </a:xfrm>
              <a:custGeom>
                <a:rect b="b" l="l" r="r" t="t"/>
                <a:pathLst>
                  <a:path extrusionOk="0" h="3995376" w="3995376">
                    <a:moveTo>
                      <a:pt x="0" y="1997688"/>
                    </a:moveTo>
                    <a:cubicBezTo>
                      <a:pt x="0" y="894379"/>
                      <a:pt x="894379" y="0"/>
                      <a:pt x="1997688" y="0"/>
                    </a:cubicBezTo>
                    <a:lnTo>
                      <a:pt x="1997688" y="67037"/>
                    </a:lnTo>
                    <a:lnTo>
                      <a:pt x="1997688" y="0"/>
                    </a:lnTo>
                    <a:cubicBezTo>
                      <a:pt x="3100997" y="0"/>
                      <a:pt x="3995376" y="894379"/>
                      <a:pt x="3995376" y="1997688"/>
                    </a:cubicBezTo>
                    <a:lnTo>
                      <a:pt x="3928339" y="1997688"/>
                    </a:lnTo>
                    <a:lnTo>
                      <a:pt x="3995376" y="1997688"/>
                    </a:lnTo>
                    <a:cubicBezTo>
                      <a:pt x="3995376" y="3100997"/>
                      <a:pt x="3100997" y="3995376"/>
                      <a:pt x="1997688" y="3995376"/>
                    </a:cubicBezTo>
                    <a:lnTo>
                      <a:pt x="1997688" y="3928339"/>
                    </a:lnTo>
                    <a:lnTo>
                      <a:pt x="1997688" y="3995376"/>
                    </a:lnTo>
                    <a:cubicBezTo>
                      <a:pt x="894379" y="3995376"/>
                      <a:pt x="0" y="3100997"/>
                      <a:pt x="0" y="1997688"/>
                    </a:cubicBezTo>
                    <a:lnTo>
                      <a:pt x="67037" y="1997688"/>
                    </a:lnTo>
                    <a:lnTo>
                      <a:pt x="134073" y="1997688"/>
                    </a:lnTo>
                    <a:lnTo>
                      <a:pt x="67037" y="1997688"/>
                    </a:lnTo>
                    <a:lnTo>
                      <a:pt x="0" y="1997688"/>
                    </a:lnTo>
                    <a:moveTo>
                      <a:pt x="134073" y="1997688"/>
                    </a:moveTo>
                    <a:cubicBezTo>
                      <a:pt x="134073" y="2034670"/>
                      <a:pt x="104018" y="2064725"/>
                      <a:pt x="67037" y="2064725"/>
                    </a:cubicBezTo>
                    <a:cubicBezTo>
                      <a:pt x="30055" y="2064725"/>
                      <a:pt x="0" y="2034670"/>
                      <a:pt x="0" y="1997688"/>
                    </a:cubicBezTo>
                    <a:cubicBezTo>
                      <a:pt x="0" y="1960706"/>
                      <a:pt x="30055" y="1930652"/>
                      <a:pt x="67037" y="1930652"/>
                    </a:cubicBezTo>
                    <a:cubicBezTo>
                      <a:pt x="104018" y="1930652"/>
                      <a:pt x="134073" y="1960706"/>
                      <a:pt x="134073" y="1997688"/>
                    </a:cubicBezTo>
                    <a:cubicBezTo>
                      <a:pt x="134073" y="3026922"/>
                      <a:pt x="968454" y="3861303"/>
                      <a:pt x="1997688" y="3861303"/>
                    </a:cubicBezTo>
                    <a:cubicBezTo>
                      <a:pt x="3026922" y="3861303"/>
                      <a:pt x="3861303" y="3026922"/>
                      <a:pt x="3861303" y="1997688"/>
                    </a:cubicBezTo>
                    <a:cubicBezTo>
                      <a:pt x="3861303" y="968454"/>
                      <a:pt x="3026922" y="134073"/>
                      <a:pt x="1997688" y="134073"/>
                    </a:cubicBezTo>
                    <a:lnTo>
                      <a:pt x="1997688" y="67037"/>
                    </a:lnTo>
                    <a:lnTo>
                      <a:pt x="1997688" y="134073"/>
                    </a:lnTo>
                    <a:cubicBezTo>
                      <a:pt x="968454" y="134073"/>
                      <a:pt x="134073" y="968454"/>
                      <a:pt x="134073" y="199768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3" name="Google Shape;403;p18"/>
              <p:cNvSpPr txBox="1"/>
              <p:nvPr/>
            </p:nvSpPr>
            <p:spPr>
              <a:xfrm>
                <a:off x="0" y="9525"/>
                <a:ext cx="3995376" cy="3985851"/>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800"/>
                  <a:buFont typeface="Arial"/>
                  <a:buNone/>
                </a:pPr>
                <a:r>
                  <a:rPr b="0" i="0" lang="en-US" sz="2800" u="none" cap="none" strike="noStrike">
                    <a:solidFill>
                      <a:srgbClr val="FFFFFF"/>
                    </a:solidFill>
                    <a:latin typeface="Outfit"/>
                    <a:ea typeface="Outfit"/>
                    <a:cs typeface="Outfit"/>
                    <a:sym typeface="Outfit"/>
                  </a:rPr>
                  <a:t> </a:t>
                </a:r>
                <a:endParaRPr b="0" i="0" sz="1400" u="none" cap="none" strike="noStrike">
                  <a:solidFill>
                    <a:srgbClr val="000000"/>
                  </a:solidFill>
                  <a:latin typeface="Arial"/>
                  <a:ea typeface="Arial"/>
                  <a:cs typeface="Arial"/>
                  <a:sym typeface="Arial"/>
                </a:endParaRPr>
              </a:p>
            </p:txBody>
          </p:sp>
        </p:grpSp>
        <p:sp>
          <p:nvSpPr>
            <p:cNvPr id="404" name="Google Shape;404;p18"/>
            <p:cNvSpPr txBox="1"/>
            <p:nvPr/>
          </p:nvSpPr>
          <p:spPr>
            <a:xfrm>
              <a:off x="1376689" y="1254928"/>
              <a:ext cx="1241998" cy="143789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1" i="0" lang="en-US" sz="3200" u="none" cap="none" strike="noStrike">
                  <a:solidFill>
                    <a:srgbClr val="FFFFFF"/>
                  </a:solidFill>
                  <a:latin typeface="Outfit Medium"/>
                  <a:ea typeface="Outfit Medium"/>
                  <a:cs typeface="Outfit Medium"/>
                  <a:sym typeface="Outfit Medium"/>
                </a:rPr>
                <a:t>SAM</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FFFFFF"/>
                  </a:solidFill>
                  <a:latin typeface="Outfit Light"/>
                  <a:ea typeface="Outfit Light"/>
                  <a:cs typeface="Outfit Light"/>
                  <a:sym typeface="Outfit Light"/>
                </a:rPr>
                <a:t>$32B</a:t>
              </a:r>
              <a:endParaRPr b="0" i="0" sz="1400" u="none" cap="none" strike="noStrike">
                <a:solidFill>
                  <a:srgbClr val="000000"/>
                </a:solidFill>
                <a:latin typeface="Arial"/>
                <a:ea typeface="Arial"/>
                <a:cs typeface="Arial"/>
                <a:sym typeface="Arial"/>
              </a:endParaRPr>
            </a:p>
          </p:txBody>
        </p:sp>
      </p:grpSp>
      <p:grpSp>
        <p:nvGrpSpPr>
          <p:cNvPr id="405" name="Google Shape;405;p18"/>
          <p:cNvGrpSpPr/>
          <p:nvPr/>
        </p:nvGrpSpPr>
        <p:grpSpPr>
          <a:xfrm>
            <a:off x="10210111" y="6084964"/>
            <a:ext cx="2281508" cy="2281508"/>
            <a:chOff x="0" y="0"/>
            <a:chExt cx="3042011" cy="3042011"/>
          </a:xfrm>
        </p:grpSpPr>
        <p:sp>
          <p:nvSpPr>
            <p:cNvPr id="406" name="Google Shape;406;p18"/>
            <p:cNvSpPr/>
            <p:nvPr/>
          </p:nvSpPr>
          <p:spPr>
            <a:xfrm>
              <a:off x="65000" y="65000"/>
              <a:ext cx="2912010" cy="2912010"/>
            </a:xfrm>
            <a:custGeom>
              <a:rect b="b" l="l" r="r" t="t"/>
              <a:pathLst>
                <a:path extrusionOk="0" h="2912010" w="2912010">
                  <a:moveTo>
                    <a:pt x="0" y="1456005"/>
                  </a:moveTo>
                  <a:cubicBezTo>
                    <a:pt x="0" y="651844"/>
                    <a:pt x="651844" y="0"/>
                    <a:pt x="1456005" y="0"/>
                  </a:cubicBezTo>
                  <a:cubicBezTo>
                    <a:pt x="2260166" y="0"/>
                    <a:pt x="2912010" y="651844"/>
                    <a:pt x="2912010" y="1456005"/>
                  </a:cubicBezTo>
                  <a:cubicBezTo>
                    <a:pt x="2912010" y="2260166"/>
                    <a:pt x="2260167" y="2912010"/>
                    <a:pt x="1456005" y="2912010"/>
                  </a:cubicBezTo>
                  <a:cubicBezTo>
                    <a:pt x="651844" y="2912010"/>
                    <a:pt x="0" y="2260167"/>
                    <a:pt x="0" y="1456005"/>
                  </a:cubicBezTo>
                  <a:close/>
                </a:path>
              </a:pathLst>
            </a:custGeom>
            <a:solidFill>
              <a:srgbClr val="82CA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p18"/>
            <p:cNvSpPr/>
            <p:nvPr/>
          </p:nvSpPr>
          <p:spPr>
            <a:xfrm>
              <a:off x="0" y="0"/>
              <a:ext cx="3042011" cy="3042011"/>
            </a:xfrm>
            <a:custGeom>
              <a:rect b="b" l="l" r="r" t="t"/>
              <a:pathLst>
                <a:path extrusionOk="0" h="3042011" w="3042011">
                  <a:moveTo>
                    <a:pt x="0" y="1521005"/>
                  </a:moveTo>
                  <a:cubicBezTo>
                    <a:pt x="0" y="680986"/>
                    <a:pt x="680986" y="0"/>
                    <a:pt x="1521005" y="0"/>
                  </a:cubicBezTo>
                  <a:lnTo>
                    <a:pt x="1521005" y="65000"/>
                  </a:lnTo>
                  <a:lnTo>
                    <a:pt x="1521005" y="0"/>
                  </a:lnTo>
                  <a:cubicBezTo>
                    <a:pt x="2361025" y="0"/>
                    <a:pt x="3042011" y="680986"/>
                    <a:pt x="3042011" y="1521005"/>
                  </a:cubicBezTo>
                  <a:lnTo>
                    <a:pt x="2977010" y="1521005"/>
                  </a:lnTo>
                  <a:lnTo>
                    <a:pt x="3042011" y="1521005"/>
                  </a:lnTo>
                  <a:cubicBezTo>
                    <a:pt x="3042011" y="2361025"/>
                    <a:pt x="2361025" y="3042011"/>
                    <a:pt x="1521005" y="3042011"/>
                  </a:cubicBezTo>
                  <a:lnTo>
                    <a:pt x="1521005" y="2977010"/>
                  </a:lnTo>
                  <a:lnTo>
                    <a:pt x="1521005" y="3042011"/>
                  </a:lnTo>
                  <a:cubicBezTo>
                    <a:pt x="680986" y="3042011"/>
                    <a:pt x="0" y="2361025"/>
                    <a:pt x="0" y="1521005"/>
                  </a:cubicBezTo>
                  <a:lnTo>
                    <a:pt x="65000" y="1521005"/>
                  </a:lnTo>
                  <a:lnTo>
                    <a:pt x="120142" y="1555455"/>
                  </a:lnTo>
                  <a:cubicBezTo>
                    <a:pt x="104759" y="1580047"/>
                    <a:pt x="74967" y="1591530"/>
                    <a:pt x="47125" y="1583514"/>
                  </a:cubicBezTo>
                  <a:cubicBezTo>
                    <a:pt x="19283" y="1575497"/>
                    <a:pt x="0" y="1550039"/>
                    <a:pt x="0" y="1521005"/>
                  </a:cubicBezTo>
                  <a:moveTo>
                    <a:pt x="130000" y="1521005"/>
                  </a:moveTo>
                  <a:lnTo>
                    <a:pt x="65000" y="1521005"/>
                  </a:lnTo>
                  <a:lnTo>
                    <a:pt x="9858" y="1486555"/>
                  </a:lnTo>
                  <a:cubicBezTo>
                    <a:pt x="25242" y="1461963"/>
                    <a:pt x="55034" y="1450480"/>
                    <a:pt x="82875" y="1458497"/>
                  </a:cubicBezTo>
                  <a:cubicBezTo>
                    <a:pt x="110717" y="1466513"/>
                    <a:pt x="130000" y="1491972"/>
                    <a:pt x="130000" y="1521005"/>
                  </a:cubicBezTo>
                  <a:cubicBezTo>
                    <a:pt x="130000" y="2289200"/>
                    <a:pt x="752811" y="2912010"/>
                    <a:pt x="1521005" y="2912010"/>
                  </a:cubicBezTo>
                  <a:cubicBezTo>
                    <a:pt x="2289199" y="2912010"/>
                    <a:pt x="2912010" y="2289199"/>
                    <a:pt x="2912010" y="1521005"/>
                  </a:cubicBezTo>
                  <a:cubicBezTo>
                    <a:pt x="2912010" y="752811"/>
                    <a:pt x="2289200" y="130000"/>
                    <a:pt x="1521005" y="130000"/>
                  </a:cubicBezTo>
                  <a:lnTo>
                    <a:pt x="1521005" y="65000"/>
                  </a:lnTo>
                  <a:lnTo>
                    <a:pt x="1521005" y="130000"/>
                  </a:lnTo>
                  <a:cubicBezTo>
                    <a:pt x="752811" y="130000"/>
                    <a:pt x="130000" y="752811"/>
                    <a:pt x="130000" y="152100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p18"/>
            <p:cNvSpPr txBox="1"/>
            <p:nvPr/>
          </p:nvSpPr>
          <p:spPr>
            <a:xfrm>
              <a:off x="0" y="9525"/>
              <a:ext cx="3042011" cy="3032486"/>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800"/>
                <a:buFont typeface="Arial"/>
                <a:buNone/>
              </a:pPr>
              <a:r>
                <a:rPr b="0" i="0" lang="en-US" sz="2800" u="none" cap="none" strike="noStrike">
                  <a:solidFill>
                    <a:srgbClr val="FFFFFF"/>
                  </a:solidFill>
                  <a:latin typeface="Outfit"/>
                  <a:ea typeface="Outfit"/>
                  <a:cs typeface="Outfit"/>
                  <a:sym typeface="Outfit"/>
                </a:rPr>
                <a:t> </a:t>
              </a:r>
              <a:endParaRPr b="0" i="0" sz="1400" u="none" cap="none" strike="noStrike">
                <a:solidFill>
                  <a:srgbClr val="000000"/>
                </a:solidFill>
                <a:latin typeface="Arial"/>
                <a:ea typeface="Arial"/>
                <a:cs typeface="Arial"/>
                <a:sym typeface="Arial"/>
              </a:endParaRPr>
            </a:p>
          </p:txBody>
        </p:sp>
      </p:grpSp>
      <p:sp>
        <p:nvSpPr>
          <p:cNvPr id="409" name="Google Shape;409;p18"/>
          <p:cNvSpPr txBox="1"/>
          <p:nvPr/>
        </p:nvSpPr>
        <p:spPr>
          <a:xfrm>
            <a:off x="10821285" y="6656741"/>
            <a:ext cx="1059160" cy="109032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1" i="0" lang="en-US" sz="3200" u="none" cap="none" strike="noStrike">
                <a:solidFill>
                  <a:srgbClr val="FFFFFF"/>
                </a:solidFill>
                <a:latin typeface="Outfit Medium"/>
                <a:ea typeface="Outfit Medium"/>
                <a:cs typeface="Outfit Medium"/>
                <a:sym typeface="Outfit Medium"/>
              </a:rPr>
              <a:t>SOM</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FFFFFF"/>
                </a:solidFill>
                <a:latin typeface="Outfit Light"/>
                <a:ea typeface="Outfit Light"/>
                <a:cs typeface="Outfit Light"/>
                <a:sym typeface="Outfit Light"/>
              </a:rPr>
              <a:t>$3.6B</a:t>
            </a:r>
            <a:endParaRPr b="0" i="0" sz="1400" u="none" cap="none" strike="noStrike">
              <a:solidFill>
                <a:srgbClr val="000000"/>
              </a:solidFill>
              <a:latin typeface="Arial"/>
              <a:ea typeface="Arial"/>
              <a:cs typeface="Arial"/>
              <a:sym typeface="Arial"/>
            </a:endParaRPr>
          </a:p>
        </p:txBody>
      </p:sp>
      <p:sp>
        <p:nvSpPr>
          <p:cNvPr id="410" name="Google Shape;410;p18"/>
          <p:cNvSpPr/>
          <p:nvPr/>
        </p:nvSpPr>
        <p:spPr>
          <a:xfrm rot="736508">
            <a:off x="7935428" y="6137178"/>
            <a:ext cx="2579343" cy="1637883"/>
          </a:xfrm>
          <a:custGeom>
            <a:rect b="b" l="l" r="r" t="t"/>
            <a:pathLst>
              <a:path extrusionOk="0" h="1637883" w="2579343">
                <a:moveTo>
                  <a:pt x="0" y="0"/>
                </a:moveTo>
                <a:lnTo>
                  <a:pt x="2579342" y="0"/>
                </a:lnTo>
                <a:lnTo>
                  <a:pt x="2579342" y="1637883"/>
                </a:lnTo>
                <a:lnTo>
                  <a:pt x="0" y="16378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11" name="Google Shape;411;p18"/>
          <p:cNvGrpSpPr/>
          <p:nvPr/>
        </p:nvGrpSpPr>
        <p:grpSpPr>
          <a:xfrm>
            <a:off x="1222763" y="5431016"/>
            <a:ext cx="5881011" cy="733425"/>
            <a:chOff x="0" y="0"/>
            <a:chExt cx="7841348" cy="977900"/>
          </a:xfrm>
        </p:grpSpPr>
        <p:grpSp>
          <p:nvGrpSpPr>
            <p:cNvPr id="412" name="Google Shape;412;p18"/>
            <p:cNvGrpSpPr/>
            <p:nvPr/>
          </p:nvGrpSpPr>
          <p:grpSpPr>
            <a:xfrm>
              <a:off x="0" y="0"/>
              <a:ext cx="977900" cy="977900"/>
              <a:chOff x="0" y="0"/>
              <a:chExt cx="812800" cy="812800"/>
            </a:xfrm>
          </p:grpSpPr>
          <p:sp>
            <p:nvSpPr>
              <p:cNvPr id="413" name="Google Shape;41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D3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4" name="Google Shape;414;p1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0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18"/>
            <p:cNvSpPr/>
            <p:nvPr/>
          </p:nvSpPr>
          <p:spPr>
            <a:xfrm>
              <a:off x="126496" y="117712"/>
              <a:ext cx="724908" cy="646980"/>
            </a:xfrm>
            <a:custGeom>
              <a:rect b="b" l="l" r="r" t="t"/>
              <a:pathLst>
                <a:path extrusionOk="0" h="646980" w="724908">
                  <a:moveTo>
                    <a:pt x="0" y="0"/>
                  </a:moveTo>
                  <a:lnTo>
                    <a:pt x="724908" y="0"/>
                  </a:lnTo>
                  <a:lnTo>
                    <a:pt x="724908" y="646980"/>
                  </a:lnTo>
                  <a:lnTo>
                    <a:pt x="0" y="64698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6" name="Google Shape;416;p18"/>
            <p:cNvSpPr txBox="1"/>
            <p:nvPr/>
          </p:nvSpPr>
          <p:spPr>
            <a:xfrm>
              <a:off x="1260841" y="220472"/>
              <a:ext cx="6580507" cy="47980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Access Control &amp; Security</a:t>
              </a:r>
              <a:endParaRPr b="0" i="0" sz="1400" u="none" cap="none" strike="noStrike">
                <a:solidFill>
                  <a:srgbClr val="000000"/>
                </a:solidFill>
                <a:latin typeface="Arial"/>
                <a:ea typeface="Arial"/>
                <a:cs typeface="Arial"/>
                <a:sym typeface="Arial"/>
              </a:endParaRPr>
            </a:p>
          </p:txBody>
        </p:sp>
      </p:grpSp>
      <p:sp>
        <p:nvSpPr>
          <p:cNvPr id="417" name="Google Shape;417;p18"/>
          <p:cNvSpPr txBox="1"/>
          <p:nvPr/>
        </p:nvSpPr>
        <p:spPr>
          <a:xfrm>
            <a:off x="983229" y="2051383"/>
            <a:ext cx="5400668" cy="538853"/>
          </a:xfrm>
          <a:prstGeom prst="rect">
            <a:avLst/>
          </a:prstGeom>
          <a:noFill/>
          <a:ln>
            <a:noFill/>
          </a:ln>
        </p:spPr>
        <p:txBody>
          <a:bodyPr anchorCtr="0" anchor="t" bIns="0" lIns="0" spcFirstLastPara="1" rIns="0" wrap="square" tIns="0">
            <a:spAutoFit/>
          </a:bodyPr>
          <a:lstStyle/>
          <a:p>
            <a:pPr indent="0" lvl="0" marL="0" marR="0" rtl="0" algn="l">
              <a:lnSpc>
                <a:spcPct val="118777"/>
              </a:lnSpc>
              <a:spcBef>
                <a:spcPts val="0"/>
              </a:spcBef>
              <a:spcAft>
                <a:spcPts val="0"/>
              </a:spcAft>
              <a:buClr>
                <a:srgbClr val="000000"/>
              </a:buClr>
              <a:buSzPts val="3600"/>
              <a:buFont typeface="Arial"/>
              <a:buNone/>
            </a:pPr>
            <a:r>
              <a:rPr b="1" i="0" lang="en-US" sz="3600" u="none" cap="none" strike="noStrike">
                <a:solidFill>
                  <a:srgbClr val="000000"/>
                </a:solidFill>
                <a:latin typeface="Outfit Medium"/>
                <a:ea typeface="Outfit Medium"/>
                <a:cs typeface="Outfit Medium"/>
                <a:sym typeface="Outfit Medium"/>
              </a:rPr>
              <a:t>Solution Areas</a:t>
            </a:r>
            <a:endParaRPr b="0" i="0" sz="1400" u="none" cap="none" strike="noStrike">
              <a:solidFill>
                <a:srgbClr val="000000"/>
              </a:solidFill>
              <a:latin typeface="Arial"/>
              <a:ea typeface="Arial"/>
              <a:cs typeface="Arial"/>
              <a:sym typeface="Arial"/>
            </a:endParaRPr>
          </a:p>
        </p:txBody>
      </p:sp>
      <p:grpSp>
        <p:nvGrpSpPr>
          <p:cNvPr id="418" name="Google Shape;418;p18"/>
          <p:cNvGrpSpPr/>
          <p:nvPr/>
        </p:nvGrpSpPr>
        <p:grpSpPr>
          <a:xfrm>
            <a:off x="1222763" y="3722291"/>
            <a:ext cx="5731428" cy="733425"/>
            <a:chOff x="0" y="0"/>
            <a:chExt cx="7641903" cy="977900"/>
          </a:xfrm>
        </p:grpSpPr>
        <p:sp>
          <p:nvSpPr>
            <p:cNvPr id="419" name="Google Shape;419;p18"/>
            <p:cNvSpPr/>
            <p:nvPr/>
          </p:nvSpPr>
          <p:spPr>
            <a:xfrm>
              <a:off x="0" y="0"/>
              <a:ext cx="977900" cy="977900"/>
            </a:xfrm>
            <a:custGeom>
              <a:rect b="b" l="l" r="r" t="t"/>
              <a:pathLst>
                <a:path extrusionOk="0" h="977900" w="977900">
                  <a:moveTo>
                    <a:pt x="0" y="0"/>
                  </a:moveTo>
                  <a:lnTo>
                    <a:pt x="977900" y="0"/>
                  </a:lnTo>
                  <a:lnTo>
                    <a:pt x="977900" y="977900"/>
                  </a:lnTo>
                  <a:lnTo>
                    <a:pt x="0" y="9779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0" name="Google Shape;420;p18"/>
            <p:cNvSpPr txBox="1"/>
            <p:nvPr/>
          </p:nvSpPr>
          <p:spPr>
            <a:xfrm>
              <a:off x="1260841" y="220472"/>
              <a:ext cx="6381062" cy="47980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Yard &amp; Warehouse Management</a:t>
              </a:r>
              <a:endParaRPr b="0" i="0" sz="1400" u="none" cap="none" strike="noStrike">
                <a:solidFill>
                  <a:srgbClr val="000000"/>
                </a:solidFill>
                <a:latin typeface="Arial"/>
                <a:ea typeface="Arial"/>
                <a:cs typeface="Arial"/>
                <a:sym typeface="Arial"/>
              </a:endParaRPr>
            </a:p>
          </p:txBody>
        </p:sp>
      </p:grpSp>
      <p:grpSp>
        <p:nvGrpSpPr>
          <p:cNvPr id="421" name="Google Shape;421;p18"/>
          <p:cNvGrpSpPr/>
          <p:nvPr/>
        </p:nvGrpSpPr>
        <p:grpSpPr>
          <a:xfrm>
            <a:off x="1222763" y="6285378"/>
            <a:ext cx="5881011" cy="733425"/>
            <a:chOff x="0" y="0"/>
            <a:chExt cx="7841348" cy="977900"/>
          </a:xfrm>
        </p:grpSpPr>
        <p:sp>
          <p:nvSpPr>
            <p:cNvPr id="422" name="Google Shape;422;p18"/>
            <p:cNvSpPr/>
            <p:nvPr/>
          </p:nvSpPr>
          <p:spPr>
            <a:xfrm>
              <a:off x="0" y="0"/>
              <a:ext cx="977900" cy="977900"/>
            </a:xfrm>
            <a:custGeom>
              <a:rect b="b" l="l" r="r" t="t"/>
              <a:pathLst>
                <a:path extrusionOk="0" h="977900" w="977900">
                  <a:moveTo>
                    <a:pt x="0" y="0"/>
                  </a:moveTo>
                  <a:lnTo>
                    <a:pt x="977900" y="0"/>
                  </a:lnTo>
                  <a:lnTo>
                    <a:pt x="977900" y="977900"/>
                  </a:lnTo>
                  <a:lnTo>
                    <a:pt x="0" y="9779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3" name="Google Shape;423;p18"/>
            <p:cNvSpPr txBox="1"/>
            <p:nvPr/>
          </p:nvSpPr>
          <p:spPr>
            <a:xfrm>
              <a:off x="1260841" y="220472"/>
              <a:ext cx="6580507" cy="47980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Service &amp; Care Enablement</a:t>
              </a:r>
              <a:endParaRPr b="0" i="0" sz="1400" u="none" cap="none" strike="noStrike">
                <a:solidFill>
                  <a:srgbClr val="000000"/>
                </a:solidFill>
                <a:latin typeface="Arial"/>
                <a:ea typeface="Arial"/>
                <a:cs typeface="Arial"/>
                <a:sym typeface="Arial"/>
              </a:endParaRPr>
            </a:p>
          </p:txBody>
        </p:sp>
      </p:grpSp>
      <p:grpSp>
        <p:nvGrpSpPr>
          <p:cNvPr id="424" name="Google Shape;424;p18"/>
          <p:cNvGrpSpPr/>
          <p:nvPr/>
        </p:nvGrpSpPr>
        <p:grpSpPr>
          <a:xfrm>
            <a:off x="1222763" y="4576653"/>
            <a:ext cx="5881013" cy="733425"/>
            <a:chOff x="0" y="0"/>
            <a:chExt cx="7841350" cy="977900"/>
          </a:xfrm>
        </p:grpSpPr>
        <p:sp>
          <p:nvSpPr>
            <p:cNvPr id="425" name="Google Shape;425;p18"/>
            <p:cNvSpPr/>
            <p:nvPr/>
          </p:nvSpPr>
          <p:spPr>
            <a:xfrm>
              <a:off x="0" y="0"/>
              <a:ext cx="977900" cy="977900"/>
            </a:xfrm>
            <a:custGeom>
              <a:rect b="b" l="l" r="r" t="t"/>
              <a:pathLst>
                <a:path extrusionOk="0" h="977900" w="977900">
                  <a:moveTo>
                    <a:pt x="0" y="0"/>
                  </a:moveTo>
                  <a:lnTo>
                    <a:pt x="977900" y="0"/>
                  </a:lnTo>
                  <a:lnTo>
                    <a:pt x="977900" y="977900"/>
                  </a:lnTo>
                  <a:lnTo>
                    <a:pt x="0" y="9779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6" name="Google Shape;426;p18"/>
            <p:cNvSpPr txBox="1"/>
            <p:nvPr/>
          </p:nvSpPr>
          <p:spPr>
            <a:xfrm>
              <a:off x="1260841" y="220472"/>
              <a:ext cx="6580509" cy="47980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Equipment Tracking &amp; Management</a:t>
              </a:r>
              <a:endParaRPr b="0" i="0" sz="1400" u="none" cap="none" strike="noStrike">
                <a:solidFill>
                  <a:srgbClr val="000000"/>
                </a:solidFill>
                <a:latin typeface="Arial"/>
                <a:ea typeface="Arial"/>
                <a:cs typeface="Arial"/>
                <a:sym typeface="Arial"/>
              </a:endParaRPr>
            </a:p>
          </p:txBody>
        </p:sp>
      </p:grpSp>
      <p:grpSp>
        <p:nvGrpSpPr>
          <p:cNvPr id="427" name="Google Shape;427;p18"/>
          <p:cNvGrpSpPr/>
          <p:nvPr/>
        </p:nvGrpSpPr>
        <p:grpSpPr>
          <a:xfrm>
            <a:off x="1222763" y="2867929"/>
            <a:ext cx="5898622" cy="733425"/>
            <a:chOff x="0" y="0"/>
            <a:chExt cx="7864829" cy="977900"/>
          </a:xfrm>
        </p:grpSpPr>
        <p:sp>
          <p:nvSpPr>
            <p:cNvPr id="428" name="Google Shape;428;p18"/>
            <p:cNvSpPr/>
            <p:nvPr/>
          </p:nvSpPr>
          <p:spPr>
            <a:xfrm>
              <a:off x="0" y="0"/>
              <a:ext cx="977900" cy="977900"/>
            </a:xfrm>
            <a:custGeom>
              <a:rect b="b" l="l" r="r" t="t"/>
              <a:pathLst>
                <a:path extrusionOk="0" h="977900" w="977900">
                  <a:moveTo>
                    <a:pt x="0" y="0"/>
                  </a:moveTo>
                  <a:lnTo>
                    <a:pt x="977900" y="0"/>
                  </a:lnTo>
                  <a:lnTo>
                    <a:pt x="977900" y="977900"/>
                  </a:lnTo>
                  <a:lnTo>
                    <a:pt x="0" y="9779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9" name="Google Shape;429;p18"/>
            <p:cNvSpPr txBox="1"/>
            <p:nvPr/>
          </p:nvSpPr>
          <p:spPr>
            <a:xfrm>
              <a:off x="1260841" y="220472"/>
              <a:ext cx="6603988" cy="47980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Material Handling &amp; Logistics</a:t>
              </a:r>
              <a:endParaRPr b="0" i="0" sz="1400" u="none" cap="none" strike="noStrike">
                <a:solidFill>
                  <a:srgbClr val="000000"/>
                </a:solidFill>
                <a:latin typeface="Arial"/>
                <a:ea typeface="Arial"/>
                <a:cs typeface="Arial"/>
                <a:sym typeface="Arial"/>
              </a:endParaRPr>
            </a:p>
          </p:txBody>
        </p:sp>
      </p:grpSp>
      <p:sp>
        <p:nvSpPr>
          <p:cNvPr id="430" name="Google Shape;430;p18"/>
          <p:cNvSpPr txBox="1"/>
          <p:nvPr/>
        </p:nvSpPr>
        <p:spPr>
          <a:xfrm>
            <a:off x="13989885" y="5222325"/>
            <a:ext cx="3314394" cy="638241"/>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Global Logistics &amp; Supply Chain Software Market Size</a:t>
            </a:r>
            <a:endParaRPr b="0" i="0" sz="1400" u="none" cap="none" strike="noStrike">
              <a:solidFill>
                <a:srgbClr val="000000"/>
              </a:solidFill>
              <a:latin typeface="Arial"/>
              <a:ea typeface="Arial"/>
              <a:cs typeface="Arial"/>
              <a:sym typeface="Arial"/>
            </a:endParaRPr>
          </a:p>
        </p:txBody>
      </p:sp>
      <p:sp>
        <p:nvSpPr>
          <p:cNvPr id="431" name="Google Shape;431;p18"/>
          <p:cNvSpPr txBox="1"/>
          <p:nvPr/>
        </p:nvSpPr>
        <p:spPr>
          <a:xfrm>
            <a:off x="12491619" y="7339749"/>
            <a:ext cx="4209356" cy="32388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Direct Competitive Annual Revenue</a:t>
            </a:r>
            <a:endParaRPr b="0" i="0" sz="1400" u="none" cap="none" strike="noStrike">
              <a:solidFill>
                <a:srgbClr val="000000"/>
              </a:solidFill>
              <a:latin typeface="Arial"/>
              <a:ea typeface="Arial"/>
              <a:cs typeface="Arial"/>
              <a:sym typeface="Arial"/>
            </a:endParaRPr>
          </a:p>
        </p:txBody>
      </p:sp>
      <p:grpSp>
        <p:nvGrpSpPr>
          <p:cNvPr id="432" name="Google Shape;432;p18"/>
          <p:cNvGrpSpPr/>
          <p:nvPr/>
        </p:nvGrpSpPr>
        <p:grpSpPr>
          <a:xfrm>
            <a:off x="1222763" y="7139740"/>
            <a:ext cx="5895335" cy="733425"/>
            <a:chOff x="0" y="0"/>
            <a:chExt cx="7860446" cy="977900"/>
          </a:xfrm>
        </p:grpSpPr>
        <p:sp>
          <p:nvSpPr>
            <p:cNvPr id="433" name="Google Shape;433;p18"/>
            <p:cNvSpPr/>
            <p:nvPr/>
          </p:nvSpPr>
          <p:spPr>
            <a:xfrm>
              <a:off x="0" y="0"/>
              <a:ext cx="977900" cy="977900"/>
            </a:xfrm>
            <a:custGeom>
              <a:rect b="b" l="l" r="r" t="t"/>
              <a:pathLst>
                <a:path extrusionOk="0" h="977900" w="977900">
                  <a:moveTo>
                    <a:pt x="0" y="0"/>
                  </a:moveTo>
                  <a:lnTo>
                    <a:pt x="977900" y="0"/>
                  </a:lnTo>
                  <a:lnTo>
                    <a:pt x="977900" y="977900"/>
                  </a:lnTo>
                  <a:lnTo>
                    <a:pt x="0" y="9779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4" name="Google Shape;434;p18"/>
            <p:cNvSpPr txBox="1"/>
            <p:nvPr/>
          </p:nvSpPr>
          <p:spPr>
            <a:xfrm>
              <a:off x="1260841" y="220472"/>
              <a:ext cx="6599605" cy="479806"/>
            </a:xfrm>
            <a:prstGeom prst="rect">
              <a:avLst/>
            </a:prstGeom>
            <a:noFill/>
            <a:ln>
              <a:noFill/>
            </a:ln>
          </p:spPr>
          <p:txBody>
            <a:bodyPr anchorCtr="0" anchor="t" bIns="0" lIns="0" spcFirstLastPara="1" rIns="0" wrap="square" tIns="0">
              <a:spAutoFit/>
            </a:bodyPr>
            <a:lstStyle/>
            <a:p>
              <a:pPr indent="0" lvl="0" marL="0" marR="0" rtl="0" algn="just">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Traceability &amp; Authentication </a:t>
              </a:r>
              <a:endParaRPr b="0" i="0" sz="1400" u="none" cap="none" strike="noStrike">
                <a:solidFill>
                  <a:srgbClr val="000000"/>
                </a:solidFill>
                <a:latin typeface="Arial"/>
                <a:ea typeface="Arial"/>
                <a:cs typeface="Arial"/>
                <a:sym typeface="Arial"/>
              </a:endParaRPr>
            </a:p>
          </p:txBody>
        </p:sp>
      </p:grpSp>
      <p:sp>
        <p:nvSpPr>
          <p:cNvPr id="435" name="Google Shape;435;p18"/>
          <p:cNvSpPr txBox="1"/>
          <p:nvPr/>
        </p:nvSpPr>
        <p:spPr>
          <a:xfrm>
            <a:off x="7509776" y="2051383"/>
            <a:ext cx="5400668" cy="538853"/>
          </a:xfrm>
          <a:prstGeom prst="rect">
            <a:avLst/>
          </a:prstGeom>
          <a:noFill/>
          <a:ln>
            <a:noFill/>
          </a:ln>
        </p:spPr>
        <p:txBody>
          <a:bodyPr anchorCtr="0" anchor="t" bIns="0" lIns="0" spcFirstLastPara="1" rIns="0" wrap="square" tIns="0">
            <a:spAutoFit/>
          </a:bodyPr>
          <a:lstStyle/>
          <a:p>
            <a:pPr indent="0" lvl="0" marL="0" marR="0" rtl="0" algn="l">
              <a:lnSpc>
                <a:spcPct val="118777"/>
              </a:lnSpc>
              <a:spcBef>
                <a:spcPts val="0"/>
              </a:spcBef>
              <a:spcAft>
                <a:spcPts val="0"/>
              </a:spcAft>
              <a:buClr>
                <a:srgbClr val="000000"/>
              </a:buClr>
              <a:buSzPts val="3600"/>
              <a:buFont typeface="Arial"/>
              <a:buNone/>
            </a:pPr>
            <a:r>
              <a:rPr b="1" i="0" lang="en-US" sz="3600" u="none" cap="none" strike="noStrike">
                <a:solidFill>
                  <a:srgbClr val="000000"/>
                </a:solidFill>
                <a:latin typeface="Outfit Medium"/>
                <a:ea typeface="Outfit Medium"/>
                <a:cs typeface="Outfit Medium"/>
                <a:sym typeface="Outfit Medium"/>
              </a:rPr>
              <a:t>Market Size</a:t>
            </a:r>
            <a:endParaRPr b="0" i="0" sz="1400" u="none" cap="none" strike="noStrike">
              <a:solidFill>
                <a:srgbClr val="000000"/>
              </a:solidFill>
              <a:latin typeface="Arial"/>
              <a:ea typeface="Arial"/>
              <a:cs typeface="Arial"/>
              <a:sym typeface="Arial"/>
            </a:endParaRPr>
          </a:p>
        </p:txBody>
      </p:sp>
      <p:sp>
        <p:nvSpPr>
          <p:cNvPr id="436" name="Google Shape;436;p18"/>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18</a:t>
            </a:r>
            <a:endParaRPr b="0" i="0" sz="1400" u="none" cap="none" strike="noStrike">
              <a:solidFill>
                <a:srgbClr val="000000"/>
              </a:solidFill>
              <a:latin typeface="Arial"/>
              <a:ea typeface="Arial"/>
              <a:cs typeface="Arial"/>
              <a:sym typeface="Arial"/>
            </a:endParaRPr>
          </a:p>
        </p:txBody>
      </p:sp>
      <p:sp>
        <p:nvSpPr>
          <p:cNvPr id="437" name="Google Shape;437;p18"/>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Our Target Markets</a:t>
            </a:r>
            <a:endParaRPr b="0" i="0" sz="1400" u="none" cap="none" strike="noStrike">
              <a:solidFill>
                <a:srgbClr val="000000"/>
              </a:solidFill>
              <a:latin typeface="Arial"/>
              <a:ea typeface="Arial"/>
              <a:cs typeface="Arial"/>
              <a:sym typeface="Arial"/>
            </a:endParaRPr>
          </a:p>
        </p:txBody>
      </p:sp>
      <p:sp>
        <p:nvSpPr>
          <p:cNvPr id="438" name="Google Shape;438;p18"/>
          <p:cNvSpPr txBox="1"/>
          <p:nvPr/>
        </p:nvSpPr>
        <p:spPr>
          <a:xfrm>
            <a:off x="897821" y="8950384"/>
            <a:ext cx="16492359" cy="710631"/>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Clr>
                <a:srgbClr val="000000"/>
              </a:buClr>
              <a:buSzPts val="2000"/>
              <a:buFont typeface="Arial"/>
              <a:buNone/>
            </a:pPr>
            <a:r>
              <a:rPr b="0" i="0" lang="en-US" sz="2000" u="none" cap="none" strike="noStrike">
                <a:solidFill>
                  <a:srgbClr val="EA4F0D"/>
                </a:solidFill>
                <a:latin typeface="Outfit"/>
                <a:ea typeface="Outfit"/>
                <a:cs typeface="Outfit"/>
                <a:sym typeface="Outfit"/>
              </a:rPr>
              <a:t>ENTERTAINMENT   |   RETAIL   |   MANUFACTURING   |   LOGISTICS   |   MINING &amp; ENERGY   |   CONSTRUCTION   |   TRANSPORTATION   |   FOOD &amp; BEVERAGE   |   HEALTH CARE   |   FACILITIES MANAGEMENT   |   PHARMACEUTICALS   |   AGRICULTURE   |   MILITARY &amp; GOVERNMENT</a:t>
            </a:r>
            <a:endParaRPr b="0" i="0" sz="1400" u="none" cap="none" strike="noStrike">
              <a:solidFill>
                <a:srgbClr val="000000"/>
              </a:solidFill>
              <a:latin typeface="Arial"/>
              <a:ea typeface="Arial"/>
              <a:cs typeface="Arial"/>
              <a:sym typeface="Arial"/>
            </a:endParaRPr>
          </a:p>
        </p:txBody>
      </p:sp>
      <p:sp>
        <p:nvSpPr>
          <p:cNvPr id="439" name="Google Shape;439;p18"/>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pSp>
        <p:nvGrpSpPr>
          <p:cNvPr id="448" name="Google Shape;448;p20"/>
          <p:cNvGrpSpPr/>
          <p:nvPr/>
        </p:nvGrpSpPr>
        <p:grpSpPr>
          <a:xfrm>
            <a:off x="754101" y="1653842"/>
            <a:ext cx="16763850" cy="610047"/>
            <a:chOff x="0" y="0"/>
            <a:chExt cx="22351800" cy="813395"/>
          </a:xfrm>
        </p:grpSpPr>
        <p:sp>
          <p:nvSpPr>
            <p:cNvPr id="449" name="Google Shape;449;p20"/>
            <p:cNvSpPr/>
            <p:nvPr/>
          </p:nvSpPr>
          <p:spPr>
            <a:xfrm>
              <a:off x="0" y="0"/>
              <a:ext cx="22351746" cy="813395"/>
            </a:xfrm>
            <a:custGeom>
              <a:rect b="b" l="l" r="r" t="t"/>
              <a:pathLst>
                <a:path extrusionOk="0" h="813395" w="22351746">
                  <a:moveTo>
                    <a:pt x="0" y="0"/>
                  </a:moveTo>
                  <a:lnTo>
                    <a:pt x="22351746" y="0"/>
                  </a:lnTo>
                  <a:lnTo>
                    <a:pt x="22351746" y="813395"/>
                  </a:lnTo>
                  <a:lnTo>
                    <a:pt x="0" y="813395"/>
                  </a:ln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0" name="Google Shape;450;p20"/>
            <p:cNvSpPr txBox="1"/>
            <p:nvPr/>
          </p:nvSpPr>
          <p:spPr>
            <a:xfrm>
              <a:off x="0" y="0"/>
              <a:ext cx="22351800" cy="813378"/>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Medium"/>
                  <a:ea typeface="Outfit Medium"/>
                  <a:cs typeface="Outfit Medium"/>
                  <a:sym typeface="Outfit Medium"/>
                </a:rPr>
                <a:t>Customer Spotlight</a:t>
              </a:r>
              <a:endParaRPr b="0" i="0" sz="1400" u="none" cap="none" strike="noStrike">
                <a:solidFill>
                  <a:srgbClr val="000000"/>
                </a:solidFill>
                <a:latin typeface="Arial"/>
                <a:ea typeface="Arial"/>
                <a:cs typeface="Arial"/>
                <a:sym typeface="Arial"/>
              </a:endParaRPr>
            </a:p>
          </p:txBody>
        </p:sp>
      </p:grpSp>
      <p:sp>
        <p:nvSpPr>
          <p:cNvPr id="451" name="Google Shape;451;p20"/>
          <p:cNvSpPr/>
          <p:nvPr/>
        </p:nvSpPr>
        <p:spPr>
          <a:xfrm>
            <a:off x="754101" y="2932530"/>
            <a:ext cx="8338390" cy="915009"/>
          </a:xfrm>
          <a:custGeom>
            <a:rect b="b" l="l" r="r" t="t"/>
            <a:pathLst>
              <a:path extrusionOk="0" h="915009" w="8338390">
                <a:moveTo>
                  <a:pt x="0" y="0"/>
                </a:moveTo>
                <a:lnTo>
                  <a:pt x="8338390" y="0"/>
                </a:lnTo>
                <a:lnTo>
                  <a:pt x="8338390" y="915009"/>
                </a:lnTo>
                <a:lnTo>
                  <a:pt x="0" y="915009"/>
                </a:lnTo>
                <a:lnTo>
                  <a:pt x="0" y="0"/>
                </a:lnTo>
                <a:close/>
              </a:path>
            </a:pathLst>
          </a:custGeom>
          <a:blipFill rotWithShape="1">
            <a:blip r:embed="rId3">
              <a:alphaModFix/>
            </a:blip>
            <a:stretch>
              <a:fillRect b="-39337" l="-4169" r="0" t="-3686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2" name="Google Shape;452;p20"/>
          <p:cNvSpPr/>
          <p:nvPr/>
        </p:nvSpPr>
        <p:spPr>
          <a:xfrm>
            <a:off x="10272275" y="2503702"/>
            <a:ext cx="6541940" cy="2974913"/>
          </a:xfrm>
          <a:custGeom>
            <a:rect b="b" l="l" r="r" t="t"/>
            <a:pathLst>
              <a:path extrusionOk="0" h="4456798" w="8254814">
                <a:moveTo>
                  <a:pt x="0" y="0"/>
                </a:moveTo>
                <a:lnTo>
                  <a:pt x="8254814" y="0"/>
                </a:lnTo>
                <a:lnTo>
                  <a:pt x="8254814" y="4456798"/>
                </a:lnTo>
                <a:lnTo>
                  <a:pt x="0" y="4456798"/>
                </a:lnTo>
                <a:lnTo>
                  <a:pt x="0" y="0"/>
                </a:lnTo>
                <a:close/>
              </a:path>
            </a:pathLst>
          </a:custGeom>
          <a:blipFill rotWithShape="1">
            <a:blip r:embed="rId4">
              <a:alphaModFix/>
            </a:blip>
            <a:stretch>
              <a:fillRect b="0" l="-10895" r="-83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3" name="Google Shape;453;p20"/>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4" name="Google Shape;454;p20"/>
          <p:cNvSpPr/>
          <p:nvPr/>
        </p:nvSpPr>
        <p:spPr>
          <a:xfrm>
            <a:off x="5003629" y="5982152"/>
            <a:ext cx="3581441" cy="3411323"/>
          </a:xfrm>
          <a:custGeom>
            <a:rect b="b" l="l" r="r" t="t"/>
            <a:pathLst>
              <a:path extrusionOk="0" h="3411323" w="3581441">
                <a:moveTo>
                  <a:pt x="0" y="0"/>
                </a:moveTo>
                <a:lnTo>
                  <a:pt x="3581441" y="0"/>
                </a:lnTo>
                <a:lnTo>
                  <a:pt x="3581441" y="3411323"/>
                </a:lnTo>
                <a:lnTo>
                  <a:pt x="0" y="341132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5" name="Google Shape;455;p20"/>
          <p:cNvSpPr/>
          <p:nvPr/>
        </p:nvSpPr>
        <p:spPr>
          <a:xfrm>
            <a:off x="754101" y="6566455"/>
            <a:ext cx="4040292" cy="2691845"/>
          </a:xfrm>
          <a:custGeom>
            <a:rect b="b" l="l" r="r" t="t"/>
            <a:pathLst>
              <a:path extrusionOk="0" h="2691845" w="4040292">
                <a:moveTo>
                  <a:pt x="0" y="0"/>
                </a:moveTo>
                <a:lnTo>
                  <a:pt x="4040292" y="0"/>
                </a:lnTo>
                <a:lnTo>
                  <a:pt x="4040292" y="2691845"/>
                </a:lnTo>
                <a:lnTo>
                  <a:pt x="0" y="269184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6" name="Google Shape;456;p20"/>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Proven Success Within Critical Enterprises</a:t>
            </a:r>
            <a:endParaRPr b="0" i="0" sz="1400" u="none" cap="none" strike="noStrike">
              <a:solidFill>
                <a:srgbClr val="000000"/>
              </a:solidFill>
              <a:latin typeface="Arial"/>
              <a:ea typeface="Arial"/>
              <a:cs typeface="Arial"/>
              <a:sym typeface="Arial"/>
            </a:endParaRPr>
          </a:p>
        </p:txBody>
      </p:sp>
      <p:sp>
        <p:nvSpPr>
          <p:cNvPr id="457" name="Google Shape;457;p20"/>
          <p:cNvSpPr txBox="1"/>
          <p:nvPr/>
        </p:nvSpPr>
        <p:spPr>
          <a:xfrm>
            <a:off x="8503975" y="10126771"/>
            <a:ext cx="681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lang="en-US" sz="2399">
                <a:latin typeface="Outfit"/>
                <a:ea typeface="Outfit"/>
                <a:cs typeface="Outfit"/>
                <a:sym typeface="Outfit"/>
              </a:rPr>
              <a:t>20</a:t>
            </a:r>
            <a:endParaRPr sz="2399">
              <a:latin typeface="Outfit"/>
              <a:ea typeface="Outfit"/>
              <a:cs typeface="Outfit"/>
              <a:sym typeface="Outfit"/>
            </a:endParaRPr>
          </a:p>
        </p:txBody>
      </p:sp>
      <p:sp>
        <p:nvSpPr>
          <p:cNvPr id="458" name="Google Shape;458;p20"/>
          <p:cNvSpPr txBox="1"/>
          <p:nvPr/>
        </p:nvSpPr>
        <p:spPr>
          <a:xfrm>
            <a:off x="754101" y="4180914"/>
            <a:ext cx="8161200" cy="140340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Wurth Industries: Rea</a:t>
            </a:r>
            <a:r>
              <a:rPr lang="en-US" sz="2400">
                <a:latin typeface="Outfit"/>
                <a:ea typeface="Outfit"/>
                <a:cs typeface="Outfit"/>
                <a:sym typeface="Outfit"/>
              </a:rPr>
              <a:t>l-time inventory awareness and intervention ensures customers never run out of material and eliminates costly expediting. </a:t>
            </a:r>
            <a:endParaRPr b="0" i="0" sz="1400" u="none" cap="none" strike="noStrike">
              <a:solidFill>
                <a:srgbClr val="000000"/>
              </a:solidFill>
              <a:latin typeface="Arial"/>
              <a:ea typeface="Arial"/>
              <a:cs typeface="Arial"/>
              <a:sym typeface="Arial"/>
            </a:endParaRPr>
          </a:p>
        </p:txBody>
      </p:sp>
      <p:sp>
        <p:nvSpPr>
          <p:cNvPr id="459" name="Google Shape;459;p20"/>
          <p:cNvSpPr txBox="1"/>
          <p:nvPr/>
        </p:nvSpPr>
        <p:spPr>
          <a:xfrm>
            <a:off x="8585076" y="5815575"/>
            <a:ext cx="9019200" cy="1403400"/>
          </a:xfrm>
          <a:prstGeom prst="rect">
            <a:avLst/>
          </a:prstGeom>
          <a:noFill/>
          <a:ln>
            <a:noFill/>
          </a:ln>
        </p:spPr>
        <p:txBody>
          <a:bodyPr anchorCtr="0" anchor="t" bIns="0" lIns="0" spcFirstLastPara="1" rIns="0" wrap="square" tIns="0">
            <a:spAutoFit/>
          </a:bodyPr>
          <a:lstStyle/>
          <a:p>
            <a:pPr indent="0" lvl="0" marL="0" marR="0" rtl="0" algn="just">
              <a:lnSpc>
                <a:spcPct val="140016"/>
              </a:lnSpc>
              <a:spcBef>
                <a:spcPts val="0"/>
              </a:spcBef>
              <a:spcAft>
                <a:spcPts val="0"/>
              </a:spcAft>
              <a:buClr>
                <a:srgbClr val="000000"/>
              </a:buClr>
              <a:buSzPts val="2399"/>
              <a:buFont typeface="Arial"/>
              <a:buNone/>
            </a:pPr>
            <a:r>
              <a:rPr b="0" i="0" lang="en-US" sz="2399" u="none" cap="none" strike="noStrike">
                <a:solidFill>
                  <a:srgbClr val="000000"/>
                </a:solidFill>
                <a:latin typeface="Outfit"/>
                <a:ea typeface="Outfit"/>
                <a:cs typeface="Outfit"/>
                <a:sym typeface="Outfit"/>
              </a:rPr>
              <a:t>Our demonstrated ability to provide smart software tools and work on-metal in a</a:t>
            </a:r>
            <a:r>
              <a:rPr lang="en-US" sz="2399">
                <a:latin typeface="Outfit"/>
                <a:ea typeface="Outfit"/>
                <a:cs typeface="Outfit"/>
                <a:sym typeface="Outfit"/>
              </a:rPr>
              <a:t> dense</a:t>
            </a:r>
            <a:r>
              <a:rPr b="0" i="0" lang="en-US" sz="2399" u="none" cap="none" strike="noStrike">
                <a:solidFill>
                  <a:srgbClr val="000000"/>
                </a:solidFill>
                <a:latin typeface="Outfit"/>
                <a:ea typeface="Outfit"/>
                <a:cs typeface="Outfit"/>
                <a:sym typeface="Outfit"/>
              </a:rPr>
              <a:t> industrial environment has created a global opportunity with a industry leader in fasteners.</a:t>
            </a:r>
            <a:endParaRPr b="0" i="0" sz="1400" u="none" cap="none" strike="noStrike">
              <a:solidFill>
                <a:srgbClr val="000000"/>
              </a:solidFill>
              <a:latin typeface="Arial"/>
              <a:ea typeface="Arial"/>
              <a:cs typeface="Arial"/>
              <a:sym typeface="Arial"/>
            </a:endParaRPr>
          </a:p>
        </p:txBody>
      </p:sp>
      <p:sp>
        <p:nvSpPr>
          <p:cNvPr id="460" name="Google Shape;460;p20"/>
          <p:cNvSpPr txBox="1"/>
          <p:nvPr/>
        </p:nvSpPr>
        <p:spPr>
          <a:xfrm>
            <a:off x="9349400" y="7684525"/>
            <a:ext cx="8391300" cy="18591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lang="en-US" sz="2399">
                <a:latin typeface="Outfit"/>
                <a:ea typeface="Outfit"/>
                <a:cs typeface="Outfit"/>
                <a:sym typeface="Outfit"/>
              </a:rPr>
              <a:t>8-K Filed on November 14, 2024</a:t>
            </a:r>
            <a:endParaRPr b="1" sz="2399">
              <a:latin typeface="Outfit"/>
              <a:ea typeface="Outfit"/>
              <a:cs typeface="Outfit"/>
              <a:sym typeface="Outfit"/>
            </a:endParaRPr>
          </a:p>
          <a:p>
            <a:pPr indent="0" lvl="0" marL="0" marR="0" rtl="0" algn="l">
              <a:lnSpc>
                <a:spcPct val="100000"/>
              </a:lnSpc>
              <a:spcBef>
                <a:spcPts val="0"/>
              </a:spcBef>
              <a:spcAft>
                <a:spcPts val="0"/>
              </a:spcAft>
              <a:buClr>
                <a:srgbClr val="000000"/>
              </a:buClr>
              <a:buSzPts val="4800"/>
              <a:buFont typeface="Arial"/>
              <a:buNone/>
            </a:pPr>
            <a:r>
              <a:rPr lang="en-US" sz="2399">
                <a:latin typeface="Outfit"/>
                <a:ea typeface="Outfit"/>
                <a:cs typeface="Outfit"/>
                <a:sym typeface="Outfit"/>
              </a:rPr>
              <a:t>Exclusive Partnership Announced</a:t>
            </a:r>
            <a:endParaRPr sz="2399">
              <a:latin typeface="Outfit"/>
              <a:ea typeface="Outfit"/>
              <a:cs typeface="Outfit"/>
              <a:sym typeface="Outfit"/>
            </a:endParaRPr>
          </a:p>
          <a:p>
            <a:pPr indent="-444500" lvl="0" marL="457200" marR="0" rtl="0" algn="l">
              <a:lnSpc>
                <a:spcPct val="100000"/>
              </a:lnSpc>
              <a:spcBef>
                <a:spcPts val="0"/>
              </a:spcBef>
              <a:spcAft>
                <a:spcPts val="0"/>
              </a:spcAft>
              <a:buSzPts val="3400"/>
              <a:buFont typeface="Outfit"/>
              <a:buChar char="-"/>
            </a:pPr>
            <a:r>
              <a:rPr lang="en-US" sz="2399">
                <a:latin typeface="Outfit"/>
                <a:ea typeface="Outfit"/>
                <a:cs typeface="Outfit"/>
                <a:sym typeface="Outfit"/>
              </a:rPr>
              <a:t>intent for deployment of at least $175M over 5 years</a:t>
            </a:r>
            <a:endParaRPr sz="2399">
              <a:latin typeface="Outfit"/>
              <a:ea typeface="Outfit"/>
              <a:cs typeface="Outfit"/>
              <a:sym typeface="Outfit"/>
            </a:endParaRPr>
          </a:p>
          <a:p>
            <a:pPr indent="-444500" lvl="0" marL="457200" marR="0" rtl="0" algn="l">
              <a:lnSpc>
                <a:spcPct val="100000"/>
              </a:lnSpc>
              <a:spcBef>
                <a:spcPts val="0"/>
              </a:spcBef>
              <a:spcAft>
                <a:spcPts val="0"/>
              </a:spcAft>
              <a:buSzPts val="3400"/>
              <a:buFont typeface="Outfit"/>
              <a:buChar char="-"/>
            </a:pPr>
            <a:r>
              <a:rPr lang="en-US" sz="2399">
                <a:latin typeface="Outfit"/>
                <a:ea typeface="Outfit"/>
                <a:cs typeface="Outfit"/>
                <a:sym typeface="Outfit"/>
              </a:rPr>
              <a:t>includes initial $2M payment</a:t>
            </a:r>
            <a:endParaRPr sz="2399">
              <a:latin typeface="Outfit"/>
              <a:ea typeface="Outfit"/>
              <a:cs typeface="Outfit"/>
              <a:sym typeface="Outfi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a510dc7450_0_567"/>
          <p:cNvSpPr/>
          <p:nvPr/>
        </p:nvSpPr>
        <p:spPr>
          <a:xfrm>
            <a:off x="12881125" y="623500"/>
            <a:ext cx="4628100" cy="91908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7" name="Google Shape;467;g2a510dc7450_0_567"/>
          <p:cNvSpPr txBox="1"/>
          <p:nvPr/>
        </p:nvSpPr>
        <p:spPr>
          <a:xfrm>
            <a:off x="365745" y="245176"/>
            <a:ext cx="170994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lang="en-US" sz="4800">
                <a:latin typeface="Outfit SemiBold"/>
                <a:ea typeface="Outfit SemiBold"/>
                <a:cs typeface="Outfit SemiBold"/>
                <a:sym typeface="Outfit SemiBold"/>
              </a:rPr>
              <a:t>Customer Opportunity Profiling</a:t>
            </a:r>
            <a:endParaRPr b="0" i="0" sz="1400" u="none" cap="none" strike="noStrike">
              <a:solidFill>
                <a:srgbClr val="000000"/>
              </a:solidFill>
              <a:latin typeface="Arial"/>
              <a:ea typeface="Arial"/>
              <a:cs typeface="Arial"/>
              <a:sym typeface="Arial"/>
            </a:endParaRPr>
          </a:p>
        </p:txBody>
      </p:sp>
      <p:sp>
        <p:nvSpPr>
          <p:cNvPr id="468" name="Google Shape;468;g2a510dc7450_0_567"/>
          <p:cNvSpPr txBox="1"/>
          <p:nvPr/>
        </p:nvSpPr>
        <p:spPr>
          <a:xfrm>
            <a:off x="1044500" y="1686975"/>
            <a:ext cx="9055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44,000  Potential adoption entities at this customer</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200 Early Adopters have 600 locations total</a:t>
            </a:r>
            <a:endParaRPr sz="3200">
              <a:solidFill>
                <a:schemeClr val="dk1"/>
              </a:solidFill>
              <a:latin typeface="Calibri"/>
              <a:ea typeface="Calibri"/>
              <a:cs typeface="Calibri"/>
              <a:sym typeface="Calibri"/>
            </a:endParaRPr>
          </a:p>
        </p:txBody>
      </p:sp>
      <p:sp>
        <p:nvSpPr>
          <p:cNvPr id="469" name="Google Shape;469;g2a510dc7450_0_567"/>
          <p:cNvSpPr txBox="1"/>
          <p:nvPr/>
        </p:nvSpPr>
        <p:spPr>
          <a:xfrm>
            <a:off x="6763363" y="8364025"/>
            <a:ext cx="41526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1000 racks @ $494</a:t>
            </a:r>
            <a:endParaRPr sz="3200">
              <a:solidFill>
                <a:schemeClr val="dk1"/>
              </a:solidFill>
              <a:latin typeface="Calibri"/>
              <a:ea typeface="Calibri"/>
              <a:cs typeface="Calibri"/>
              <a:sym typeface="Calibri"/>
            </a:endParaRPr>
          </a:p>
          <a:p>
            <a:pPr indent="0" lvl="0" marL="0" rtl="0" algn="ctr">
              <a:spcBef>
                <a:spcPts val="0"/>
              </a:spcBef>
              <a:spcAft>
                <a:spcPts val="0"/>
              </a:spcAft>
              <a:buNone/>
            </a:pPr>
            <a:r>
              <a:rPr lang="en-US" sz="3200">
                <a:solidFill>
                  <a:schemeClr val="dk1"/>
                </a:solidFill>
                <a:latin typeface="Calibri"/>
                <a:ea typeface="Calibri"/>
                <a:cs typeface="Calibri"/>
                <a:sym typeface="Calibri"/>
              </a:rPr>
              <a:t>= $494,000 / location</a:t>
            </a:r>
            <a:endParaRPr/>
          </a:p>
        </p:txBody>
      </p:sp>
      <p:sp>
        <p:nvSpPr>
          <p:cNvPr id="470" name="Google Shape;470;g2a510dc7450_0_567"/>
          <p:cNvSpPr txBox="1"/>
          <p:nvPr/>
        </p:nvSpPr>
        <p:spPr>
          <a:xfrm>
            <a:off x="13010250" y="8015100"/>
            <a:ext cx="46281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600 </a:t>
            </a:r>
            <a:r>
              <a:rPr lang="en-US" sz="3200">
                <a:solidFill>
                  <a:schemeClr val="dk1"/>
                </a:solidFill>
                <a:latin typeface="Calibri"/>
                <a:ea typeface="Calibri"/>
                <a:cs typeface="Calibri"/>
                <a:sym typeface="Calibri"/>
              </a:rPr>
              <a:t>locations x $494,000</a:t>
            </a:r>
            <a:endParaRPr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3200">
                <a:solidFill>
                  <a:schemeClr val="dk1"/>
                </a:solidFill>
                <a:latin typeface="Calibri"/>
                <a:ea typeface="Calibri"/>
                <a:cs typeface="Calibri"/>
                <a:sym typeface="Calibri"/>
              </a:rPr>
              <a:t>= $296,400,000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3200">
                <a:solidFill>
                  <a:schemeClr val="dk1"/>
                </a:solidFill>
                <a:latin typeface="Calibri"/>
                <a:ea typeface="Calibri"/>
                <a:cs typeface="Calibri"/>
                <a:sym typeface="Calibri"/>
              </a:rPr>
              <a:t>Hardware Cost</a:t>
            </a:r>
            <a:endParaRPr b="1" sz="3200">
              <a:solidFill>
                <a:schemeClr val="dk1"/>
              </a:solidFill>
              <a:latin typeface="Calibri"/>
              <a:ea typeface="Calibri"/>
              <a:cs typeface="Calibri"/>
              <a:sym typeface="Calibri"/>
            </a:endParaRPr>
          </a:p>
        </p:txBody>
      </p:sp>
      <p:sp>
        <p:nvSpPr>
          <p:cNvPr id="471" name="Google Shape;471;g2a510dc7450_0_567"/>
          <p:cNvSpPr txBox="1"/>
          <p:nvPr/>
        </p:nvSpPr>
        <p:spPr>
          <a:xfrm>
            <a:off x="1742550" y="6844625"/>
            <a:ext cx="3579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3 Bridges @$122</a:t>
            </a:r>
            <a:endParaRPr sz="2200">
              <a:solidFill>
                <a:schemeClr val="dk1"/>
              </a:solidFill>
              <a:latin typeface="Calibri"/>
              <a:ea typeface="Calibri"/>
              <a:cs typeface="Calibri"/>
              <a:sym typeface="Calibri"/>
            </a:endParaRPr>
          </a:p>
          <a:p>
            <a:pPr indent="-368300" lvl="0" marL="457200" rtl="0" algn="ctr">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$4 / month SAAS charge  </a:t>
            </a:r>
            <a:endParaRPr sz="2200">
              <a:solidFill>
                <a:schemeClr val="dk1"/>
              </a:solidFill>
              <a:latin typeface="Calibri"/>
              <a:ea typeface="Calibri"/>
              <a:cs typeface="Calibri"/>
              <a:sym typeface="Calibri"/>
            </a:endParaRPr>
          </a:p>
        </p:txBody>
      </p:sp>
      <p:pic>
        <p:nvPicPr>
          <p:cNvPr id="472" name="Google Shape;472;g2a510dc7450_0_567"/>
          <p:cNvPicPr preferRelativeResize="0"/>
          <p:nvPr/>
        </p:nvPicPr>
        <p:blipFill rotWithShape="1">
          <a:blip r:embed="rId3">
            <a:alphaModFix/>
          </a:blip>
          <a:srcRect b="0" l="3546" r="14553" t="0"/>
          <a:stretch/>
        </p:blipFill>
        <p:spPr>
          <a:xfrm>
            <a:off x="2126825" y="5203625"/>
            <a:ext cx="3243900" cy="1641000"/>
          </a:xfrm>
          <a:prstGeom prst="roundRect">
            <a:avLst>
              <a:gd fmla="val 16667" name="adj"/>
            </a:avLst>
          </a:prstGeom>
          <a:noFill/>
          <a:ln>
            <a:noFill/>
          </a:ln>
        </p:spPr>
      </p:pic>
      <p:pic>
        <p:nvPicPr>
          <p:cNvPr id="473" name="Google Shape;473;g2a510dc7450_0_567"/>
          <p:cNvPicPr preferRelativeResize="0"/>
          <p:nvPr/>
        </p:nvPicPr>
        <p:blipFill>
          <a:blip r:embed="rId4">
            <a:alphaModFix/>
          </a:blip>
          <a:stretch>
            <a:fillRect/>
          </a:stretch>
        </p:blipFill>
        <p:spPr>
          <a:xfrm>
            <a:off x="6965875" y="5132582"/>
            <a:ext cx="2883302" cy="2078669"/>
          </a:xfrm>
          <a:prstGeom prst="rect">
            <a:avLst/>
          </a:prstGeom>
          <a:noFill/>
          <a:ln>
            <a:noFill/>
          </a:ln>
        </p:spPr>
      </p:pic>
      <p:sp>
        <p:nvSpPr>
          <p:cNvPr id="474" name="Google Shape;474;g2a510dc7450_0_567"/>
          <p:cNvSpPr txBox="1"/>
          <p:nvPr/>
        </p:nvSpPr>
        <p:spPr>
          <a:xfrm>
            <a:off x="1724725" y="8518650"/>
            <a:ext cx="37332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40 Tags @$3.20</a:t>
            </a:r>
            <a:endParaRPr sz="2200">
              <a:solidFill>
                <a:schemeClr val="dk1"/>
              </a:solidFill>
              <a:latin typeface="Calibri"/>
              <a:ea typeface="Calibri"/>
              <a:cs typeface="Calibri"/>
              <a:sym typeface="Calibri"/>
            </a:endParaRPr>
          </a:p>
          <a:p>
            <a:pPr indent="-368300" lvl="0" marL="457200" rtl="0" algn="ctr">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$0.15 / month SAAS charge</a:t>
            </a:r>
            <a:endParaRPr sz="2200">
              <a:solidFill>
                <a:schemeClr val="dk1"/>
              </a:solidFill>
              <a:latin typeface="Calibri"/>
              <a:ea typeface="Calibri"/>
              <a:cs typeface="Calibri"/>
              <a:sym typeface="Calibri"/>
            </a:endParaRPr>
          </a:p>
        </p:txBody>
      </p:sp>
      <p:sp>
        <p:nvSpPr>
          <p:cNvPr id="475" name="Google Shape;475;g2a510dc7450_0_567"/>
          <p:cNvSpPr txBox="1"/>
          <p:nvPr/>
        </p:nvSpPr>
        <p:spPr>
          <a:xfrm>
            <a:off x="13104750" y="831675"/>
            <a:ext cx="44391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SAAS subscription </a:t>
            </a:r>
            <a:endParaRPr b="1" sz="3200">
              <a:solidFill>
                <a:schemeClr val="dk1"/>
              </a:solidFill>
              <a:latin typeface="Calibri"/>
              <a:ea typeface="Calibri"/>
              <a:cs typeface="Calibri"/>
              <a:sym typeface="Calibri"/>
            </a:endParaRPr>
          </a:p>
          <a:p>
            <a:pPr indent="0" lvl="0" marL="0" rtl="0" algn="l">
              <a:spcBef>
                <a:spcPts val="0"/>
              </a:spcBef>
              <a:spcAft>
                <a:spcPts val="0"/>
              </a:spcAft>
              <a:buNone/>
            </a:pPr>
            <a:r>
              <a:rPr lang="en-US" sz="2500">
                <a:solidFill>
                  <a:schemeClr val="dk1"/>
                </a:solidFill>
                <a:latin typeface="Calibri"/>
                <a:ea typeface="Calibri"/>
                <a:cs typeface="Calibri"/>
                <a:sym typeface="Calibri"/>
              </a:rPr>
              <a:t>$237,600 / year / location </a:t>
            </a:r>
            <a:endParaRPr sz="2500">
              <a:solidFill>
                <a:schemeClr val="dk1"/>
              </a:solidFill>
              <a:latin typeface="Calibri"/>
              <a:ea typeface="Calibri"/>
              <a:cs typeface="Calibri"/>
              <a:sym typeface="Calibri"/>
            </a:endParaRPr>
          </a:p>
          <a:p>
            <a:pPr indent="0" lvl="0" marL="0" rtl="0" algn="l">
              <a:spcBef>
                <a:spcPts val="0"/>
              </a:spcBef>
              <a:spcAft>
                <a:spcPts val="0"/>
              </a:spcAft>
              <a:buNone/>
            </a:pPr>
            <a:r>
              <a:rPr lang="en-US" sz="2500">
                <a:solidFill>
                  <a:schemeClr val="dk1"/>
                </a:solidFill>
                <a:latin typeface="Calibri"/>
                <a:ea typeface="Calibri"/>
                <a:cs typeface="Calibri"/>
                <a:sym typeface="Calibri"/>
              </a:rPr>
              <a:t>x 600 locations</a:t>
            </a:r>
            <a:endParaRPr sz="2500">
              <a:solidFill>
                <a:schemeClr val="dk1"/>
              </a:solidFill>
              <a:latin typeface="Calibri"/>
              <a:ea typeface="Calibri"/>
              <a:cs typeface="Calibri"/>
              <a:sym typeface="Calibri"/>
            </a:endParaRPr>
          </a:p>
          <a:p>
            <a:pPr indent="0" lvl="0" marL="0" rtl="0" algn="l">
              <a:spcBef>
                <a:spcPts val="0"/>
              </a:spcBef>
              <a:spcAft>
                <a:spcPts val="0"/>
              </a:spcAft>
              <a:buNone/>
            </a:pPr>
            <a:r>
              <a:rPr b="1" lang="en-US" sz="3200">
                <a:solidFill>
                  <a:schemeClr val="dk1"/>
                </a:solidFill>
                <a:latin typeface="Calibri"/>
                <a:ea typeface="Calibri"/>
                <a:cs typeface="Calibri"/>
                <a:sym typeface="Calibri"/>
              </a:rPr>
              <a:t>     </a:t>
            </a:r>
            <a:r>
              <a:rPr b="1" lang="en-US" sz="3200">
                <a:solidFill>
                  <a:schemeClr val="dk1"/>
                </a:solidFill>
                <a:latin typeface="Calibri"/>
                <a:ea typeface="Calibri"/>
                <a:cs typeface="Calibri"/>
                <a:sym typeface="Calibri"/>
              </a:rPr>
              <a:t>= $142,560,000 ARR</a:t>
            </a:r>
            <a:endParaRPr b="1" sz="3200">
              <a:solidFill>
                <a:schemeClr val="dk1"/>
              </a:solidFill>
              <a:latin typeface="Calibri"/>
              <a:ea typeface="Calibri"/>
              <a:cs typeface="Calibri"/>
              <a:sym typeface="Calibri"/>
            </a:endParaRPr>
          </a:p>
        </p:txBody>
      </p:sp>
      <p:sp>
        <p:nvSpPr>
          <p:cNvPr id="476" name="Google Shape;476;g2a510dc7450_0_567"/>
          <p:cNvSpPr/>
          <p:nvPr/>
        </p:nvSpPr>
        <p:spPr>
          <a:xfrm>
            <a:off x="13554425" y="2923576"/>
            <a:ext cx="3129112" cy="2204637"/>
          </a:xfrm>
          <a:custGeom>
            <a:rect b="b" l="l" r="r" t="t"/>
            <a:pathLst>
              <a:path extrusionOk="0" h="2204637" w="3129112">
                <a:moveTo>
                  <a:pt x="0" y="0"/>
                </a:moveTo>
                <a:lnTo>
                  <a:pt x="3129112" y="0"/>
                </a:lnTo>
                <a:lnTo>
                  <a:pt x="3129112" y="2204637"/>
                </a:lnTo>
                <a:lnTo>
                  <a:pt x="0" y="2204637"/>
                </a:lnTo>
                <a:lnTo>
                  <a:pt x="0" y="0"/>
                </a:lnTo>
                <a:close/>
              </a:path>
            </a:pathLst>
          </a:custGeom>
          <a:blipFill rotWithShape="1">
            <a:blip r:embed="rId5">
              <a:alphaModFix/>
            </a:blip>
            <a:stretch>
              <a:fillRect b="-74465" l="-37439" r="-40107" t="-7752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77" name="Google Shape;477;g2a510dc7450_0_567"/>
          <p:cNvPicPr preferRelativeResize="0"/>
          <p:nvPr/>
        </p:nvPicPr>
        <p:blipFill>
          <a:blip r:embed="rId4">
            <a:alphaModFix/>
          </a:blip>
          <a:stretch>
            <a:fillRect/>
          </a:stretch>
        </p:blipFill>
        <p:spPr>
          <a:xfrm>
            <a:off x="7118275" y="5284982"/>
            <a:ext cx="2883302" cy="2078669"/>
          </a:xfrm>
          <a:prstGeom prst="rect">
            <a:avLst/>
          </a:prstGeom>
          <a:noFill/>
          <a:ln>
            <a:noFill/>
          </a:ln>
        </p:spPr>
      </p:pic>
      <p:pic>
        <p:nvPicPr>
          <p:cNvPr id="478" name="Google Shape;478;g2a510dc7450_0_567"/>
          <p:cNvPicPr preferRelativeResize="0"/>
          <p:nvPr/>
        </p:nvPicPr>
        <p:blipFill>
          <a:blip r:embed="rId4">
            <a:alphaModFix/>
          </a:blip>
          <a:stretch>
            <a:fillRect/>
          </a:stretch>
        </p:blipFill>
        <p:spPr>
          <a:xfrm>
            <a:off x="7270675" y="5437382"/>
            <a:ext cx="2883302" cy="2078669"/>
          </a:xfrm>
          <a:prstGeom prst="rect">
            <a:avLst/>
          </a:prstGeom>
          <a:noFill/>
          <a:ln>
            <a:noFill/>
          </a:ln>
        </p:spPr>
      </p:pic>
      <p:pic>
        <p:nvPicPr>
          <p:cNvPr id="479" name="Google Shape;479;g2a510dc7450_0_567"/>
          <p:cNvPicPr preferRelativeResize="0"/>
          <p:nvPr/>
        </p:nvPicPr>
        <p:blipFill>
          <a:blip r:embed="rId4">
            <a:alphaModFix/>
          </a:blip>
          <a:stretch>
            <a:fillRect/>
          </a:stretch>
        </p:blipFill>
        <p:spPr>
          <a:xfrm>
            <a:off x="7423075" y="5589782"/>
            <a:ext cx="2883302" cy="2078669"/>
          </a:xfrm>
          <a:prstGeom prst="rect">
            <a:avLst/>
          </a:prstGeom>
          <a:noFill/>
          <a:ln>
            <a:noFill/>
          </a:ln>
        </p:spPr>
      </p:pic>
      <p:pic>
        <p:nvPicPr>
          <p:cNvPr id="480" name="Google Shape;480;g2a510dc7450_0_567"/>
          <p:cNvPicPr preferRelativeResize="0"/>
          <p:nvPr/>
        </p:nvPicPr>
        <p:blipFill>
          <a:blip r:embed="rId4">
            <a:alphaModFix/>
          </a:blip>
          <a:stretch>
            <a:fillRect/>
          </a:stretch>
        </p:blipFill>
        <p:spPr>
          <a:xfrm>
            <a:off x="7575475" y="5742182"/>
            <a:ext cx="2883302" cy="2078669"/>
          </a:xfrm>
          <a:prstGeom prst="rect">
            <a:avLst/>
          </a:prstGeom>
          <a:noFill/>
          <a:ln>
            <a:noFill/>
          </a:ln>
        </p:spPr>
      </p:pic>
      <p:pic>
        <p:nvPicPr>
          <p:cNvPr id="481" name="Google Shape;481;g2a510dc7450_0_567"/>
          <p:cNvPicPr preferRelativeResize="0"/>
          <p:nvPr/>
        </p:nvPicPr>
        <p:blipFill>
          <a:blip r:embed="rId4">
            <a:alphaModFix/>
          </a:blip>
          <a:stretch>
            <a:fillRect/>
          </a:stretch>
        </p:blipFill>
        <p:spPr>
          <a:xfrm>
            <a:off x="7727875" y="5894582"/>
            <a:ext cx="2883302" cy="2078669"/>
          </a:xfrm>
          <a:prstGeom prst="rect">
            <a:avLst/>
          </a:prstGeom>
          <a:noFill/>
          <a:ln>
            <a:noFill/>
          </a:ln>
        </p:spPr>
      </p:pic>
      <p:pic>
        <p:nvPicPr>
          <p:cNvPr id="482" name="Google Shape;482;g2a510dc7450_0_567"/>
          <p:cNvPicPr preferRelativeResize="0"/>
          <p:nvPr/>
        </p:nvPicPr>
        <p:blipFill>
          <a:blip r:embed="rId6">
            <a:alphaModFix/>
          </a:blip>
          <a:stretch>
            <a:fillRect/>
          </a:stretch>
        </p:blipFill>
        <p:spPr>
          <a:xfrm>
            <a:off x="3031325" y="7717696"/>
            <a:ext cx="1201801" cy="896504"/>
          </a:xfrm>
          <a:prstGeom prst="rect">
            <a:avLst/>
          </a:prstGeom>
          <a:noFill/>
          <a:ln>
            <a:noFill/>
          </a:ln>
        </p:spPr>
      </p:pic>
      <p:pic>
        <p:nvPicPr>
          <p:cNvPr id="483" name="Google Shape;483;g2a510dc7450_0_567"/>
          <p:cNvPicPr preferRelativeResize="0"/>
          <p:nvPr/>
        </p:nvPicPr>
        <p:blipFill rotWithShape="1">
          <a:blip r:embed="rId7">
            <a:alphaModFix/>
          </a:blip>
          <a:srcRect b="34097" l="32174" r="33768" t="20433"/>
          <a:stretch/>
        </p:blipFill>
        <p:spPr>
          <a:xfrm>
            <a:off x="13554425" y="5284975"/>
            <a:ext cx="3381949" cy="2535875"/>
          </a:xfrm>
          <a:prstGeom prst="rect">
            <a:avLst/>
          </a:prstGeom>
          <a:noFill/>
          <a:ln>
            <a:noFill/>
          </a:ln>
        </p:spPr>
      </p:pic>
      <p:sp>
        <p:nvSpPr>
          <p:cNvPr id="484" name="Google Shape;484;g2a510dc7450_0_567"/>
          <p:cNvSpPr txBox="1"/>
          <p:nvPr/>
        </p:nvSpPr>
        <p:spPr>
          <a:xfrm>
            <a:off x="3253325" y="3491050"/>
            <a:ext cx="79419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300">
                <a:solidFill>
                  <a:schemeClr val="dk1"/>
                </a:solidFill>
                <a:latin typeface="Calibri"/>
                <a:ea typeface="Calibri"/>
                <a:cs typeface="Calibri"/>
                <a:sym typeface="Calibri"/>
              </a:rPr>
              <a:t>= </a:t>
            </a:r>
            <a:r>
              <a:rPr b="1" lang="en-US" sz="4300">
                <a:solidFill>
                  <a:schemeClr val="dk1"/>
                </a:solidFill>
                <a:latin typeface="Calibri"/>
                <a:ea typeface="Calibri"/>
                <a:cs typeface="Calibri"/>
                <a:sym typeface="Calibri"/>
              </a:rPr>
              <a:t>$1,009,200,000 over 5 years</a:t>
            </a:r>
            <a:endParaRPr b="1" sz="43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graphicFrame>
        <p:nvGraphicFramePr>
          <p:cNvPr id="493" name="Google Shape;493;g2a510dc7450_0_203"/>
          <p:cNvGraphicFramePr/>
          <p:nvPr/>
        </p:nvGraphicFramePr>
        <p:xfrm>
          <a:off x="1090260" y="2815092"/>
          <a:ext cx="3000000" cy="3000000"/>
        </p:xfrm>
        <a:graphic>
          <a:graphicData uri="http://schemas.openxmlformats.org/drawingml/2006/table">
            <a:tbl>
              <a:tblPr>
                <a:noFill/>
                <a:tableStyleId>{C2DB2006-8FB0-49B8-AF46-52BCF3779CCA}</a:tableStyleId>
              </a:tblPr>
              <a:tblGrid>
                <a:gridCol w="4327000"/>
                <a:gridCol w="1310700"/>
                <a:gridCol w="1310700"/>
                <a:gridCol w="1310700"/>
                <a:gridCol w="1310700"/>
                <a:gridCol w="1310700"/>
                <a:gridCol w="1310700"/>
                <a:gridCol w="1310700"/>
                <a:gridCol w="1310700"/>
                <a:gridCol w="1310700"/>
              </a:tblGrid>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BLE RFID</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Use of COTS devices</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LRL (Long-Range Locating)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Outdoor Tracking</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PWA (Progressive Web App)</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AI Camera Input</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AI Powered Workflows</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Vision System Overlays</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Battery Powered Bridges</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Easy install and scale (mesh)</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CCD3EA"/>
                    </a:solidFill>
                  </a:tcPr>
                </a:tc>
              </a:tr>
              <a:tr h="581900">
                <a:tc>
                  <a:txBody>
                    <a:bodyPr/>
                    <a:lstStyle/>
                    <a:p>
                      <a:pPr indent="0" lvl="0" marL="0" marR="0" rtl="0" algn="l">
                        <a:lnSpc>
                          <a:spcPct val="120000"/>
                        </a:lnSpc>
                        <a:spcBef>
                          <a:spcPts val="0"/>
                        </a:spcBef>
                        <a:spcAft>
                          <a:spcPts val="0"/>
                        </a:spcAft>
                        <a:buClr>
                          <a:srgbClr val="000000"/>
                        </a:buClr>
                        <a:buSzPts val="2100"/>
                        <a:buFont typeface="Arial"/>
                        <a:buNone/>
                      </a:pPr>
                      <a:r>
                        <a:rPr lang="en-US" sz="2100" u="none" cap="none" strike="noStrike">
                          <a:solidFill>
                            <a:srgbClr val="000000"/>
                          </a:solidFill>
                          <a:latin typeface="Outfit"/>
                          <a:ea typeface="Outfit"/>
                          <a:cs typeface="Outfit"/>
                          <a:sym typeface="Outfit"/>
                        </a:rPr>
                        <a:t>Passive BLE Tags</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c>
                  <a:txBody>
                    <a:bodyPr/>
                    <a:lstStyle/>
                    <a:p>
                      <a:pPr indent="0" lvl="0" marL="0" marR="0" rtl="0" algn="l">
                        <a:lnSpc>
                          <a:spcPct val="152636"/>
                        </a:lnSpc>
                        <a:spcBef>
                          <a:spcPts val="0"/>
                        </a:spcBef>
                        <a:spcAft>
                          <a:spcPts val="0"/>
                        </a:spcAft>
                        <a:buClr>
                          <a:srgbClr val="000000"/>
                        </a:buClr>
                        <a:buSzPts val="1100"/>
                        <a:buFont typeface="Arial"/>
                        <a:buNone/>
                      </a:pPr>
                      <a:r>
                        <a:t/>
                      </a:r>
                      <a:endParaRPr sz="1100" u="none" cap="none" strike="noStrike"/>
                    </a:p>
                  </a:txBody>
                  <a:tcPr marT="91450" marB="91450" marR="91450" marL="91450" anchor="ctr">
                    <a:lnL cap="flat" cmpd="sng" w="9525">
                      <a:solidFill>
                        <a:srgbClr val="44546A"/>
                      </a:solidFill>
                      <a:prstDash val="solid"/>
                      <a:round/>
                      <a:headEnd len="sm" w="sm" type="none"/>
                      <a:tailEnd len="sm" w="sm" type="none"/>
                    </a:lnL>
                    <a:lnR cap="flat" cmpd="sng" w="9525">
                      <a:solidFill>
                        <a:srgbClr val="44546A"/>
                      </a:solidFill>
                      <a:prstDash val="solid"/>
                      <a:round/>
                      <a:headEnd len="sm" w="sm" type="none"/>
                      <a:tailEnd len="sm" w="sm" type="none"/>
                    </a:lnR>
                    <a:lnT cap="flat" cmpd="sng" w="9525">
                      <a:solidFill>
                        <a:srgbClr val="44546A"/>
                      </a:solidFill>
                      <a:prstDash val="solid"/>
                      <a:round/>
                      <a:headEnd len="sm" w="sm" type="none"/>
                      <a:tailEnd len="sm" w="sm" type="none"/>
                    </a:lnT>
                    <a:lnB cap="flat" cmpd="sng" w="9525">
                      <a:solidFill>
                        <a:srgbClr val="44546A"/>
                      </a:solidFill>
                      <a:prstDash val="solid"/>
                      <a:round/>
                      <a:headEnd len="sm" w="sm" type="none"/>
                      <a:tailEnd len="sm" w="sm" type="none"/>
                    </a:lnB>
                    <a:solidFill>
                      <a:srgbClr val="FFFFFF"/>
                    </a:solidFill>
                  </a:tcPr>
                </a:tc>
              </a:tr>
            </a:tbl>
          </a:graphicData>
        </a:graphic>
      </p:graphicFrame>
      <p:sp>
        <p:nvSpPr>
          <p:cNvPr descr="Zebra Technologies - GovSmart - IT Solutions" id="494" name="Google Shape;494;g2a510dc7450_0_203"/>
          <p:cNvSpPr/>
          <p:nvPr/>
        </p:nvSpPr>
        <p:spPr>
          <a:xfrm>
            <a:off x="7091212" y="1722022"/>
            <a:ext cx="572112" cy="917761"/>
          </a:xfrm>
          <a:custGeom>
            <a:rect b="b" l="l" r="r" t="t"/>
            <a:pathLst>
              <a:path extrusionOk="0" h="917761" w="572112">
                <a:moveTo>
                  <a:pt x="0" y="0"/>
                </a:moveTo>
                <a:lnTo>
                  <a:pt x="572112" y="0"/>
                </a:lnTo>
                <a:lnTo>
                  <a:pt x="572112" y="917761"/>
                </a:lnTo>
                <a:lnTo>
                  <a:pt x="0" y="917761"/>
                </a:lnTo>
                <a:lnTo>
                  <a:pt x="0" y="0"/>
                </a:lnTo>
                <a:close/>
              </a:path>
            </a:pathLst>
          </a:custGeom>
          <a:blipFill rotWithShape="1">
            <a:blip r:embed="rId3">
              <a:alphaModFix/>
            </a:blip>
            <a:stretch>
              <a:fillRect b="0" l="0" r="-1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Brand Assets" id="495" name="Google Shape;495;g2a510dc7450_0_203"/>
          <p:cNvSpPr/>
          <p:nvPr/>
        </p:nvSpPr>
        <p:spPr>
          <a:xfrm>
            <a:off x="8239658" y="1752945"/>
            <a:ext cx="905964" cy="886838"/>
          </a:xfrm>
          <a:custGeom>
            <a:rect b="b" l="l" r="r" t="t"/>
            <a:pathLst>
              <a:path extrusionOk="0" h="886838" w="905964">
                <a:moveTo>
                  <a:pt x="0" y="0"/>
                </a:moveTo>
                <a:lnTo>
                  <a:pt x="905965" y="0"/>
                </a:lnTo>
                <a:lnTo>
                  <a:pt x="905965" y="886838"/>
                </a:lnTo>
                <a:lnTo>
                  <a:pt x="0" y="886838"/>
                </a:lnTo>
                <a:lnTo>
                  <a:pt x="0" y="0"/>
                </a:lnTo>
                <a:close/>
              </a:path>
            </a:pathLst>
          </a:custGeom>
          <a:blipFill rotWithShape="1">
            <a:blip r:embed="rId4">
              <a:alphaModFix/>
            </a:blip>
            <a:stretch>
              <a:fillRect b="-15289" l="-13659" r="-13798" t="-1402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irFinder (@AirFinderRTLS) / X" id="496" name="Google Shape;496;g2a510dc7450_0_203"/>
          <p:cNvSpPr/>
          <p:nvPr/>
        </p:nvSpPr>
        <p:spPr>
          <a:xfrm>
            <a:off x="13368175" y="1807956"/>
            <a:ext cx="1116957" cy="831827"/>
          </a:xfrm>
          <a:custGeom>
            <a:rect b="b" l="l" r="r" t="t"/>
            <a:pathLst>
              <a:path extrusionOk="0" h="831827" w="1116957">
                <a:moveTo>
                  <a:pt x="0" y="0"/>
                </a:moveTo>
                <a:lnTo>
                  <a:pt x="1116957" y="0"/>
                </a:lnTo>
                <a:lnTo>
                  <a:pt x="1116957" y="831827"/>
                </a:lnTo>
                <a:lnTo>
                  <a:pt x="0" y="831827"/>
                </a:lnTo>
                <a:lnTo>
                  <a:pt x="0" y="0"/>
                </a:lnTo>
                <a:close/>
              </a:path>
            </a:pathLst>
          </a:custGeom>
          <a:blipFill rotWithShape="1">
            <a:blip r:embed="rId5">
              <a:alphaModFix/>
            </a:blip>
            <a:stretch>
              <a:fillRect b="-17759" l="0" r="0" t="-165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Hid Logo PNG Vectors Free Download" id="497" name="Google Shape;497;g2a510dc7450_0_203"/>
          <p:cNvSpPr/>
          <p:nvPr/>
        </p:nvSpPr>
        <p:spPr>
          <a:xfrm>
            <a:off x="9431438" y="1995621"/>
            <a:ext cx="1164784" cy="644162"/>
          </a:xfrm>
          <a:custGeom>
            <a:rect b="b" l="l" r="r" t="t"/>
            <a:pathLst>
              <a:path extrusionOk="0" h="644162" w="1164784">
                <a:moveTo>
                  <a:pt x="0" y="0"/>
                </a:moveTo>
                <a:lnTo>
                  <a:pt x="1164785" y="0"/>
                </a:lnTo>
                <a:lnTo>
                  <a:pt x="1164785" y="644162"/>
                </a:lnTo>
                <a:lnTo>
                  <a:pt x="0" y="644162"/>
                </a:lnTo>
                <a:lnTo>
                  <a:pt x="0" y="0"/>
                </a:lnTo>
                <a:close/>
              </a:path>
            </a:pathLst>
          </a:custGeom>
          <a:blipFill rotWithShape="1">
            <a:blip r:embed="rId6">
              <a:alphaModFix/>
            </a:blip>
            <a:stretch>
              <a:fillRect b="0" l="0" r="-54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enTrak | LinkedIn" id="498" name="Google Shape;498;g2a510dc7450_0_203"/>
          <p:cNvSpPr/>
          <p:nvPr/>
        </p:nvSpPr>
        <p:spPr>
          <a:xfrm>
            <a:off x="12107926" y="1807956"/>
            <a:ext cx="1012229" cy="831827"/>
          </a:xfrm>
          <a:custGeom>
            <a:rect b="b" l="l" r="r" t="t"/>
            <a:pathLst>
              <a:path extrusionOk="0" h="831827" w="1012229">
                <a:moveTo>
                  <a:pt x="0" y="0"/>
                </a:moveTo>
                <a:lnTo>
                  <a:pt x="1012229" y="0"/>
                </a:lnTo>
                <a:lnTo>
                  <a:pt x="1012229" y="831827"/>
                </a:lnTo>
                <a:lnTo>
                  <a:pt x="0" y="831827"/>
                </a:lnTo>
                <a:lnTo>
                  <a:pt x="0" y="0"/>
                </a:lnTo>
                <a:close/>
              </a:path>
            </a:pathLst>
          </a:custGeom>
          <a:blipFill rotWithShape="1">
            <a:blip r:embed="rId7">
              <a:alphaModFix/>
            </a:blip>
            <a:stretch>
              <a:fillRect b="-9909" l="0" r="-1189" t="-13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99" name="Google Shape;499;g2a510dc7450_0_203"/>
          <p:cNvGrpSpPr/>
          <p:nvPr/>
        </p:nvGrpSpPr>
        <p:grpSpPr>
          <a:xfrm>
            <a:off x="14692502" y="1823463"/>
            <a:ext cx="1102967" cy="849297"/>
            <a:chOff x="0" y="0"/>
            <a:chExt cx="1470623" cy="1132396"/>
          </a:xfrm>
        </p:grpSpPr>
        <p:sp>
          <p:nvSpPr>
            <p:cNvPr descr="Next-Gen RTLS for Healthcare, Hospitals ..." id="500" name="Google Shape;500;g2a510dc7450_0_203"/>
            <p:cNvSpPr/>
            <p:nvPr/>
          </p:nvSpPr>
          <p:spPr>
            <a:xfrm>
              <a:off x="0" y="746296"/>
              <a:ext cx="1470623" cy="386100"/>
            </a:xfrm>
            <a:custGeom>
              <a:rect b="b" l="l" r="r" t="t"/>
              <a:pathLst>
                <a:path extrusionOk="0" h="386100" w="1470623">
                  <a:moveTo>
                    <a:pt x="0" y="0"/>
                  </a:moveTo>
                  <a:lnTo>
                    <a:pt x="1470623" y="0"/>
                  </a:lnTo>
                  <a:lnTo>
                    <a:pt x="1470623" y="386101"/>
                  </a:lnTo>
                  <a:lnTo>
                    <a:pt x="0" y="386101"/>
                  </a:lnTo>
                  <a:lnTo>
                    <a:pt x="0" y="0"/>
                  </a:lnTo>
                  <a:close/>
                </a:path>
              </a:pathLst>
            </a:custGeom>
            <a:blipFill rotWithShape="1">
              <a:blip r:embed="rId8">
                <a:alphaModFix/>
              </a:blip>
              <a:stretch>
                <a:fillRect b="0" l="-30718"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Next-Gen RTLS for Healthcare, Hospitals ..." id="501" name="Google Shape;501;g2a510dc7450_0_203"/>
            <p:cNvSpPr/>
            <p:nvPr/>
          </p:nvSpPr>
          <p:spPr>
            <a:xfrm>
              <a:off x="353381" y="0"/>
              <a:ext cx="763861" cy="746296"/>
            </a:xfrm>
            <a:custGeom>
              <a:rect b="b" l="l" r="r" t="t"/>
              <a:pathLst>
                <a:path extrusionOk="0" h="746296" w="763861">
                  <a:moveTo>
                    <a:pt x="0" y="0"/>
                  </a:moveTo>
                  <a:lnTo>
                    <a:pt x="763861" y="0"/>
                  </a:lnTo>
                  <a:lnTo>
                    <a:pt x="763861" y="746296"/>
                  </a:lnTo>
                  <a:lnTo>
                    <a:pt x="0" y="746296"/>
                  </a:lnTo>
                  <a:lnTo>
                    <a:pt x="0" y="0"/>
                  </a:lnTo>
                  <a:close/>
                </a:path>
              </a:pathLst>
            </a:custGeom>
            <a:blipFill rotWithShape="1">
              <a:blip r:embed="rId8">
                <a:alphaModFix/>
              </a:blip>
              <a:stretch>
                <a:fillRect b="0" l="0" r="-38638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g2a510dc7450_0_203"/>
          <p:cNvGrpSpPr/>
          <p:nvPr/>
        </p:nvGrpSpPr>
        <p:grpSpPr>
          <a:xfrm>
            <a:off x="15947869" y="1856440"/>
            <a:ext cx="1260917" cy="783343"/>
            <a:chOff x="0" y="0"/>
            <a:chExt cx="1681223" cy="1044458"/>
          </a:xfrm>
        </p:grpSpPr>
        <p:sp>
          <p:nvSpPr>
            <p:cNvPr descr="Automation Anywhere Logo Corporate Two ..." id="503" name="Google Shape;503;g2a510dc7450_0_203"/>
            <p:cNvSpPr/>
            <p:nvPr/>
          </p:nvSpPr>
          <p:spPr>
            <a:xfrm>
              <a:off x="0" y="598500"/>
              <a:ext cx="1681223" cy="445958"/>
            </a:xfrm>
            <a:custGeom>
              <a:rect b="b" l="l" r="r" t="t"/>
              <a:pathLst>
                <a:path extrusionOk="0" h="445958" w="1681223">
                  <a:moveTo>
                    <a:pt x="0" y="0"/>
                  </a:moveTo>
                  <a:lnTo>
                    <a:pt x="1681223" y="0"/>
                  </a:lnTo>
                  <a:lnTo>
                    <a:pt x="1681223" y="445958"/>
                  </a:lnTo>
                  <a:lnTo>
                    <a:pt x="0" y="445958"/>
                  </a:lnTo>
                  <a:lnTo>
                    <a:pt x="0" y="0"/>
                  </a:lnTo>
                  <a:close/>
                </a:path>
              </a:pathLst>
            </a:custGeom>
            <a:blipFill rotWithShape="1">
              <a:blip r:embed="rId9">
                <a:alphaModFix/>
              </a:blip>
              <a:stretch>
                <a:fillRect b="-57249" l="-41968" r="0" t="-3946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Trademark | Automation Anywhere" id="504" name="Google Shape;504;g2a510dc7450_0_203"/>
            <p:cNvSpPr/>
            <p:nvPr/>
          </p:nvSpPr>
          <p:spPr>
            <a:xfrm>
              <a:off x="571245" y="0"/>
              <a:ext cx="538733" cy="556893"/>
            </a:xfrm>
            <a:custGeom>
              <a:rect b="b" l="l" r="r" t="t"/>
              <a:pathLst>
                <a:path extrusionOk="0" h="556893" w="538733">
                  <a:moveTo>
                    <a:pt x="0" y="0"/>
                  </a:moveTo>
                  <a:lnTo>
                    <a:pt x="538733" y="0"/>
                  </a:lnTo>
                  <a:lnTo>
                    <a:pt x="538733" y="556893"/>
                  </a:lnTo>
                  <a:lnTo>
                    <a:pt x="0" y="55689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5" name="Google Shape;505;g2a510dc7450_0_203"/>
          <p:cNvSpPr/>
          <p:nvPr/>
        </p:nvSpPr>
        <p:spPr>
          <a:xfrm>
            <a:off x="5640461" y="1926702"/>
            <a:ext cx="868474" cy="713081"/>
          </a:xfrm>
          <a:custGeom>
            <a:rect b="b" l="l" r="r" t="t"/>
            <a:pathLst>
              <a:path extrusionOk="0" h="713081" w="868474">
                <a:moveTo>
                  <a:pt x="0" y="0"/>
                </a:moveTo>
                <a:lnTo>
                  <a:pt x="868474" y="0"/>
                </a:lnTo>
                <a:lnTo>
                  <a:pt x="868474" y="713081"/>
                </a:lnTo>
                <a:lnTo>
                  <a:pt x="0" y="71308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06" name="Google Shape;506;g2a510dc7450_0_203"/>
          <p:cNvGrpSpPr/>
          <p:nvPr/>
        </p:nvGrpSpPr>
        <p:grpSpPr>
          <a:xfrm>
            <a:off x="10756558" y="1841959"/>
            <a:ext cx="1108078" cy="797824"/>
            <a:chOff x="0" y="0"/>
            <a:chExt cx="1477437" cy="1063765"/>
          </a:xfrm>
        </p:grpSpPr>
        <p:sp>
          <p:nvSpPr>
            <p:cNvPr descr="Ubisense - Ultra-Wideband Real-Time ..." id="507" name="Google Shape;507;g2a510dc7450_0_203"/>
            <p:cNvSpPr/>
            <p:nvPr/>
          </p:nvSpPr>
          <p:spPr>
            <a:xfrm>
              <a:off x="379268" y="0"/>
              <a:ext cx="718900" cy="644040"/>
            </a:xfrm>
            <a:custGeom>
              <a:rect b="b" l="l" r="r" t="t"/>
              <a:pathLst>
                <a:path extrusionOk="0" h="644040" w="718900">
                  <a:moveTo>
                    <a:pt x="0" y="0"/>
                  </a:moveTo>
                  <a:lnTo>
                    <a:pt x="718900" y="0"/>
                  </a:lnTo>
                  <a:lnTo>
                    <a:pt x="718900" y="644040"/>
                  </a:lnTo>
                  <a:lnTo>
                    <a:pt x="0" y="644040"/>
                  </a:lnTo>
                  <a:lnTo>
                    <a:pt x="0" y="0"/>
                  </a:lnTo>
                  <a:close/>
                </a:path>
              </a:pathLst>
            </a:custGeom>
            <a:blipFill rotWithShape="1">
              <a:blip r:embed="rId12">
                <a:alphaModFix/>
              </a:blip>
              <a:stretch>
                <a:fillRect b="0" l="0" r="-40983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Ubisense - Ultra-Wideband Real-Time ..." id="508" name="Google Shape;508;g2a510dc7450_0_203"/>
            <p:cNvSpPr/>
            <p:nvPr/>
          </p:nvSpPr>
          <p:spPr>
            <a:xfrm>
              <a:off x="0" y="740912"/>
              <a:ext cx="1477437" cy="322853"/>
            </a:xfrm>
            <a:custGeom>
              <a:rect b="b" l="l" r="r" t="t"/>
              <a:pathLst>
                <a:path extrusionOk="0" h="322853" w="1477437">
                  <a:moveTo>
                    <a:pt x="0" y="0"/>
                  </a:moveTo>
                  <a:lnTo>
                    <a:pt x="1477437" y="0"/>
                  </a:lnTo>
                  <a:lnTo>
                    <a:pt x="1477437" y="322853"/>
                  </a:lnTo>
                  <a:lnTo>
                    <a:pt x="0" y="322853"/>
                  </a:lnTo>
                  <a:lnTo>
                    <a:pt x="0" y="0"/>
                  </a:lnTo>
                  <a:close/>
                </a:path>
              </a:pathLst>
            </a:custGeom>
            <a:blipFill rotWithShape="1">
              <a:blip r:embed="rId12">
                <a:alphaModFix/>
              </a:blip>
              <a:stretch>
                <a:fillRect b="0" l="-24368"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9" name="Google Shape;509;g2a510dc7450_0_203"/>
          <p:cNvSpPr txBox="1"/>
          <p:nvPr/>
        </p:nvSpPr>
        <p:spPr>
          <a:xfrm>
            <a:off x="365745" y="245176"/>
            <a:ext cx="170994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Competitive Comparison Chart</a:t>
            </a:r>
            <a:endParaRPr b="0" i="0" sz="1400" u="none" cap="none" strike="noStrike">
              <a:solidFill>
                <a:srgbClr val="000000"/>
              </a:solidFill>
              <a:latin typeface="Arial"/>
              <a:ea typeface="Arial"/>
              <a:cs typeface="Arial"/>
              <a:sym typeface="Arial"/>
            </a:endParaRPr>
          </a:p>
        </p:txBody>
      </p:sp>
      <p:sp>
        <p:nvSpPr>
          <p:cNvPr id="510" name="Google Shape;510;g2a510dc7450_0_203"/>
          <p:cNvSpPr txBox="1"/>
          <p:nvPr/>
        </p:nvSpPr>
        <p:spPr>
          <a:xfrm>
            <a:off x="8903308" y="9870265"/>
            <a:ext cx="4815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19</a:t>
            </a:r>
            <a:endParaRPr b="0" i="0" sz="1400" u="none" cap="none" strike="noStrike">
              <a:solidFill>
                <a:srgbClr val="000000"/>
              </a:solidFill>
              <a:latin typeface="Arial"/>
              <a:ea typeface="Arial"/>
              <a:cs typeface="Arial"/>
              <a:sym typeface="Arial"/>
            </a:endParaRPr>
          </a:p>
        </p:txBody>
      </p:sp>
      <p:sp>
        <p:nvSpPr>
          <p:cNvPr id="511" name="Google Shape;511;g2a510dc7450_0_203"/>
          <p:cNvSpPr/>
          <p:nvPr/>
        </p:nvSpPr>
        <p:spPr>
          <a:xfrm>
            <a:off x="5726492" y="2853192"/>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2" name="Google Shape;512;g2a510dc7450_0_203"/>
          <p:cNvSpPr/>
          <p:nvPr/>
        </p:nvSpPr>
        <p:spPr>
          <a:xfrm>
            <a:off x="5726492" y="3433421"/>
            <a:ext cx="696412" cy="522309"/>
          </a:xfrm>
          <a:custGeom>
            <a:rect b="b" l="l" r="r" t="t"/>
            <a:pathLst>
              <a:path extrusionOk="0" h="522309" w="696412">
                <a:moveTo>
                  <a:pt x="0" y="0"/>
                </a:moveTo>
                <a:lnTo>
                  <a:pt x="696412" y="0"/>
                </a:lnTo>
                <a:lnTo>
                  <a:pt x="696412" y="522310"/>
                </a:lnTo>
                <a:lnTo>
                  <a:pt x="0" y="52231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3" name="Google Shape;513;g2a510dc7450_0_203"/>
          <p:cNvSpPr/>
          <p:nvPr/>
        </p:nvSpPr>
        <p:spPr>
          <a:xfrm>
            <a:off x="5726492" y="4013651"/>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4" name="Google Shape;514;g2a510dc7450_0_203"/>
          <p:cNvSpPr/>
          <p:nvPr/>
        </p:nvSpPr>
        <p:spPr>
          <a:xfrm>
            <a:off x="5726492" y="4593880"/>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5" name="Google Shape;515;g2a510dc7450_0_203"/>
          <p:cNvSpPr/>
          <p:nvPr/>
        </p:nvSpPr>
        <p:spPr>
          <a:xfrm>
            <a:off x="5726492" y="5174110"/>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6" name="Google Shape;516;g2a510dc7450_0_203"/>
          <p:cNvSpPr/>
          <p:nvPr/>
        </p:nvSpPr>
        <p:spPr>
          <a:xfrm>
            <a:off x="5726492" y="5754339"/>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7" name="Google Shape;517;g2a510dc7450_0_203"/>
          <p:cNvSpPr/>
          <p:nvPr/>
        </p:nvSpPr>
        <p:spPr>
          <a:xfrm>
            <a:off x="5726492" y="6334568"/>
            <a:ext cx="696412" cy="522309"/>
          </a:xfrm>
          <a:custGeom>
            <a:rect b="b" l="l" r="r" t="t"/>
            <a:pathLst>
              <a:path extrusionOk="0" h="522309" w="696412">
                <a:moveTo>
                  <a:pt x="0" y="0"/>
                </a:moveTo>
                <a:lnTo>
                  <a:pt x="696412" y="0"/>
                </a:lnTo>
                <a:lnTo>
                  <a:pt x="696412" y="522310"/>
                </a:lnTo>
                <a:lnTo>
                  <a:pt x="0" y="52231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8" name="Google Shape;518;g2a510dc7450_0_203"/>
          <p:cNvSpPr/>
          <p:nvPr/>
        </p:nvSpPr>
        <p:spPr>
          <a:xfrm>
            <a:off x="5726492" y="6914798"/>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9" name="Google Shape;519;g2a510dc7450_0_203"/>
          <p:cNvSpPr/>
          <p:nvPr/>
        </p:nvSpPr>
        <p:spPr>
          <a:xfrm>
            <a:off x="5726492" y="7495027"/>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0" name="Google Shape;520;g2a510dc7450_0_203"/>
          <p:cNvSpPr/>
          <p:nvPr/>
        </p:nvSpPr>
        <p:spPr>
          <a:xfrm>
            <a:off x="5726492" y="8075256"/>
            <a:ext cx="696412" cy="522309"/>
          </a:xfrm>
          <a:custGeom>
            <a:rect b="b" l="l" r="r" t="t"/>
            <a:pathLst>
              <a:path extrusionOk="0" h="522309" w="696412">
                <a:moveTo>
                  <a:pt x="0" y="0"/>
                </a:moveTo>
                <a:lnTo>
                  <a:pt x="696412" y="0"/>
                </a:lnTo>
                <a:lnTo>
                  <a:pt x="696412" y="522310"/>
                </a:lnTo>
                <a:lnTo>
                  <a:pt x="0" y="52231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1" name="Google Shape;521;g2a510dc7450_0_203"/>
          <p:cNvSpPr/>
          <p:nvPr/>
        </p:nvSpPr>
        <p:spPr>
          <a:xfrm>
            <a:off x="5726492" y="8655486"/>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2" name="Google Shape;522;g2a510dc7450_0_203"/>
          <p:cNvSpPr/>
          <p:nvPr/>
        </p:nvSpPr>
        <p:spPr>
          <a:xfrm>
            <a:off x="10969461" y="2853192"/>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3" name="Google Shape;523;g2a510dc7450_0_203"/>
          <p:cNvSpPr/>
          <p:nvPr/>
        </p:nvSpPr>
        <p:spPr>
          <a:xfrm>
            <a:off x="12280203" y="2853192"/>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4" name="Google Shape;524;g2a510dc7450_0_203"/>
          <p:cNvSpPr/>
          <p:nvPr/>
        </p:nvSpPr>
        <p:spPr>
          <a:xfrm>
            <a:off x="7037234" y="2853192"/>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5" name="Google Shape;525;g2a510dc7450_0_203"/>
          <p:cNvSpPr/>
          <p:nvPr/>
        </p:nvSpPr>
        <p:spPr>
          <a:xfrm>
            <a:off x="7037234" y="4593880"/>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6" name="Google Shape;526;g2a510dc7450_0_203"/>
          <p:cNvSpPr/>
          <p:nvPr/>
        </p:nvSpPr>
        <p:spPr>
          <a:xfrm>
            <a:off x="7037234" y="6334568"/>
            <a:ext cx="696412" cy="522309"/>
          </a:xfrm>
          <a:custGeom>
            <a:rect b="b" l="l" r="r" t="t"/>
            <a:pathLst>
              <a:path extrusionOk="0" h="522309" w="696412">
                <a:moveTo>
                  <a:pt x="0" y="0"/>
                </a:moveTo>
                <a:lnTo>
                  <a:pt x="696412" y="0"/>
                </a:lnTo>
                <a:lnTo>
                  <a:pt x="696412" y="522310"/>
                </a:lnTo>
                <a:lnTo>
                  <a:pt x="0" y="522310"/>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7" name="Google Shape;527;g2a510dc7450_0_203"/>
          <p:cNvSpPr/>
          <p:nvPr/>
        </p:nvSpPr>
        <p:spPr>
          <a:xfrm>
            <a:off x="8347976" y="2853192"/>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8" name="Google Shape;528;g2a510dc7450_0_203"/>
          <p:cNvSpPr/>
          <p:nvPr/>
        </p:nvSpPr>
        <p:spPr>
          <a:xfrm>
            <a:off x="8347976" y="4013651"/>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9" name="Google Shape;529;g2a510dc7450_0_203"/>
          <p:cNvSpPr/>
          <p:nvPr/>
        </p:nvSpPr>
        <p:spPr>
          <a:xfrm>
            <a:off x="8347976" y="4593880"/>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0" name="Google Shape;530;g2a510dc7450_0_203"/>
          <p:cNvSpPr/>
          <p:nvPr/>
        </p:nvSpPr>
        <p:spPr>
          <a:xfrm>
            <a:off x="8347976" y="5754339"/>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1" name="Google Shape;531;g2a510dc7450_0_203"/>
          <p:cNvSpPr/>
          <p:nvPr/>
        </p:nvSpPr>
        <p:spPr>
          <a:xfrm>
            <a:off x="9658718" y="2853192"/>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2" name="Google Shape;532;g2a510dc7450_0_203"/>
          <p:cNvSpPr/>
          <p:nvPr/>
        </p:nvSpPr>
        <p:spPr>
          <a:xfrm>
            <a:off x="9658718" y="4593880"/>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3" name="Google Shape;533;g2a510dc7450_0_203"/>
          <p:cNvSpPr/>
          <p:nvPr/>
        </p:nvSpPr>
        <p:spPr>
          <a:xfrm>
            <a:off x="9658718" y="6334568"/>
            <a:ext cx="696412" cy="522309"/>
          </a:xfrm>
          <a:custGeom>
            <a:rect b="b" l="l" r="r" t="t"/>
            <a:pathLst>
              <a:path extrusionOk="0" h="522309" w="696412">
                <a:moveTo>
                  <a:pt x="0" y="0"/>
                </a:moveTo>
                <a:lnTo>
                  <a:pt x="696413" y="0"/>
                </a:lnTo>
                <a:lnTo>
                  <a:pt x="696413" y="522310"/>
                </a:lnTo>
                <a:lnTo>
                  <a:pt x="0" y="522310"/>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4" name="Google Shape;534;g2a510dc7450_0_203"/>
          <p:cNvSpPr/>
          <p:nvPr/>
        </p:nvSpPr>
        <p:spPr>
          <a:xfrm>
            <a:off x="9658718" y="6914798"/>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5" name="Google Shape;535;g2a510dc7450_0_203"/>
          <p:cNvSpPr/>
          <p:nvPr/>
        </p:nvSpPr>
        <p:spPr>
          <a:xfrm>
            <a:off x="9658718" y="5754339"/>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6" name="Google Shape;536;g2a510dc7450_0_203"/>
          <p:cNvSpPr/>
          <p:nvPr/>
        </p:nvSpPr>
        <p:spPr>
          <a:xfrm>
            <a:off x="13590945" y="2853192"/>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7" name="Google Shape;537;g2a510dc7450_0_203"/>
          <p:cNvSpPr/>
          <p:nvPr/>
        </p:nvSpPr>
        <p:spPr>
          <a:xfrm>
            <a:off x="13590945" y="3433421"/>
            <a:ext cx="696412" cy="522309"/>
          </a:xfrm>
          <a:custGeom>
            <a:rect b="b" l="l" r="r" t="t"/>
            <a:pathLst>
              <a:path extrusionOk="0" h="522309" w="696412">
                <a:moveTo>
                  <a:pt x="0" y="0"/>
                </a:moveTo>
                <a:lnTo>
                  <a:pt x="696412" y="0"/>
                </a:lnTo>
                <a:lnTo>
                  <a:pt x="696412" y="522310"/>
                </a:lnTo>
                <a:lnTo>
                  <a:pt x="0" y="522310"/>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8" name="Google Shape;538;g2a510dc7450_0_203"/>
          <p:cNvSpPr/>
          <p:nvPr/>
        </p:nvSpPr>
        <p:spPr>
          <a:xfrm>
            <a:off x="13590945" y="4013651"/>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9" name="Google Shape;539;g2a510dc7450_0_203"/>
          <p:cNvSpPr/>
          <p:nvPr/>
        </p:nvSpPr>
        <p:spPr>
          <a:xfrm>
            <a:off x="13590945" y="5174110"/>
            <a:ext cx="696412" cy="522309"/>
          </a:xfrm>
          <a:custGeom>
            <a:rect b="b" l="l" r="r" t="t"/>
            <a:pathLst>
              <a:path extrusionOk="0" h="522309" w="696412">
                <a:moveTo>
                  <a:pt x="0" y="0"/>
                </a:moveTo>
                <a:lnTo>
                  <a:pt x="696412" y="0"/>
                </a:lnTo>
                <a:lnTo>
                  <a:pt x="696412"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0" name="Google Shape;540;g2a510dc7450_0_203"/>
          <p:cNvSpPr/>
          <p:nvPr/>
        </p:nvSpPr>
        <p:spPr>
          <a:xfrm>
            <a:off x="14901687" y="2853192"/>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1" name="Google Shape;541;g2a510dc7450_0_203"/>
          <p:cNvSpPr/>
          <p:nvPr/>
        </p:nvSpPr>
        <p:spPr>
          <a:xfrm>
            <a:off x="14901687" y="4013651"/>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2" name="Google Shape;542;g2a510dc7450_0_203"/>
          <p:cNvSpPr/>
          <p:nvPr/>
        </p:nvSpPr>
        <p:spPr>
          <a:xfrm>
            <a:off x="14901687" y="4593880"/>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3" name="Google Shape;543;g2a510dc7450_0_203"/>
          <p:cNvSpPr/>
          <p:nvPr/>
        </p:nvSpPr>
        <p:spPr>
          <a:xfrm>
            <a:off x="16212429" y="2853192"/>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4" name="Google Shape;544;g2a510dc7450_0_203"/>
          <p:cNvSpPr/>
          <p:nvPr/>
        </p:nvSpPr>
        <p:spPr>
          <a:xfrm>
            <a:off x="16212429" y="3433421"/>
            <a:ext cx="696412" cy="522309"/>
          </a:xfrm>
          <a:custGeom>
            <a:rect b="b" l="l" r="r" t="t"/>
            <a:pathLst>
              <a:path extrusionOk="0" h="522309" w="696412">
                <a:moveTo>
                  <a:pt x="0" y="0"/>
                </a:moveTo>
                <a:lnTo>
                  <a:pt x="696413" y="0"/>
                </a:lnTo>
                <a:lnTo>
                  <a:pt x="696413" y="522310"/>
                </a:lnTo>
                <a:lnTo>
                  <a:pt x="0" y="522310"/>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5" name="Google Shape;545;g2a510dc7450_0_203"/>
          <p:cNvSpPr/>
          <p:nvPr/>
        </p:nvSpPr>
        <p:spPr>
          <a:xfrm>
            <a:off x="16212429" y="4013651"/>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6" name="Google Shape;546;g2a510dc7450_0_203"/>
          <p:cNvSpPr/>
          <p:nvPr/>
        </p:nvSpPr>
        <p:spPr>
          <a:xfrm>
            <a:off x="16212429" y="5174110"/>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7" name="Google Shape;547;g2a510dc7450_0_203"/>
          <p:cNvSpPr/>
          <p:nvPr/>
        </p:nvSpPr>
        <p:spPr>
          <a:xfrm>
            <a:off x="16212429" y="5754339"/>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8" name="Google Shape;548;g2a510dc7450_0_203"/>
          <p:cNvSpPr/>
          <p:nvPr/>
        </p:nvSpPr>
        <p:spPr>
          <a:xfrm>
            <a:off x="16212429" y="6914798"/>
            <a:ext cx="696412" cy="522309"/>
          </a:xfrm>
          <a:custGeom>
            <a:rect b="b" l="l" r="r" t="t"/>
            <a:pathLst>
              <a:path extrusionOk="0" h="522309" w="696412">
                <a:moveTo>
                  <a:pt x="0" y="0"/>
                </a:moveTo>
                <a:lnTo>
                  <a:pt x="696413" y="0"/>
                </a:lnTo>
                <a:lnTo>
                  <a:pt x="696413" y="522309"/>
                </a:lnTo>
                <a:lnTo>
                  <a:pt x="0" y="52230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9" name="Google Shape;549;g2a510dc7450_0_203"/>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a510dc7450_0_153"/>
          <p:cNvSpPr txBox="1"/>
          <p:nvPr/>
        </p:nvSpPr>
        <p:spPr>
          <a:xfrm>
            <a:off x="365745" y="245176"/>
            <a:ext cx="170994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lang="en-US" sz="4800">
                <a:latin typeface="Outfit SemiBold"/>
                <a:ea typeface="Outfit SemiBold"/>
                <a:cs typeface="Outfit SemiBold"/>
                <a:sym typeface="Outfit SemiBold"/>
              </a:rPr>
              <a:t>Uses of Cash</a:t>
            </a:r>
            <a:endParaRPr b="0" i="0" sz="1400" u="none" cap="none" strike="noStrike">
              <a:solidFill>
                <a:srgbClr val="000000"/>
              </a:solidFill>
              <a:latin typeface="Arial"/>
              <a:ea typeface="Arial"/>
              <a:cs typeface="Arial"/>
              <a:sym typeface="Arial"/>
            </a:endParaRPr>
          </a:p>
        </p:txBody>
      </p:sp>
      <p:sp>
        <p:nvSpPr>
          <p:cNvPr id="556" name="Google Shape;556;g2a510dc7450_0_153"/>
          <p:cNvSpPr txBox="1"/>
          <p:nvPr/>
        </p:nvSpPr>
        <p:spPr>
          <a:xfrm>
            <a:off x="665775" y="1541800"/>
            <a:ext cx="12194100" cy="6562800"/>
          </a:xfrm>
          <a:prstGeom prst="rect">
            <a:avLst/>
          </a:prstGeom>
          <a:noFill/>
          <a:ln>
            <a:noFill/>
          </a:ln>
        </p:spPr>
        <p:txBody>
          <a:bodyPr anchorCtr="0" anchor="t" bIns="91425" lIns="91425" spcFirstLastPara="1" rIns="91425" wrap="square" tIns="91425">
            <a:noAutofit/>
          </a:bodyPr>
          <a:lstStyle/>
          <a:p>
            <a:pPr indent="-438150" lvl="0" marL="457200" rtl="0" algn="l">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$8M - Enterprise </a:t>
            </a:r>
            <a:r>
              <a:rPr b="1" lang="en-US" sz="3300">
                <a:solidFill>
                  <a:schemeClr val="dk1"/>
                </a:solidFill>
                <a:latin typeface="Calibri"/>
                <a:ea typeface="Calibri"/>
                <a:cs typeface="Calibri"/>
                <a:sym typeface="Calibri"/>
              </a:rPr>
              <a:t>capability</a:t>
            </a:r>
            <a:r>
              <a:rPr b="1" lang="en-US" sz="3300">
                <a:solidFill>
                  <a:schemeClr val="dk1"/>
                </a:solidFill>
                <a:latin typeface="Calibri"/>
                <a:ea typeface="Calibri"/>
                <a:cs typeface="Calibri"/>
                <a:sym typeface="Calibri"/>
              </a:rPr>
              <a:t> </a:t>
            </a:r>
            <a:endParaRPr b="1" sz="3300">
              <a:solidFill>
                <a:schemeClr val="dk1"/>
              </a:solidFill>
              <a:latin typeface="Calibri"/>
              <a:ea typeface="Calibri"/>
              <a:cs typeface="Calibri"/>
              <a:sym typeface="Calibri"/>
            </a:endParaRPr>
          </a:p>
          <a:p>
            <a:pPr indent="-431800" lvl="1" marL="914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expansion of functional execution and geographic coverage</a:t>
            </a:r>
            <a:endParaRPr sz="3200">
              <a:solidFill>
                <a:schemeClr val="dk1"/>
              </a:solidFill>
              <a:latin typeface="Calibri"/>
              <a:ea typeface="Calibri"/>
              <a:cs typeface="Calibri"/>
              <a:sym typeface="Calibri"/>
            </a:endParaRPr>
          </a:p>
          <a:p>
            <a:pPr indent="-431800" lvl="1" marL="914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we must scale rapidly to meet the expectations of large customers</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b="1" lang="en-US" sz="3300">
                <a:solidFill>
                  <a:schemeClr val="dk1"/>
                </a:solidFill>
                <a:latin typeface="Calibri"/>
                <a:ea typeface="Calibri"/>
                <a:cs typeface="Calibri"/>
                <a:sym typeface="Calibri"/>
              </a:rPr>
              <a:t>$5M - Manufacturing capacity expansion (facility and equipment)</a:t>
            </a:r>
            <a:endParaRPr sz="3200">
              <a:solidFill>
                <a:schemeClr val="dk1"/>
              </a:solidFill>
              <a:latin typeface="Calibri"/>
              <a:ea typeface="Calibri"/>
              <a:cs typeface="Calibri"/>
              <a:sym typeface="Calibri"/>
            </a:endParaRPr>
          </a:p>
          <a:p>
            <a:pPr indent="-431800" lvl="1" marL="914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need for a new facility, 8 new lines and an automated assembly to meet demand</a:t>
            </a:r>
            <a:endParaRPr sz="3200">
              <a:solidFill>
                <a:schemeClr val="dk1"/>
              </a:solidFill>
              <a:latin typeface="Calibri"/>
              <a:ea typeface="Calibri"/>
              <a:cs typeface="Calibri"/>
              <a:sym typeface="Calibri"/>
            </a:endParaRPr>
          </a:p>
          <a:p>
            <a:pPr indent="0" lvl="0" marL="91440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b="1" lang="en-US" sz="3300">
                <a:solidFill>
                  <a:schemeClr val="dk1"/>
                </a:solidFill>
                <a:latin typeface="Calibri"/>
                <a:ea typeface="Calibri"/>
                <a:cs typeface="Calibri"/>
                <a:sym typeface="Calibri"/>
              </a:rPr>
              <a:t>$2M - Compliance and Governance</a:t>
            </a:r>
            <a:endParaRPr sz="3200">
              <a:solidFill>
                <a:schemeClr val="dk1"/>
              </a:solidFill>
              <a:latin typeface="Calibri"/>
              <a:ea typeface="Calibri"/>
              <a:cs typeface="Calibri"/>
              <a:sym typeface="Calibri"/>
            </a:endParaRPr>
          </a:p>
          <a:p>
            <a:pPr indent="-431800" lvl="1" marL="914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Requirements for public entity, cybersecurity</a:t>
            </a:r>
            <a:endParaRPr sz="3200">
              <a:solidFill>
                <a:schemeClr val="dk1"/>
              </a:solidFill>
              <a:latin typeface="Calibri"/>
              <a:ea typeface="Calibri"/>
              <a:cs typeface="Calibri"/>
              <a:sym typeface="Calibri"/>
            </a:endParaRPr>
          </a:p>
          <a:p>
            <a:pPr indent="0" lvl="0" marL="91440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b="1" lang="en-US" sz="3300">
                <a:solidFill>
                  <a:schemeClr val="dk1"/>
                </a:solidFill>
                <a:latin typeface="Calibri"/>
                <a:ea typeface="Calibri"/>
                <a:cs typeface="Calibri"/>
                <a:sym typeface="Calibri"/>
              </a:rPr>
              <a:t>$1.5M - Research &amp; Development </a:t>
            </a:r>
            <a:endParaRPr sz="3200">
              <a:solidFill>
                <a:schemeClr val="dk1"/>
              </a:solidFill>
              <a:latin typeface="Calibri"/>
              <a:ea typeface="Calibri"/>
              <a:cs typeface="Calibri"/>
              <a:sym typeface="Calibri"/>
            </a:endParaRPr>
          </a:p>
          <a:p>
            <a:pPr indent="-431800" lvl="1" marL="914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We need to add scientists in AI, RF/Antenna and Chip Design</a:t>
            </a:r>
            <a:endParaRPr sz="3200">
              <a:solidFill>
                <a:schemeClr val="dk1"/>
              </a:solidFill>
              <a:latin typeface="Calibri"/>
              <a:ea typeface="Calibri"/>
              <a:cs typeface="Calibri"/>
              <a:sym typeface="Calibri"/>
            </a:endParaRPr>
          </a:p>
          <a:p>
            <a:pPr indent="-431800" lvl="1" marL="91440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Our leadership will only be sustained with ongoing investment in our core technologies</a:t>
            </a:r>
            <a:endParaRPr sz="3200">
              <a:solidFill>
                <a:schemeClr val="dk1"/>
              </a:solidFill>
              <a:latin typeface="Calibri"/>
              <a:ea typeface="Calibri"/>
              <a:cs typeface="Calibri"/>
              <a:sym typeface="Calibri"/>
            </a:endParaRPr>
          </a:p>
          <a:p>
            <a:pPr indent="0" lvl="0" marL="91440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Char char="●"/>
            </a:pPr>
            <a:r>
              <a:rPr b="1" lang="en-US" sz="3300">
                <a:solidFill>
                  <a:schemeClr val="dk1"/>
                </a:solidFill>
                <a:latin typeface="Calibri"/>
                <a:ea typeface="Calibri"/>
                <a:cs typeface="Calibri"/>
                <a:sym typeface="Calibri"/>
              </a:rPr>
              <a:t>$1.5M </a:t>
            </a:r>
            <a:r>
              <a:rPr b="1" lang="en-US" sz="3300">
                <a:solidFill>
                  <a:schemeClr val="dk1"/>
                </a:solidFill>
                <a:latin typeface="Calibri"/>
                <a:ea typeface="Calibri"/>
                <a:cs typeface="Calibri"/>
                <a:sym typeface="Calibri"/>
              </a:rPr>
              <a:t>Cash Flow</a:t>
            </a:r>
            <a:r>
              <a:rPr lang="en-US" sz="3200">
                <a:solidFill>
                  <a:schemeClr val="dk1"/>
                </a:solidFill>
                <a:latin typeface="Calibri"/>
                <a:ea typeface="Calibri"/>
                <a:cs typeface="Calibri"/>
                <a:sym typeface="Calibri"/>
              </a:rPr>
              <a:t> to fuel fulfillment of rapid growth curve</a:t>
            </a:r>
            <a:endParaRPr sz="3200">
              <a:solidFill>
                <a:schemeClr val="dk1"/>
              </a:solidFill>
              <a:latin typeface="Calibri"/>
              <a:ea typeface="Calibri"/>
              <a:cs typeface="Calibri"/>
              <a:sym typeface="Calibri"/>
            </a:endParaRPr>
          </a:p>
        </p:txBody>
      </p:sp>
      <p:pic>
        <p:nvPicPr>
          <p:cNvPr id="557" name="Google Shape;557;g2a510dc7450_0_153"/>
          <p:cNvPicPr preferRelativeResize="0"/>
          <p:nvPr/>
        </p:nvPicPr>
        <p:blipFill>
          <a:blip r:embed="rId3">
            <a:alphaModFix/>
          </a:blip>
          <a:stretch>
            <a:fillRect/>
          </a:stretch>
        </p:blipFill>
        <p:spPr>
          <a:xfrm>
            <a:off x="12621825" y="2142651"/>
            <a:ext cx="5123325" cy="4098660"/>
          </a:xfrm>
          <a:prstGeom prst="rect">
            <a:avLst/>
          </a:prstGeom>
          <a:noFill/>
          <a:ln>
            <a:noFill/>
          </a:ln>
        </p:spPr>
      </p:pic>
      <p:sp>
        <p:nvSpPr>
          <p:cNvPr id="558" name="Google Shape;558;g2a510dc7450_0_153"/>
          <p:cNvSpPr txBox="1"/>
          <p:nvPr/>
        </p:nvSpPr>
        <p:spPr>
          <a:xfrm>
            <a:off x="14713825" y="6159400"/>
            <a:ext cx="1787100" cy="87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300">
                <a:solidFill>
                  <a:schemeClr val="dk1"/>
                </a:solidFill>
                <a:latin typeface="Calibri"/>
                <a:ea typeface="Calibri"/>
                <a:cs typeface="Calibri"/>
                <a:sym typeface="Calibri"/>
              </a:rPr>
              <a:t>$25M</a:t>
            </a:r>
            <a:endParaRPr b="1" sz="4300">
              <a:solidFill>
                <a:schemeClr val="dk1"/>
              </a:solidFill>
              <a:latin typeface="Calibri"/>
              <a:ea typeface="Calibri"/>
              <a:cs typeface="Calibri"/>
              <a:sym typeface="Calibri"/>
            </a:endParaRPr>
          </a:p>
        </p:txBody>
      </p:sp>
      <p:sp>
        <p:nvSpPr>
          <p:cNvPr id="559" name="Google Shape;559;g2a510dc7450_0_153"/>
          <p:cNvSpPr txBox="1"/>
          <p:nvPr/>
        </p:nvSpPr>
        <p:spPr>
          <a:xfrm>
            <a:off x="14475775" y="7580075"/>
            <a:ext cx="2409000" cy="12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chemeClr val="dk1"/>
                </a:solidFill>
                <a:latin typeface="Calibri"/>
                <a:ea typeface="Calibri"/>
                <a:cs typeface="Calibri"/>
                <a:sym typeface="Calibri"/>
              </a:rPr>
              <a:t>$7M in deal costs</a:t>
            </a:r>
            <a:endParaRPr b="1" sz="3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nvSpPr>
        <p:spPr>
          <a:xfrm>
            <a:off x="1231801" y="1916172"/>
            <a:ext cx="16233300" cy="759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This confidential investor presentation (this “Presentation”) is being provided to select accredited investors in connection with a proposed business combination (the “Business Combination”) between ShoulderUp Technology Acquisition Corporation (“SUAC”) and SEE ID, Inc. (the “Company”). The information contained herein does not purport to be all-inclusive and none of SUAC, the Company or their respective affiliates, or any of their control persons, officers, directors, employees or representatives makes any representation or warranty, express or implied, as to the accuracy, completeness or reliability of the information contained in this Presentation. This Presentation does not constitute (i) a solicitation of a proxy, consent or authorization with respect to any securities or in respect of the proposed Business Combination or (ii) an offer to sell, a solicitation of an offer to buy, or a recommendation to purchase any security of SUAC, the Company, the combined company, or any of their respective affiliates. No such offering of securities shall be made except by means of a prospectus meeting the requirements of Section 10 of the Securities Act of 1933, as amended, or an exemption therefrom. You should not construe the contents of this Presentation as legal, tax, accounting or investment advice or a recommendation. You should consult your own counsel and tax and financial advisors as to legal and related matters concerning the matters described herein, and, by accepting this Presentation, you confirm that you are not relying upon the information contained herein to make any decision.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The distribution of this Presentation is restricted to intended recipients only. The recipient acknowledges that (a) it is aware that the United States securities laws prohibit any person who has material non-public information concerning a company from purchasing or selling securities of such company or from communicating such information to any other person under circumstances in which it is reasonably foreseeable that such person is likely to purchase or sell such securities, and (b) recipient will neither use, nor cause any third party to use, this Presentation or any information contained herein in contravention of applicable securities laws.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This Presentation and the information contained herein constitutes confidential information, is intended for the recipient hereof only and is provided to the recipient on the condition that the recipient agrees that it will hold such information in strict confidence and not reproduce, disclose, forward or distribute such information in whole or in part without the prior written consent of SUAC and the Company. Upon request, the recipient will promptly return all materials, including the Presentation, received from either SUAC or the Company without retaining any copies thereof.</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SUAC and the Company have executed a Business Combination Agreement (“BCA”) to accomplish the Business Combination. The proposed Business Combination is subject to, among other things, the approval by SUAC’s stockholders and satisfaction of the closing conditions stated in the BCA. Accordingly, there can be no assurance that the proposed Business Combination will be consummated.</a:t>
            </a:r>
            <a:endParaRPr b="0" i="0" sz="1400" u="none" cap="none" strike="noStrike">
              <a:solidFill>
                <a:srgbClr val="000000"/>
              </a:solidFill>
              <a:latin typeface="Arial"/>
              <a:ea typeface="Arial"/>
              <a:cs typeface="Arial"/>
              <a:sym typeface="Arial"/>
            </a:endParaRPr>
          </a:p>
        </p:txBody>
      </p:sp>
      <p:sp>
        <p:nvSpPr>
          <p:cNvPr id="105" name="Google Shape;105;p3"/>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a:t>
            </a:r>
            <a:endParaRPr b="0" i="0" sz="1400" u="none" cap="none" strike="noStrike">
              <a:solidFill>
                <a:srgbClr val="000000"/>
              </a:solidFill>
              <a:latin typeface="Arial"/>
              <a:ea typeface="Arial"/>
              <a:cs typeface="Arial"/>
              <a:sym typeface="Arial"/>
            </a:endParaRPr>
          </a:p>
        </p:txBody>
      </p:sp>
      <p:sp>
        <p:nvSpPr>
          <p:cNvPr id="106" name="Google Shape;106;p3"/>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Disclaimer: About this Presentation</a:t>
            </a:r>
            <a:endParaRPr b="0" i="0" sz="1400" u="none" cap="none" strike="noStrike">
              <a:solidFill>
                <a:srgbClr val="000000"/>
              </a:solidFill>
              <a:latin typeface="Arial"/>
              <a:ea typeface="Arial"/>
              <a:cs typeface="Arial"/>
              <a:sym typeface="Arial"/>
            </a:endParaRPr>
          </a:p>
        </p:txBody>
      </p:sp>
      <p:sp>
        <p:nvSpPr>
          <p:cNvPr id="107" name="Google Shape;107;p3"/>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g2a510dc7450_0_117"/>
          <p:cNvGrpSpPr/>
          <p:nvPr/>
        </p:nvGrpSpPr>
        <p:grpSpPr>
          <a:xfrm>
            <a:off x="983475" y="1085163"/>
            <a:ext cx="16321088" cy="574985"/>
            <a:chOff x="0" y="0"/>
            <a:chExt cx="21761450" cy="766647"/>
          </a:xfrm>
        </p:grpSpPr>
        <p:sp>
          <p:nvSpPr>
            <p:cNvPr id="569" name="Google Shape;569;g2a510dc7450_0_117"/>
            <p:cNvSpPr/>
            <p:nvPr/>
          </p:nvSpPr>
          <p:spPr>
            <a:xfrm>
              <a:off x="0" y="0"/>
              <a:ext cx="21761450" cy="766647"/>
            </a:xfrm>
            <a:custGeom>
              <a:rect b="b" l="l" r="r" t="t"/>
              <a:pathLst>
                <a:path extrusionOk="0" h="766647" w="21761450">
                  <a:moveTo>
                    <a:pt x="0" y="0"/>
                  </a:moveTo>
                  <a:lnTo>
                    <a:pt x="21761450" y="0"/>
                  </a:lnTo>
                  <a:lnTo>
                    <a:pt x="21761450" y="766647"/>
                  </a:lnTo>
                  <a:lnTo>
                    <a:pt x="0" y="766647"/>
                  </a:ln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0" name="Google Shape;570;g2a510dc7450_0_117"/>
            <p:cNvSpPr txBox="1"/>
            <p:nvPr/>
          </p:nvSpPr>
          <p:spPr>
            <a:xfrm>
              <a:off x="0" y="0"/>
              <a:ext cx="21761400" cy="766500"/>
            </a:xfrm>
            <a:prstGeom prst="rect">
              <a:avLst/>
            </a:prstGeom>
            <a:noFill/>
            <a:ln>
              <a:noFill/>
            </a:ln>
          </p:spPr>
          <p:txBody>
            <a:bodyPr anchorCtr="0" anchor="t" bIns="50800" lIns="50800" spcFirstLastPara="1" rIns="50800" wrap="square" tIns="50800">
              <a:noAutofit/>
            </a:bodyPr>
            <a:lstStyle/>
            <a:p>
              <a:pPr indent="0" lvl="0" marL="0" marR="0" rtl="0" algn="ctr">
                <a:lnSpc>
                  <a:spcPct val="120007"/>
                </a:lnSpc>
                <a:spcBef>
                  <a:spcPts val="0"/>
                </a:spcBef>
                <a:spcAft>
                  <a:spcPts val="0"/>
                </a:spcAft>
                <a:buClr>
                  <a:srgbClr val="000000"/>
                </a:buClr>
                <a:buSzPts val="2699"/>
                <a:buFont typeface="Arial"/>
                <a:buNone/>
              </a:pPr>
              <a:r>
                <a:rPr b="0" i="0" lang="en-US" sz="2699" u="none" cap="none" strike="noStrike">
                  <a:solidFill>
                    <a:srgbClr val="FFFFFF"/>
                  </a:solidFill>
                  <a:latin typeface="Outfit"/>
                  <a:ea typeface="Outfit"/>
                  <a:cs typeface="Outfit"/>
                  <a:sym typeface="Outfit"/>
                </a:rPr>
                <a:t>Growth Forecast </a:t>
              </a:r>
              <a:endParaRPr b="0" i="0" sz="1400" u="none" cap="none" strike="noStrike">
                <a:solidFill>
                  <a:srgbClr val="000000"/>
                </a:solidFill>
                <a:latin typeface="Arial"/>
                <a:ea typeface="Arial"/>
                <a:cs typeface="Arial"/>
                <a:sym typeface="Arial"/>
              </a:endParaRPr>
            </a:p>
          </p:txBody>
        </p:sp>
      </p:grpSp>
      <p:sp>
        <p:nvSpPr>
          <p:cNvPr id="571" name="Google Shape;571;g2a510dc7450_0_117"/>
          <p:cNvSpPr txBox="1"/>
          <p:nvPr/>
        </p:nvSpPr>
        <p:spPr>
          <a:xfrm>
            <a:off x="12022711" y="7374016"/>
            <a:ext cx="4567500" cy="812700"/>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Transactional Hardware business run from wholly owned subsidiary</a:t>
            </a:r>
            <a:endParaRPr b="0" i="0" sz="1400" u="none" cap="none" strike="noStrike">
              <a:solidFill>
                <a:srgbClr val="000000"/>
              </a:solidFill>
              <a:latin typeface="Arial"/>
              <a:ea typeface="Arial"/>
              <a:cs typeface="Arial"/>
              <a:sym typeface="Arial"/>
            </a:endParaRPr>
          </a:p>
        </p:txBody>
      </p:sp>
      <p:sp>
        <p:nvSpPr>
          <p:cNvPr id="572" name="Google Shape;572;g2a510dc7450_0_117"/>
          <p:cNvSpPr/>
          <p:nvPr/>
        </p:nvSpPr>
        <p:spPr>
          <a:xfrm>
            <a:off x="10169990" y="7782053"/>
            <a:ext cx="2167560" cy="1991446"/>
          </a:xfrm>
          <a:custGeom>
            <a:rect b="b" l="l" r="r" t="t"/>
            <a:pathLst>
              <a:path extrusionOk="0" h="1991446" w="2167560">
                <a:moveTo>
                  <a:pt x="0" y="0"/>
                </a:moveTo>
                <a:lnTo>
                  <a:pt x="2167560" y="0"/>
                </a:lnTo>
                <a:lnTo>
                  <a:pt x="2167560" y="1991446"/>
                </a:lnTo>
                <a:lnTo>
                  <a:pt x="0" y="19914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573" name="Google Shape;573;g2a510dc7450_0_117"/>
          <p:cNvGraphicFramePr/>
          <p:nvPr/>
        </p:nvGraphicFramePr>
        <p:xfrm>
          <a:off x="983475" y="2081146"/>
          <a:ext cx="3000000" cy="3000000"/>
        </p:xfrm>
        <a:graphic>
          <a:graphicData uri="http://schemas.openxmlformats.org/drawingml/2006/table">
            <a:tbl>
              <a:tblPr>
                <a:noFill/>
                <a:tableStyleId>{C2DB2006-8FB0-49B8-AF46-52BCF3779CCA}</a:tableStyleId>
              </a:tblPr>
              <a:tblGrid>
                <a:gridCol w="5676625"/>
                <a:gridCol w="2128875"/>
                <a:gridCol w="2128875"/>
                <a:gridCol w="2128875"/>
                <a:gridCol w="2128875"/>
                <a:gridCol w="2128875"/>
              </a:tblGrid>
              <a:tr h="732875">
                <a:tc>
                  <a:txBody>
                    <a:bodyPr/>
                    <a:lstStyle/>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(in USD$‘000)</a:t>
                      </a:r>
                      <a:endParaRPr sz="11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0563C1"/>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FY2024</a:t>
                      </a:r>
                      <a:endParaRPr sz="1100" u="none" cap="none" strike="noStrike"/>
                    </a:p>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Total</a:t>
                      </a:r>
                      <a:endParaRPr sz="14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0563C1"/>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HW</a:t>
                      </a:r>
                      <a:endParaRPr sz="1100" u="none" cap="none" strike="noStrike"/>
                    </a:p>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20%</a:t>
                      </a:r>
                      <a:endParaRPr sz="14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0563C1"/>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ARR</a:t>
                      </a:r>
                      <a:endParaRPr sz="1100" u="none" cap="none" strike="noStrike"/>
                    </a:p>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65%</a:t>
                      </a:r>
                      <a:endParaRPr sz="14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0563C1"/>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Services</a:t>
                      </a:r>
                      <a:endParaRPr sz="1100" u="none" cap="none" strike="noStrike"/>
                    </a:p>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15%</a:t>
                      </a:r>
                      <a:endParaRPr sz="14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0563C1"/>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FY2025</a:t>
                      </a:r>
                      <a:endParaRPr sz="1100" u="none" cap="none" strike="noStrike"/>
                    </a:p>
                    <a:p>
                      <a:pPr indent="0" lvl="0" marL="0" marR="0" rtl="0" algn="ctr">
                        <a:lnSpc>
                          <a:spcPct val="120000"/>
                        </a:lnSpc>
                        <a:spcBef>
                          <a:spcPts val="0"/>
                        </a:spcBef>
                        <a:spcAft>
                          <a:spcPts val="0"/>
                        </a:spcAft>
                        <a:buClr>
                          <a:srgbClr val="000000"/>
                        </a:buClr>
                        <a:buSzPts val="1800"/>
                        <a:buFont typeface="Arial"/>
                        <a:buNone/>
                      </a:pPr>
                      <a:r>
                        <a:rPr b="1" lang="en-US" sz="1800" u="none" cap="none" strike="noStrike">
                          <a:solidFill>
                            <a:srgbClr val="FFFFFF"/>
                          </a:solidFill>
                          <a:latin typeface="Outfit Medium"/>
                          <a:ea typeface="Outfit Medium"/>
                          <a:cs typeface="Outfit Medium"/>
                          <a:sym typeface="Outfit Medium"/>
                        </a:rPr>
                        <a:t>Total</a:t>
                      </a:r>
                      <a:endParaRPr sz="14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0563C1"/>
                    </a:solidFill>
                  </a:tcPr>
                </a:tc>
              </a:tr>
              <a:tr h="732875">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Bookings</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latin typeface="Outfit"/>
                          <a:ea typeface="Outfit"/>
                          <a:cs typeface="Outfit"/>
                          <a:sym typeface="Outfit"/>
                        </a:rPr>
                        <a:t>4</a:t>
                      </a:r>
                      <a:r>
                        <a:rPr lang="en-US" sz="2700" u="none" cap="none" strike="noStrike">
                          <a:solidFill>
                            <a:srgbClr val="000000"/>
                          </a:solidFill>
                          <a:latin typeface="Outfit"/>
                          <a:ea typeface="Outfit"/>
                          <a:cs typeface="Outfit"/>
                          <a:sym typeface="Outfit"/>
                        </a:rPr>
                        <a:t>,</a:t>
                      </a:r>
                      <a:r>
                        <a:rPr lang="en-US" sz="2700" u="none" cap="none" strike="noStrike">
                          <a:latin typeface="Outfit"/>
                          <a:ea typeface="Outfit"/>
                          <a:cs typeface="Outfit"/>
                          <a:sym typeface="Outfit"/>
                        </a:rPr>
                        <a:t>225</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6,000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19,500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4,500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30,000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r>
              <a:tr h="732875">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Billings</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latin typeface="Outfit"/>
                          <a:ea typeface="Outfit"/>
                          <a:cs typeface="Outfit"/>
                          <a:sym typeface="Outfit"/>
                        </a:rPr>
                        <a:t>3,479</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3,600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4,800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4,000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12,400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r>
              <a:tr h="732875">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Revenue</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latin typeface="Outfit"/>
                          <a:ea typeface="Outfit"/>
                          <a:cs typeface="Outfit"/>
                          <a:sym typeface="Outfit"/>
                        </a:rPr>
                        <a:t>2,259</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3,600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4,000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3,200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10,800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r>
              <a:tr h="732875">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Gross Margin</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latin typeface="Outfit"/>
                          <a:ea typeface="Outfit"/>
                          <a:cs typeface="Outfit"/>
                          <a:sym typeface="Outfit"/>
                        </a:rPr>
                        <a:t>1,721</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2,340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3,680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2,080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8,100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r>
              <a:tr h="732875">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Gross Margin %</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7</a:t>
                      </a:r>
                      <a:r>
                        <a:rPr lang="en-US" sz="2700" u="none" cap="none" strike="noStrike">
                          <a:latin typeface="Outfit"/>
                          <a:ea typeface="Outfit"/>
                          <a:cs typeface="Outfit"/>
                          <a:sym typeface="Outfit"/>
                        </a:rPr>
                        <a:t>6</a:t>
                      </a:r>
                      <a:r>
                        <a:rPr lang="en-US" sz="2700" u="none" cap="none" strike="noStrike">
                          <a:solidFill>
                            <a:srgbClr val="000000"/>
                          </a:solidFill>
                          <a:latin typeface="Outfit"/>
                          <a:ea typeface="Outfit"/>
                          <a:cs typeface="Outfit"/>
                          <a:sym typeface="Outfit"/>
                        </a:rPr>
                        <a:t>.2%</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65.0%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92.0%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65.0%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c>
                  <a:txBody>
                    <a:bodyPr/>
                    <a:lstStyle/>
                    <a:p>
                      <a:pPr indent="0" lvl="0" marL="0" marR="0" rtl="0" algn="ctr">
                        <a:lnSpc>
                          <a:spcPct val="120000"/>
                        </a:lnSpc>
                        <a:spcBef>
                          <a:spcPts val="0"/>
                        </a:spcBef>
                        <a:spcAft>
                          <a:spcPts val="0"/>
                        </a:spcAft>
                        <a:buClr>
                          <a:srgbClr val="000000"/>
                        </a:buClr>
                        <a:buSzPts val="1800"/>
                        <a:buFont typeface="Arial"/>
                        <a:buNone/>
                      </a:pPr>
                      <a:r>
                        <a:rPr lang="en-US" sz="2700" u="none" cap="none" strike="noStrike">
                          <a:solidFill>
                            <a:srgbClr val="000000"/>
                          </a:solidFill>
                          <a:latin typeface="Outfit"/>
                          <a:ea typeface="Outfit"/>
                          <a:cs typeface="Outfit"/>
                          <a:sym typeface="Outfit"/>
                        </a:rPr>
                        <a:t>75.0%</a:t>
                      </a:r>
                      <a:endParaRPr sz="2000" u="none" cap="none" strike="noStrike"/>
                    </a:p>
                  </a:txBody>
                  <a:tcPr marT="0" marB="0" marR="0" marL="0" anchor="ctr">
                    <a:lnL cap="flat" cmpd="sng" w="9525">
                      <a:solidFill>
                        <a:srgbClr val="99ACFF"/>
                      </a:solidFill>
                      <a:prstDash val="solid"/>
                      <a:round/>
                      <a:headEnd len="sm" w="sm" type="none"/>
                      <a:tailEnd len="sm" w="sm" type="none"/>
                    </a:lnL>
                    <a:lnR cap="flat" cmpd="sng" w="9525">
                      <a:solidFill>
                        <a:srgbClr val="99ACFF"/>
                      </a:solidFill>
                      <a:prstDash val="solid"/>
                      <a:round/>
                      <a:headEnd len="sm" w="sm" type="none"/>
                      <a:tailEnd len="sm" w="sm" type="none"/>
                    </a:lnR>
                    <a:lnT cap="flat" cmpd="sng" w="9525">
                      <a:solidFill>
                        <a:srgbClr val="99ACFF"/>
                      </a:solidFill>
                      <a:prstDash val="solid"/>
                      <a:round/>
                      <a:headEnd len="sm" w="sm" type="none"/>
                      <a:tailEnd len="sm" w="sm" type="none"/>
                    </a:lnT>
                    <a:lnB cap="flat" cmpd="sng" w="9525">
                      <a:solidFill>
                        <a:srgbClr val="99ACFF"/>
                      </a:solidFill>
                      <a:prstDash val="solid"/>
                      <a:round/>
                      <a:headEnd len="sm" w="sm" type="none"/>
                      <a:tailEnd len="sm" w="sm" type="none"/>
                    </a:lnB>
                    <a:solidFill>
                      <a:srgbClr val="D7E8FF"/>
                    </a:solidFill>
                  </a:tcPr>
                </a:tc>
              </a:tr>
            </a:tbl>
          </a:graphicData>
        </a:graphic>
      </p:graphicFrame>
      <p:grpSp>
        <p:nvGrpSpPr>
          <p:cNvPr id="574" name="Google Shape;574;g2a510dc7450_0_117"/>
          <p:cNvGrpSpPr/>
          <p:nvPr/>
        </p:nvGrpSpPr>
        <p:grpSpPr>
          <a:xfrm>
            <a:off x="12705328" y="8432709"/>
            <a:ext cx="3857573" cy="1214784"/>
            <a:chOff x="81432" y="81426"/>
            <a:chExt cx="5143431" cy="1619712"/>
          </a:xfrm>
        </p:grpSpPr>
        <p:grpSp>
          <p:nvGrpSpPr>
            <p:cNvPr id="575" name="Google Shape;575;g2a510dc7450_0_117"/>
            <p:cNvGrpSpPr/>
            <p:nvPr/>
          </p:nvGrpSpPr>
          <p:grpSpPr>
            <a:xfrm>
              <a:off x="81432" y="81426"/>
              <a:ext cx="5098320" cy="1604256"/>
              <a:chOff x="63500" y="63500"/>
              <a:chExt cx="3975608" cy="1251077"/>
            </a:xfrm>
          </p:grpSpPr>
          <p:sp>
            <p:nvSpPr>
              <p:cNvPr id="576" name="Google Shape;576;g2a510dc7450_0_117"/>
              <p:cNvSpPr/>
              <p:nvPr/>
            </p:nvSpPr>
            <p:spPr>
              <a:xfrm>
                <a:off x="1275968" y="313817"/>
                <a:ext cx="820039" cy="822071"/>
              </a:xfrm>
              <a:custGeom>
                <a:rect b="b" l="l" r="r" t="t"/>
                <a:pathLst>
                  <a:path extrusionOk="0" h="822071" w="820039">
                    <a:moveTo>
                      <a:pt x="819532" y="327152"/>
                    </a:moveTo>
                    <a:lnTo>
                      <a:pt x="816357" y="315214"/>
                    </a:lnTo>
                    <a:cubicBezTo>
                      <a:pt x="804927" y="310896"/>
                      <a:pt x="799339" y="309118"/>
                      <a:pt x="793878" y="308991"/>
                    </a:cubicBezTo>
                    <a:lnTo>
                      <a:pt x="768986" y="308737"/>
                    </a:lnTo>
                    <a:cubicBezTo>
                      <a:pt x="757048" y="307848"/>
                      <a:pt x="745491" y="302514"/>
                      <a:pt x="736855" y="292862"/>
                    </a:cubicBezTo>
                    <a:cubicBezTo>
                      <a:pt x="721361" y="275336"/>
                      <a:pt x="721107" y="249555"/>
                      <a:pt x="735331" y="231902"/>
                    </a:cubicBezTo>
                    <a:lnTo>
                      <a:pt x="738887" y="227838"/>
                    </a:lnTo>
                    <a:lnTo>
                      <a:pt x="742316" y="224790"/>
                    </a:lnTo>
                    <a:lnTo>
                      <a:pt x="743459" y="223901"/>
                    </a:lnTo>
                    <a:lnTo>
                      <a:pt x="754127" y="213233"/>
                    </a:lnTo>
                    <a:cubicBezTo>
                      <a:pt x="767208" y="198120"/>
                      <a:pt x="766446" y="188341"/>
                      <a:pt x="757937" y="179451"/>
                    </a:cubicBezTo>
                    <a:lnTo>
                      <a:pt x="749555" y="170688"/>
                    </a:lnTo>
                    <a:cubicBezTo>
                      <a:pt x="729489" y="150876"/>
                      <a:pt x="713614" y="135382"/>
                      <a:pt x="697866" y="119761"/>
                    </a:cubicBezTo>
                    <a:lnTo>
                      <a:pt x="641478" y="63246"/>
                    </a:lnTo>
                    <a:cubicBezTo>
                      <a:pt x="632588" y="54610"/>
                      <a:pt x="622682" y="54483"/>
                      <a:pt x="613411" y="62992"/>
                    </a:cubicBezTo>
                    <a:lnTo>
                      <a:pt x="601854" y="74041"/>
                    </a:lnTo>
                    <a:lnTo>
                      <a:pt x="596012" y="79121"/>
                    </a:lnTo>
                    <a:cubicBezTo>
                      <a:pt x="588010" y="87757"/>
                      <a:pt x="576835" y="93980"/>
                      <a:pt x="564007" y="94996"/>
                    </a:cubicBezTo>
                    <a:cubicBezTo>
                      <a:pt x="537972" y="97028"/>
                      <a:pt x="515112" y="77724"/>
                      <a:pt x="513081" y="51562"/>
                    </a:cubicBezTo>
                    <a:lnTo>
                      <a:pt x="512954" y="49149"/>
                    </a:lnTo>
                    <a:lnTo>
                      <a:pt x="512954" y="33909"/>
                    </a:lnTo>
                    <a:cubicBezTo>
                      <a:pt x="512700" y="8255"/>
                      <a:pt x="505842" y="1397"/>
                      <a:pt x="487046" y="1397"/>
                    </a:cubicBezTo>
                    <a:lnTo>
                      <a:pt x="410592" y="1397"/>
                    </a:lnTo>
                    <a:cubicBezTo>
                      <a:pt x="387097" y="1397"/>
                      <a:pt x="363602" y="2286"/>
                      <a:pt x="340234" y="1143"/>
                    </a:cubicBezTo>
                    <a:cubicBezTo>
                      <a:pt x="315469" y="0"/>
                      <a:pt x="305563" y="8509"/>
                      <a:pt x="306833" y="34544"/>
                    </a:cubicBezTo>
                    <a:lnTo>
                      <a:pt x="307087" y="41910"/>
                    </a:lnTo>
                    <a:lnTo>
                      <a:pt x="306833" y="45466"/>
                    </a:lnTo>
                    <a:cubicBezTo>
                      <a:pt x="307468" y="57277"/>
                      <a:pt x="303658" y="69469"/>
                      <a:pt x="295149" y="79248"/>
                    </a:cubicBezTo>
                    <a:cubicBezTo>
                      <a:pt x="278004" y="98933"/>
                      <a:pt x="248159" y="100965"/>
                      <a:pt x="228347" y="83820"/>
                    </a:cubicBezTo>
                    <a:lnTo>
                      <a:pt x="226442" y="82169"/>
                    </a:lnTo>
                    <a:lnTo>
                      <a:pt x="225553" y="81661"/>
                    </a:lnTo>
                    <a:lnTo>
                      <a:pt x="207646" y="64008"/>
                    </a:lnTo>
                    <a:cubicBezTo>
                      <a:pt x="198121" y="54610"/>
                      <a:pt x="188723" y="54356"/>
                      <a:pt x="178944" y="63627"/>
                    </a:cubicBezTo>
                    <a:lnTo>
                      <a:pt x="140844" y="100711"/>
                    </a:lnTo>
                    <a:cubicBezTo>
                      <a:pt x="119127" y="122301"/>
                      <a:pt x="97537" y="144018"/>
                      <a:pt x="75820" y="165735"/>
                    </a:cubicBezTo>
                    <a:lnTo>
                      <a:pt x="66549" y="174752"/>
                    </a:lnTo>
                    <a:cubicBezTo>
                      <a:pt x="53721" y="188722"/>
                      <a:pt x="55246" y="202692"/>
                      <a:pt x="65532" y="213106"/>
                    </a:cubicBezTo>
                    <a:lnTo>
                      <a:pt x="78486" y="226060"/>
                    </a:lnTo>
                    <a:lnTo>
                      <a:pt x="80645" y="227965"/>
                    </a:lnTo>
                    <a:lnTo>
                      <a:pt x="83058" y="230505"/>
                    </a:lnTo>
                    <a:cubicBezTo>
                      <a:pt x="90805" y="239522"/>
                      <a:pt x="95123" y="250317"/>
                      <a:pt x="95123" y="262001"/>
                    </a:cubicBezTo>
                    <a:cubicBezTo>
                      <a:pt x="95123" y="286639"/>
                      <a:pt x="76327" y="306832"/>
                      <a:pt x="52324" y="309118"/>
                    </a:cubicBezTo>
                    <a:lnTo>
                      <a:pt x="49276" y="309372"/>
                    </a:lnTo>
                    <a:lnTo>
                      <a:pt x="45212" y="309372"/>
                    </a:lnTo>
                    <a:lnTo>
                      <a:pt x="43307" y="309245"/>
                    </a:lnTo>
                    <a:lnTo>
                      <a:pt x="42799" y="309118"/>
                    </a:lnTo>
                    <a:lnTo>
                      <a:pt x="33147" y="308991"/>
                    </a:lnTo>
                    <a:cubicBezTo>
                      <a:pt x="7493" y="308483"/>
                      <a:pt x="0" y="318008"/>
                      <a:pt x="381" y="336169"/>
                    </a:cubicBezTo>
                    <a:lnTo>
                      <a:pt x="762" y="412115"/>
                    </a:lnTo>
                    <a:cubicBezTo>
                      <a:pt x="762" y="412750"/>
                      <a:pt x="762" y="413512"/>
                      <a:pt x="762" y="414147"/>
                    </a:cubicBezTo>
                    <a:lnTo>
                      <a:pt x="6096" y="425958"/>
                    </a:lnTo>
                    <a:lnTo>
                      <a:pt x="172466" y="425958"/>
                    </a:lnTo>
                    <a:cubicBezTo>
                      <a:pt x="179070" y="425958"/>
                      <a:pt x="184404" y="420624"/>
                      <a:pt x="184277" y="414020"/>
                    </a:cubicBezTo>
                    <a:lnTo>
                      <a:pt x="184277" y="411353"/>
                    </a:lnTo>
                    <a:cubicBezTo>
                      <a:pt x="184404" y="288290"/>
                      <a:pt x="284353" y="187071"/>
                      <a:pt x="408051" y="185801"/>
                    </a:cubicBezTo>
                    <a:cubicBezTo>
                      <a:pt x="532257" y="184531"/>
                      <a:pt x="635889" y="286258"/>
                      <a:pt x="635762" y="412369"/>
                    </a:cubicBezTo>
                    <a:cubicBezTo>
                      <a:pt x="635635" y="535051"/>
                      <a:pt x="536575" y="636524"/>
                      <a:pt x="410718" y="638175"/>
                    </a:cubicBezTo>
                    <a:lnTo>
                      <a:pt x="410591" y="638175"/>
                    </a:lnTo>
                    <a:lnTo>
                      <a:pt x="398526" y="643382"/>
                    </a:lnTo>
                    <a:lnTo>
                      <a:pt x="398526" y="810260"/>
                    </a:lnTo>
                    <a:cubicBezTo>
                      <a:pt x="398526" y="816737"/>
                      <a:pt x="403860" y="822071"/>
                      <a:pt x="410337" y="822071"/>
                    </a:cubicBezTo>
                    <a:lnTo>
                      <a:pt x="486410" y="822071"/>
                    </a:lnTo>
                    <a:cubicBezTo>
                      <a:pt x="505968" y="822071"/>
                      <a:pt x="512953" y="815213"/>
                      <a:pt x="513080" y="796036"/>
                    </a:cubicBezTo>
                    <a:lnTo>
                      <a:pt x="513207" y="787654"/>
                    </a:lnTo>
                    <a:lnTo>
                      <a:pt x="513207" y="780923"/>
                    </a:lnTo>
                    <a:lnTo>
                      <a:pt x="512445" y="771525"/>
                    </a:lnTo>
                    <a:cubicBezTo>
                      <a:pt x="514096" y="760476"/>
                      <a:pt x="516382" y="754253"/>
                      <a:pt x="520192" y="748411"/>
                    </a:cubicBezTo>
                    <a:cubicBezTo>
                      <a:pt x="534289" y="726440"/>
                      <a:pt x="563626" y="720090"/>
                      <a:pt x="585597" y="734187"/>
                    </a:cubicBezTo>
                    <a:lnTo>
                      <a:pt x="587629" y="735457"/>
                    </a:lnTo>
                    <a:lnTo>
                      <a:pt x="588645" y="736092"/>
                    </a:lnTo>
                    <a:lnTo>
                      <a:pt x="589280" y="736727"/>
                    </a:lnTo>
                    <a:lnTo>
                      <a:pt x="594868" y="741807"/>
                    </a:lnTo>
                    <a:cubicBezTo>
                      <a:pt x="601345" y="748919"/>
                      <a:pt x="605536" y="753237"/>
                      <a:pt x="609854" y="757555"/>
                    </a:cubicBezTo>
                    <a:cubicBezTo>
                      <a:pt x="618998" y="767080"/>
                      <a:pt x="633730" y="769874"/>
                      <a:pt x="645922" y="756539"/>
                    </a:cubicBezTo>
                    <a:lnTo>
                      <a:pt x="667258" y="735076"/>
                    </a:lnTo>
                    <a:cubicBezTo>
                      <a:pt x="695325" y="707136"/>
                      <a:pt x="723392" y="679323"/>
                      <a:pt x="751459" y="651256"/>
                    </a:cubicBezTo>
                    <a:lnTo>
                      <a:pt x="758063" y="644144"/>
                    </a:lnTo>
                    <a:cubicBezTo>
                      <a:pt x="766445" y="632587"/>
                      <a:pt x="766318" y="623697"/>
                      <a:pt x="760476" y="616585"/>
                    </a:cubicBezTo>
                    <a:lnTo>
                      <a:pt x="751205" y="606425"/>
                    </a:lnTo>
                    <a:cubicBezTo>
                      <a:pt x="744855" y="600075"/>
                      <a:pt x="743331" y="598551"/>
                      <a:pt x="741807" y="597154"/>
                    </a:cubicBezTo>
                    <a:lnTo>
                      <a:pt x="741934" y="597027"/>
                    </a:lnTo>
                    <a:cubicBezTo>
                      <a:pt x="733171" y="588899"/>
                      <a:pt x="727456" y="577469"/>
                      <a:pt x="726821" y="564642"/>
                    </a:cubicBezTo>
                    <a:cubicBezTo>
                      <a:pt x="725551" y="539877"/>
                      <a:pt x="743585" y="518541"/>
                      <a:pt x="767715" y="515366"/>
                    </a:cubicBezTo>
                    <a:lnTo>
                      <a:pt x="770255" y="515112"/>
                    </a:lnTo>
                    <a:lnTo>
                      <a:pt x="774065" y="514985"/>
                    </a:lnTo>
                    <a:lnTo>
                      <a:pt x="777748" y="515112"/>
                    </a:lnTo>
                    <a:lnTo>
                      <a:pt x="780034" y="515366"/>
                    </a:lnTo>
                    <a:lnTo>
                      <a:pt x="789432" y="515239"/>
                    </a:lnTo>
                    <a:cubicBezTo>
                      <a:pt x="813054" y="514985"/>
                      <a:pt x="820039" y="507619"/>
                      <a:pt x="820039" y="488569"/>
                    </a:cubicBezTo>
                    <a:lnTo>
                      <a:pt x="820039" y="335661"/>
                    </a:lnTo>
                    <a:cubicBezTo>
                      <a:pt x="820039" y="332867"/>
                      <a:pt x="820039" y="329946"/>
                      <a:pt x="819912" y="327152"/>
                    </a:cubicBezTo>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7" name="Google Shape;577;g2a510dc7450_0_117"/>
              <p:cNvSpPr/>
              <p:nvPr/>
            </p:nvSpPr>
            <p:spPr>
              <a:xfrm>
                <a:off x="1098042" y="769239"/>
                <a:ext cx="544068" cy="545338"/>
              </a:xfrm>
              <a:custGeom>
                <a:rect b="b" l="l" r="r" t="t"/>
                <a:pathLst>
                  <a:path extrusionOk="0" h="545338" w="544068">
                    <a:moveTo>
                      <a:pt x="272542" y="423545"/>
                    </a:moveTo>
                    <a:cubicBezTo>
                      <a:pt x="189738" y="422910"/>
                      <a:pt x="122174" y="357378"/>
                      <a:pt x="122301" y="272161"/>
                    </a:cubicBezTo>
                    <a:cubicBezTo>
                      <a:pt x="122428" y="191389"/>
                      <a:pt x="188722" y="124206"/>
                      <a:pt x="270764" y="123317"/>
                    </a:cubicBezTo>
                    <a:cubicBezTo>
                      <a:pt x="353187" y="122428"/>
                      <a:pt x="422021" y="189992"/>
                      <a:pt x="421894" y="273685"/>
                    </a:cubicBezTo>
                    <a:cubicBezTo>
                      <a:pt x="421767" y="355092"/>
                      <a:pt x="356108" y="422529"/>
                      <a:pt x="272542" y="423545"/>
                    </a:cubicBezTo>
                    <a:moveTo>
                      <a:pt x="544068" y="217170"/>
                    </a:moveTo>
                    <a:lnTo>
                      <a:pt x="542036" y="209296"/>
                    </a:lnTo>
                    <a:lnTo>
                      <a:pt x="530733" y="205232"/>
                    </a:lnTo>
                    <a:cubicBezTo>
                      <a:pt x="521589" y="205105"/>
                      <a:pt x="516128" y="205105"/>
                      <a:pt x="510540" y="204978"/>
                    </a:cubicBezTo>
                    <a:lnTo>
                      <a:pt x="510540" y="204978"/>
                    </a:lnTo>
                    <a:lnTo>
                      <a:pt x="494919" y="200914"/>
                    </a:lnTo>
                    <a:cubicBezTo>
                      <a:pt x="478917" y="182880"/>
                      <a:pt x="478790" y="165735"/>
                      <a:pt x="488188" y="154051"/>
                    </a:cubicBezTo>
                    <a:lnTo>
                      <a:pt x="490474" y="151384"/>
                    </a:lnTo>
                    <a:lnTo>
                      <a:pt x="492760" y="149352"/>
                    </a:lnTo>
                    <a:lnTo>
                      <a:pt x="493522" y="148717"/>
                    </a:lnTo>
                    <a:lnTo>
                      <a:pt x="500634" y="141605"/>
                    </a:lnTo>
                    <a:cubicBezTo>
                      <a:pt x="509397" y="131572"/>
                      <a:pt x="508889" y="125095"/>
                      <a:pt x="503174" y="119126"/>
                    </a:cubicBezTo>
                    <a:lnTo>
                      <a:pt x="497586" y="113284"/>
                    </a:lnTo>
                    <a:cubicBezTo>
                      <a:pt x="484251" y="100076"/>
                      <a:pt x="473710" y="89916"/>
                      <a:pt x="463296" y="79502"/>
                    </a:cubicBezTo>
                    <a:lnTo>
                      <a:pt x="425831" y="42037"/>
                    </a:lnTo>
                    <a:cubicBezTo>
                      <a:pt x="419989" y="36322"/>
                      <a:pt x="413385" y="36195"/>
                      <a:pt x="407289" y="41910"/>
                    </a:cubicBezTo>
                    <a:lnTo>
                      <a:pt x="399542" y="49149"/>
                    </a:lnTo>
                    <a:lnTo>
                      <a:pt x="395605" y="52578"/>
                    </a:lnTo>
                    <a:cubicBezTo>
                      <a:pt x="390398" y="58293"/>
                      <a:pt x="382905" y="62357"/>
                      <a:pt x="374396" y="63119"/>
                    </a:cubicBezTo>
                    <a:cubicBezTo>
                      <a:pt x="357124" y="64516"/>
                      <a:pt x="341884" y="51689"/>
                      <a:pt x="340614" y="34290"/>
                    </a:cubicBezTo>
                    <a:lnTo>
                      <a:pt x="340487" y="32639"/>
                    </a:lnTo>
                    <a:lnTo>
                      <a:pt x="340487" y="22479"/>
                    </a:lnTo>
                    <a:cubicBezTo>
                      <a:pt x="340360" y="5461"/>
                      <a:pt x="335788" y="889"/>
                      <a:pt x="323342" y="889"/>
                    </a:cubicBezTo>
                    <a:lnTo>
                      <a:pt x="272542" y="889"/>
                    </a:lnTo>
                    <a:cubicBezTo>
                      <a:pt x="256921" y="889"/>
                      <a:pt x="241300" y="1524"/>
                      <a:pt x="225806" y="762"/>
                    </a:cubicBezTo>
                    <a:cubicBezTo>
                      <a:pt x="209423" y="0"/>
                      <a:pt x="202819" y="5588"/>
                      <a:pt x="203581" y="22860"/>
                    </a:cubicBezTo>
                    <a:lnTo>
                      <a:pt x="203708" y="27813"/>
                    </a:lnTo>
                    <a:lnTo>
                      <a:pt x="203581" y="30099"/>
                    </a:lnTo>
                    <a:cubicBezTo>
                      <a:pt x="203962" y="37973"/>
                      <a:pt x="201422" y="46101"/>
                      <a:pt x="195834" y="52578"/>
                    </a:cubicBezTo>
                    <a:cubicBezTo>
                      <a:pt x="184404" y="65659"/>
                      <a:pt x="164592" y="67056"/>
                      <a:pt x="151511" y="55626"/>
                    </a:cubicBezTo>
                    <a:lnTo>
                      <a:pt x="150241" y="54483"/>
                    </a:lnTo>
                    <a:lnTo>
                      <a:pt x="149606" y="54102"/>
                    </a:lnTo>
                    <a:lnTo>
                      <a:pt x="141732" y="46355"/>
                    </a:lnTo>
                    <a:cubicBezTo>
                      <a:pt x="131445" y="36195"/>
                      <a:pt x="125095" y="36068"/>
                      <a:pt x="118745" y="42164"/>
                    </a:cubicBezTo>
                    <a:lnTo>
                      <a:pt x="93472" y="66802"/>
                    </a:lnTo>
                    <a:cubicBezTo>
                      <a:pt x="78994" y="81153"/>
                      <a:pt x="64643" y="95504"/>
                      <a:pt x="50292" y="109982"/>
                    </a:cubicBezTo>
                    <a:lnTo>
                      <a:pt x="44069" y="115951"/>
                    </a:lnTo>
                    <a:cubicBezTo>
                      <a:pt x="35560" y="125222"/>
                      <a:pt x="36576" y="134493"/>
                      <a:pt x="43434" y="141351"/>
                    </a:cubicBezTo>
                    <a:lnTo>
                      <a:pt x="52070" y="149987"/>
                    </a:lnTo>
                    <a:lnTo>
                      <a:pt x="53467" y="151257"/>
                    </a:lnTo>
                    <a:lnTo>
                      <a:pt x="55118" y="152908"/>
                    </a:lnTo>
                    <a:lnTo>
                      <a:pt x="63119" y="166116"/>
                    </a:lnTo>
                    <a:cubicBezTo>
                      <a:pt x="63119" y="190246"/>
                      <a:pt x="50673" y="203708"/>
                      <a:pt x="34671" y="205105"/>
                    </a:cubicBezTo>
                    <a:lnTo>
                      <a:pt x="32639" y="205232"/>
                    </a:lnTo>
                    <a:lnTo>
                      <a:pt x="29972" y="205232"/>
                    </a:lnTo>
                    <a:lnTo>
                      <a:pt x="28702" y="205105"/>
                    </a:lnTo>
                    <a:lnTo>
                      <a:pt x="28321" y="205105"/>
                    </a:lnTo>
                    <a:lnTo>
                      <a:pt x="21971" y="204978"/>
                    </a:lnTo>
                    <a:cubicBezTo>
                      <a:pt x="4953" y="204597"/>
                      <a:pt x="0" y="210947"/>
                      <a:pt x="254" y="223012"/>
                    </a:cubicBezTo>
                    <a:lnTo>
                      <a:pt x="381" y="302006"/>
                    </a:lnTo>
                    <a:cubicBezTo>
                      <a:pt x="381" y="310388"/>
                      <a:pt x="254" y="318643"/>
                      <a:pt x="381" y="327025"/>
                    </a:cubicBezTo>
                    <a:lnTo>
                      <a:pt x="4953" y="340995"/>
                    </a:lnTo>
                    <a:cubicBezTo>
                      <a:pt x="17018" y="342265"/>
                      <a:pt x="20320" y="342138"/>
                      <a:pt x="23495" y="342138"/>
                    </a:cubicBezTo>
                    <a:lnTo>
                      <a:pt x="25400" y="342138"/>
                    </a:lnTo>
                    <a:lnTo>
                      <a:pt x="33782" y="341249"/>
                    </a:lnTo>
                    <a:lnTo>
                      <a:pt x="38100" y="342138"/>
                    </a:lnTo>
                    <a:lnTo>
                      <a:pt x="45212" y="344297"/>
                    </a:lnTo>
                    <a:cubicBezTo>
                      <a:pt x="63119" y="355727"/>
                      <a:pt x="67310" y="375158"/>
                      <a:pt x="58039" y="389763"/>
                    </a:cubicBezTo>
                    <a:lnTo>
                      <a:pt x="57150" y="391033"/>
                    </a:lnTo>
                    <a:lnTo>
                      <a:pt x="56642" y="391668"/>
                    </a:lnTo>
                    <a:lnTo>
                      <a:pt x="52451" y="396367"/>
                    </a:lnTo>
                    <a:lnTo>
                      <a:pt x="49784" y="398272"/>
                    </a:lnTo>
                    <a:lnTo>
                      <a:pt x="45339" y="403098"/>
                    </a:lnTo>
                    <a:cubicBezTo>
                      <a:pt x="35179" y="413258"/>
                      <a:pt x="34925" y="421259"/>
                      <a:pt x="42799" y="429133"/>
                    </a:cubicBezTo>
                    <a:lnTo>
                      <a:pt x="80899" y="467360"/>
                    </a:lnTo>
                    <a:cubicBezTo>
                      <a:pt x="92710" y="479171"/>
                      <a:pt x="104394" y="490982"/>
                      <a:pt x="116205" y="502666"/>
                    </a:cubicBezTo>
                    <a:lnTo>
                      <a:pt x="131445" y="509778"/>
                    </a:lnTo>
                    <a:lnTo>
                      <a:pt x="140462" y="501269"/>
                    </a:lnTo>
                    <a:lnTo>
                      <a:pt x="150749" y="490982"/>
                    </a:lnTo>
                    <a:lnTo>
                      <a:pt x="150749" y="491109"/>
                    </a:lnTo>
                    <a:lnTo>
                      <a:pt x="164592" y="482854"/>
                    </a:lnTo>
                    <a:cubicBezTo>
                      <a:pt x="190500" y="483997"/>
                      <a:pt x="203835" y="498729"/>
                      <a:pt x="203073" y="516001"/>
                    </a:cubicBezTo>
                    <a:lnTo>
                      <a:pt x="202946" y="517652"/>
                    </a:lnTo>
                    <a:lnTo>
                      <a:pt x="203073" y="518414"/>
                    </a:lnTo>
                    <a:lnTo>
                      <a:pt x="203200" y="524637"/>
                    </a:lnTo>
                    <a:cubicBezTo>
                      <a:pt x="203327" y="540639"/>
                      <a:pt x="207899" y="545338"/>
                      <a:pt x="220726" y="545338"/>
                    </a:cubicBezTo>
                    <a:lnTo>
                      <a:pt x="322326" y="545338"/>
                    </a:lnTo>
                    <a:cubicBezTo>
                      <a:pt x="335407" y="545338"/>
                      <a:pt x="339979" y="540766"/>
                      <a:pt x="339979" y="528066"/>
                    </a:cubicBezTo>
                    <a:lnTo>
                      <a:pt x="339979" y="522478"/>
                    </a:lnTo>
                    <a:lnTo>
                      <a:pt x="339979" y="518033"/>
                    </a:lnTo>
                    <a:lnTo>
                      <a:pt x="339471" y="511810"/>
                    </a:lnTo>
                    <a:lnTo>
                      <a:pt x="342138" y="500253"/>
                    </a:lnTo>
                    <a:cubicBezTo>
                      <a:pt x="353949" y="481838"/>
                      <a:pt x="373380" y="477647"/>
                      <a:pt x="387985" y="487045"/>
                    </a:cubicBezTo>
                    <a:lnTo>
                      <a:pt x="389382" y="487934"/>
                    </a:lnTo>
                    <a:lnTo>
                      <a:pt x="390017" y="488315"/>
                    </a:lnTo>
                    <a:lnTo>
                      <a:pt x="390398" y="488696"/>
                    </a:lnTo>
                    <a:lnTo>
                      <a:pt x="394081" y="492125"/>
                    </a:lnTo>
                    <a:lnTo>
                      <a:pt x="401193" y="499745"/>
                    </a:lnTo>
                    <a:cubicBezTo>
                      <a:pt x="410083" y="508889"/>
                      <a:pt x="419862" y="510794"/>
                      <a:pt x="427990" y="502031"/>
                    </a:cubicBezTo>
                    <a:lnTo>
                      <a:pt x="437515" y="492506"/>
                    </a:lnTo>
                    <a:cubicBezTo>
                      <a:pt x="460883" y="469265"/>
                      <a:pt x="479552" y="450723"/>
                      <a:pt x="498094" y="432181"/>
                    </a:cubicBezTo>
                    <a:lnTo>
                      <a:pt x="502539" y="427482"/>
                    </a:lnTo>
                    <a:lnTo>
                      <a:pt x="508000" y="413893"/>
                    </a:lnTo>
                    <a:cubicBezTo>
                      <a:pt x="501142" y="405765"/>
                      <a:pt x="497967" y="402463"/>
                      <a:pt x="494665" y="399288"/>
                    </a:cubicBezTo>
                    <a:lnTo>
                      <a:pt x="492633" y="397383"/>
                    </a:lnTo>
                    <a:lnTo>
                      <a:pt x="491744" y="396367"/>
                    </a:lnTo>
                    <a:lnTo>
                      <a:pt x="482092" y="383413"/>
                    </a:lnTo>
                    <a:cubicBezTo>
                      <a:pt x="480822" y="358394"/>
                      <a:pt x="492760" y="344297"/>
                      <a:pt x="508762" y="342138"/>
                    </a:cubicBezTo>
                    <a:lnTo>
                      <a:pt x="510413" y="341884"/>
                    </a:lnTo>
                    <a:lnTo>
                      <a:pt x="512953" y="341757"/>
                    </a:lnTo>
                    <a:lnTo>
                      <a:pt x="515747" y="341884"/>
                    </a:lnTo>
                    <a:lnTo>
                      <a:pt x="522986" y="342011"/>
                    </a:lnTo>
                    <a:cubicBezTo>
                      <a:pt x="538861" y="341757"/>
                      <a:pt x="543433" y="336931"/>
                      <a:pt x="543560" y="324231"/>
                    </a:cubicBezTo>
                    <a:lnTo>
                      <a:pt x="543560" y="222631"/>
                    </a:lnTo>
                    <a:cubicBezTo>
                      <a:pt x="543560" y="220726"/>
                      <a:pt x="543560" y="218821"/>
                      <a:pt x="543433" y="217043"/>
                    </a:cubicBezTo>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8" name="Google Shape;578;g2a510dc7450_0_117"/>
              <p:cNvSpPr/>
              <p:nvPr/>
            </p:nvSpPr>
            <p:spPr>
              <a:xfrm>
                <a:off x="169164" y="393446"/>
                <a:ext cx="1065530" cy="668274"/>
              </a:xfrm>
              <a:custGeom>
                <a:rect b="b" l="l" r="r" t="t"/>
                <a:pathLst>
                  <a:path extrusionOk="0" h="668274" w="1065530">
                    <a:moveTo>
                      <a:pt x="0" y="0"/>
                    </a:moveTo>
                    <a:lnTo>
                      <a:pt x="206248" y="0"/>
                    </a:lnTo>
                    <a:lnTo>
                      <a:pt x="320421" y="387731"/>
                    </a:lnTo>
                    <a:lnTo>
                      <a:pt x="446786" y="0"/>
                    </a:lnTo>
                    <a:lnTo>
                      <a:pt x="617347" y="0"/>
                    </a:lnTo>
                    <a:lnTo>
                      <a:pt x="743839" y="387731"/>
                    </a:lnTo>
                    <a:lnTo>
                      <a:pt x="859282" y="0"/>
                    </a:lnTo>
                    <a:lnTo>
                      <a:pt x="1065530" y="0"/>
                    </a:lnTo>
                    <a:lnTo>
                      <a:pt x="834517" y="668274"/>
                    </a:lnTo>
                    <a:lnTo>
                      <a:pt x="662686" y="668274"/>
                    </a:lnTo>
                    <a:lnTo>
                      <a:pt x="532003" y="283210"/>
                    </a:lnTo>
                    <a:lnTo>
                      <a:pt x="401447" y="668274"/>
                    </a:lnTo>
                    <a:lnTo>
                      <a:pt x="230886" y="668274"/>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9" name="Google Shape;579;g2a510dc7450_0_117"/>
              <p:cNvSpPr/>
              <p:nvPr/>
            </p:nvSpPr>
            <p:spPr>
              <a:xfrm>
                <a:off x="2168906" y="379730"/>
                <a:ext cx="530606" cy="681990"/>
              </a:xfrm>
              <a:custGeom>
                <a:rect b="b" l="l" r="r" t="t"/>
                <a:pathLst>
                  <a:path extrusionOk="0" h="681990" w="530606">
                    <a:moveTo>
                      <a:pt x="0" y="13716"/>
                    </a:moveTo>
                    <a:lnTo>
                      <a:pt x="210312" y="13716"/>
                    </a:lnTo>
                    <a:lnTo>
                      <a:pt x="210312" y="64643"/>
                    </a:lnTo>
                    <a:cubicBezTo>
                      <a:pt x="252984" y="21971"/>
                      <a:pt x="309372" y="0"/>
                      <a:pt x="382143" y="0"/>
                    </a:cubicBezTo>
                    <a:cubicBezTo>
                      <a:pt x="445389" y="0"/>
                      <a:pt x="494919" y="19304"/>
                      <a:pt x="530606" y="59055"/>
                    </a:cubicBezTo>
                    <a:lnTo>
                      <a:pt x="405511" y="217170"/>
                    </a:lnTo>
                    <a:cubicBezTo>
                      <a:pt x="386207" y="197866"/>
                      <a:pt x="360172" y="185547"/>
                      <a:pt x="324358" y="185547"/>
                    </a:cubicBezTo>
                    <a:cubicBezTo>
                      <a:pt x="254254" y="185547"/>
                      <a:pt x="210185" y="228219"/>
                      <a:pt x="210185" y="314833"/>
                    </a:cubicBezTo>
                    <a:lnTo>
                      <a:pt x="210185" y="681990"/>
                    </a:lnTo>
                    <a:lnTo>
                      <a:pt x="0" y="681990"/>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0" name="Google Shape;580;g2a510dc7450_0_117"/>
              <p:cNvSpPr/>
              <p:nvPr/>
            </p:nvSpPr>
            <p:spPr>
              <a:xfrm>
                <a:off x="2760218" y="63500"/>
                <a:ext cx="675005" cy="998220"/>
              </a:xfrm>
              <a:custGeom>
                <a:rect b="b" l="l" r="r" t="t"/>
                <a:pathLst>
                  <a:path extrusionOk="0" h="998220" w="675005">
                    <a:moveTo>
                      <a:pt x="0" y="0"/>
                    </a:moveTo>
                    <a:lnTo>
                      <a:pt x="210312" y="0"/>
                    </a:lnTo>
                    <a:lnTo>
                      <a:pt x="210312" y="628396"/>
                    </a:lnTo>
                    <a:lnTo>
                      <a:pt x="426212" y="330073"/>
                    </a:lnTo>
                    <a:lnTo>
                      <a:pt x="661289" y="330073"/>
                    </a:lnTo>
                    <a:lnTo>
                      <a:pt x="416560" y="644779"/>
                    </a:lnTo>
                    <a:lnTo>
                      <a:pt x="675005" y="998220"/>
                    </a:lnTo>
                    <a:lnTo>
                      <a:pt x="427609" y="998220"/>
                    </a:lnTo>
                    <a:lnTo>
                      <a:pt x="210312" y="676402"/>
                    </a:lnTo>
                    <a:lnTo>
                      <a:pt x="210312" y="998220"/>
                    </a:lnTo>
                    <a:lnTo>
                      <a:pt x="0" y="998220"/>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1" name="Google Shape;581;g2a510dc7450_0_117"/>
              <p:cNvSpPr/>
              <p:nvPr/>
            </p:nvSpPr>
            <p:spPr>
              <a:xfrm>
                <a:off x="3447923" y="375539"/>
                <a:ext cx="591185" cy="704088"/>
              </a:xfrm>
              <a:custGeom>
                <a:rect b="b" l="l" r="r" t="t"/>
                <a:pathLst>
                  <a:path extrusionOk="0" h="704088" w="591185">
                    <a:moveTo>
                      <a:pt x="127" y="580263"/>
                    </a:moveTo>
                    <a:lnTo>
                      <a:pt x="119761" y="459232"/>
                    </a:lnTo>
                    <a:cubicBezTo>
                      <a:pt x="163703" y="507365"/>
                      <a:pt x="225679" y="534924"/>
                      <a:pt x="297053" y="534924"/>
                    </a:cubicBezTo>
                    <a:cubicBezTo>
                      <a:pt x="346583" y="534924"/>
                      <a:pt x="374015" y="519811"/>
                      <a:pt x="374015" y="493649"/>
                    </a:cubicBezTo>
                    <a:cubicBezTo>
                      <a:pt x="374015" y="395986"/>
                      <a:pt x="48133" y="460629"/>
                      <a:pt x="48133" y="214503"/>
                    </a:cubicBezTo>
                    <a:cubicBezTo>
                      <a:pt x="48133" y="86614"/>
                      <a:pt x="152654" y="0"/>
                      <a:pt x="316230" y="0"/>
                    </a:cubicBezTo>
                    <a:cubicBezTo>
                      <a:pt x="429006" y="0"/>
                      <a:pt x="530733" y="39878"/>
                      <a:pt x="591185" y="116840"/>
                    </a:cubicBezTo>
                    <a:lnTo>
                      <a:pt x="471551" y="237871"/>
                    </a:lnTo>
                    <a:cubicBezTo>
                      <a:pt x="430276" y="188341"/>
                      <a:pt x="375285" y="170561"/>
                      <a:pt x="324485" y="170561"/>
                    </a:cubicBezTo>
                    <a:cubicBezTo>
                      <a:pt x="276352" y="170561"/>
                      <a:pt x="252984" y="185674"/>
                      <a:pt x="252984" y="210439"/>
                    </a:cubicBezTo>
                    <a:cubicBezTo>
                      <a:pt x="252984" y="295656"/>
                      <a:pt x="577469" y="240665"/>
                      <a:pt x="577469" y="490982"/>
                    </a:cubicBezTo>
                    <a:cubicBezTo>
                      <a:pt x="577469" y="622935"/>
                      <a:pt x="471551" y="704088"/>
                      <a:pt x="305181" y="704088"/>
                    </a:cubicBezTo>
                    <a:cubicBezTo>
                      <a:pt x="185547" y="704088"/>
                      <a:pt x="68707" y="655955"/>
                      <a:pt x="0" y="580390"/>
                    </a:cubicBezTo>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2" name="Google Shape;582;g2a510dc7450_0_117"/>
              <p:cNvSpPr/>
              <p:nvPr/>
            </p:nvSpPr>
            <p:spPr>
              <a:xfrm>
                <a:off x="63500" y="896747"/>
                <a:ext cx="210820" cy="210820"/>
              </a:xfrm>
              <a:custGeom>
                <a:rect b="b" l="l" r="r" t="t"/>
                <a:pathLst>
                  <a:path extrusionOk="0" h="210820" w="210820">
                    <a:moveTo>
                      <a:pt x="210820" y="105410"/>
                    </a:moveTo>
                    <a:cubicBezTo>
                      <a:pt x="210820" y="163703"/>
                      <a:pt x="163576" y="210820"/>
                      <a:pt x="105410" y="210820"/>
                    </a:cubicBezTo>
                    <a:cubicBezTo>
                      <a:pt x="47244" y="210820"/>
                      <a:pt x="0" y="163703"/>
                      <a:pt x="0" y="105410"/>
                    </a:cubicBezTo>
                    <a:cubicBezTo>
                      <a:pt x="0" y="47117"/>
                      <a:pt x="47244" y="0"/>
                      <a:pt x="105410" y="0"/>
                    </a:cubicBezTo>
                    <a:cubicBezTo>
                      <a:pt x="163576" y="0"/>
                      <a:pt x="210820" y="47244"/>
                      <a:pt x="210820" y="105410"/>
                    </a:cubicBezTo>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3" name="Google Shape;583;g2a510dc7450_0_117"/>
            <p:cNvSpPr txBox="1"/>
            <p:nvPr/>
          </p:nvSpPr>
          <p:spPr>
            <a:xfrm>
              <a:off x="2792163" y="1345938"/>
              <a:ext cx="2432700" cy="355200"/>
            </a:xfrm>
            <a:prstGeom prst="rect">
              <a:avLst/>
            </a:prstGeom>
            <a:noFill/>
            <a:ln>
              <a:noFill/>
            </a:ln>
          </p:spPr>
          <p:txBody>
            <a:bodyPr anchorCtr="0" anchor="t" bIns="0" lIns="0" spcFirstLastPara="1" rIns="0" wrap="square" tIns="0">
              <a:spAutoFit/>
            </a:bodyPr>
            <a:lstStyle/>
            <a:p>
              <a:pPr indent="0" lvl="0" marL="0" marR="0" rtl="0" algn="l">
                <a:lnSpc>
                  <a:spcPct val="139976"/>
                </a:lnSpc>
                <a:spcBef>
                  <a:spcPts val="0"/>
                </a:spcBef>
                <a:spcAft>
                  <a:spcPts val="0"/>
                </a:spcAft>
                <a:buClr>
                  <a:srgbClr val="000000"/>
                </a:buClr>
                <a:buSzPts val="1731"/>
                <a:buFont typeface="Arial"/>
                <a:buNone/>
              </a:pPr>
              <a:r>
                <a:rPr b="0" i="0" lang="en-US" sz="1731" u="none" cap="none" strike="noStrike">
                  <a:solidFill>
                    <a:srgbClr val="000000"/>
                  </a:solidFill>
                  <a:latin typeface="Outfit ExtraLight"/>
                  <a:ea typeface="Outfit ExtraLight"/>
                  <a:cs typeface="Outfit ExtraLight"/>
                  <a:sym typeface="Outfit ExtraLight"/>
                </a:rPr>
                <a:t>A Dot Ai Company</a:t>
              </a:r>
              <a:endParaRPr b="0" i="0" sz="1400" u="none" cap="none" strike="noStrike">
                <a:solidFill>
                  <a:srgbClr val="000000"/>
                </a:solidFill>
                <a:latin typeface="Arial"/>
                <a:ea typeface="Arial"/>
                <a:cs typeface="Arial"/>
                <a:sym typeface="Arial"/>
              </a:endParaRPr>
            </a:p>
          </p:txBody>
        </p:sp>
      </p:grpSp>
      <p:grpSp>
        <p:nvGrpSpPr>
          <p:cNvPr id="584" name="Google Shape;584;g2a510dc7450_0_117"/>
          <p:cNvGrpSpPr/>
          <p:nvPr/>
        </p:nvGrpSpPr>
        <p:grpSpPr>
          <a:xfrm>
            <a:off x="8774854" y="1698224"/>
            <a:ext cx="8529728" cy="354349"/>
            <a:chOff x="0" y="0"/>
            <a:chExt cx="2246498" cy="93326"/>
          </a:xfrm>
        </p:grpSpPr>
        <p:sp>
          <p:nvSpPr>
            <p:cNvPr id="585" name="Google Shape;585;g2a510dc7450_0_117"/>
            <p:cNvSpPr/>
            <p:nvPr/>
          </p:nvSpPr>
          <p:spPr>
            <a:xfrm>
              <a:off x="0" y="0"/>
              <a:ext cx="2246498" cy="93326"/>
            </a:xfrm>
            <a:custGeom>
              <a:rect b="b" l="l" r="r" t="t"/>
              <a:pathLst>
                <a:path extrusionOk="0" h="93326" w="2246498">
                  <a:moveTo>
                    <a:pt x="0" y="0"/>
                  </a:moveTo>
                  <a:lnTo>
                    <a:pt x="2246498" y="0"/>
                  </a:lnTo>
                  <a:lnTo>
                    <a:pt x="2246498" y="93326"/>
                  </a:lnTo>
                  <a:lnTo>
                    <a:pt x="0" y="93326"/>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6" name="Google Shape;586;g2a510dc7450_0_117"/>
            <p:cNvSpPr txBox="1"/>
            <p:nvPr/>
          </p:nvSpPr>
          <p:spPr>
            <a:xfrm>
              <a:off x="0" y="0"/>
              <a:ext cx="2246400" cy="933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2600" u="none" cap="none" strike="noStrike">
                  <a:solidFill>
                    <a:srgbClr val="FFFFFF"/>
                  </a:solidFill>
                  <a:latin typeface="Outfit"/>
                  <a:ea typeface="Outfit"/>
                  <a:cs typeface="Outfit"/>
                  <a:sym typeface="Outfit"/>
                </a:rPr>
                <a:t>FY2025</a:t>
              </a:r>
              <a:endParaRPr b="1" i="0" sz="2500" u="none" cap="none" strike="noStrike">
                <a:solidFill>
                  <a:srgbClr val="000000"/>
                </a:solidFill>
              </a:endParaRPr>
            </a:p>
          </p:txBody>
        </p:sp>
      </p:grpSp>
      <p:sp>
        <p:nvSpPr>
          <p:cNvPr id="587" name="Google Shape;587;g2a510dc7450_0_117"/>
          <p:cNvSpPr txBox="1"/>
          <p:nvPr/>
        </p:nvSpPr>
        <p:spPr>
          <a:xfrm>
            <a:off x="8803425" y="9817971"/>
            <a:ext cx="6813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40</a:t>
            </a:r>
            <a:endParaRPr b="0" i="0" sz="1400" u="none" cap="none" strike="noStrike">
              <a:solidFill>
                <a:srgbClr val="000000"/>
              </a:solidFill>
              <a:latin typeface="Arial"/>
              <a:ea typeface="Arial"/>
              <a:cs typeface="Arial"/>
              <a:sym typeface="Arial"/>
            </a:endParaRPr>
          </a:p>
        </p:txBody>
      </p:sp>
      <p:sp>
        <p:nvSpPr>
          <p:cNvPr id="588" name="Google Shape;588;g2a510dc7450_0_117"/>
          <p:cNvSpPr txBox="1"/>
          <p:nvPr/>
        </p:nvSpPr>
        <p:spPr>
          <a:xfrm>
            <a:off x="365745" y="245230"/>
            <a:ext cx="170994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Financial Projections</a:t>
            </a:r>
            <a:endParaRPr b="0" i="0" sz="1400" u="none" cap="none" strike="noStrike">
              <a:solidFill>
                <a:srgbClr val="000000"/>
              </a:solidFill>
              <a:latin typeface="Arial"/>
              <a:ea typeface="Arial"/>
              <a:cs typeface="Arial"/>
              <a:sym typeface="Arial"/>
            </a:endParaRPr>
          </a:p>
        </p:txBody>
      </p:sp>
      <p:sp>
        <p:nvSpPr>
          <p:cNvPr id="589" name="Google Shape;589;g2a510dc7450_0_117"/>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90" name="Google Shape;590;g2a510dc7450_0_117"/>
          <p:cNvPicPr preferRelativeResize="0"/>
          <p:nvPr/>
        </p:nvPicPr>
        <p:blipFill rotWithShape="1">
          <a:blip r:embed="rId5">
            <a:alphaModFix/>
          </a:blip>
          <a:srcRect b="56808" l="16135" r="61678" t="7507"/>
          <a:stretch/>
        </p:blipFill>
        <p:spPr>
          <a:xfrm>
            <a:off x="1747050" y="6993150"/>
            <a:ext cx="2958300" cy="2943600"/>
          </a:xfrm>
          <a:prstGeom prst="ellipse">
            <a:avLst/>
          </a:prstGeom>
          <a:noFill/>
          <a:ln>
            <a:noFill/>
          </a:ln>
        </p:spPr>
      </p:pic>
      <p:sp>
        <p:nvSpPr>
          <p:cNvPr id="591" name="Google Shape;591;g2a510dc7450_0_117"/>
          <p:cNvSpPr txBox="1"/>
          <p:nvPr/>
        </p:nvSpPr>
        <p:spPr>
          <a:xfrm>
            <a:off x="4572000" y="7503325"/>
            <a:ext cx="3587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Asset Data Fees</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(Labels, Tags and Beacons)</a:t>
            </a:r>
            <a:endParaRPr sz="1800">
              <a:solidFill>
                <a:schemeClr val="dk1"/>
              </a:solidFill>
              <a:latin typeface="Calibri"/>
              <a:ea typeface="Calibri"/>
              <a:cs typeface="Calibri"/>
              <a:sym typeface="Calibri"/>
            </a:endParaRPr>
          </a:p>
        </p:txBody>
      </p:sp>
      <p:sp>
        <p:nvSpPr>
          <p:cNvPr id="592" name="Google Shape;592;g2a510dc7450_0_117"/>
          <p:cNvSpPr txBox="1"/>
          <p:nvPr/>
        </p:nvSpPr>
        <p:spPr>
          <a:xfrm>
            <a:off x="1681875" y="9773500"/>
            <a:ext cx="525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Device Subscription Fees </a:t>
            </a:r>
            <a:r>
              <a:rPr lang="en-US" sz="1800">
                <a:solidFill>
                  <a:schemeClr val="dk1"/>
                </a:solidFill>
                <a:latin typeface="Calibri"/>
                <a:ea typeface="Calibri"/>
                <a:cs typeface="Calibri"/>
                <a:sym typeface="Calibri"/>
              </a:rPr>
              <a:t>(Bridges and Cameras)</a:t>
            </a:r>
            <a:endParaRPr sz="1800">
              <a:solidFill>
                <a:schemeClr val="dk1"/>
              </a:solidFill>
              <a:latin typeface="Calibri"/>
              <a:ea typeface="Calibri"/>
              <a:cs typeface="Calibri"/>
              <a:sym typeface="Calibri"/>
            </a:endParaRPr>
          </a:p>
        </p:txBody>
      </p:sp>
      <p:sp>
        <p:nvSpPr>
          <p:cNvPr id="593" name="Google Shape;593;g2a510dc7450_0_117"/>
          <p:cNvSpPr txBox="1"/>
          <p:nvPr/>
        </p:nvSpPr>
        <p:spPr>
          <a:xfrm>
            <a:off x="639425" y="7472575"/>
            <a:ext cx="1636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Hardware Costs</a:t>
            </a:r>
            <a:endParaRPr sz="2200">
              <a:solidFill>
                <a:schemeClr val="dk1"/>
              </a:solidFill>
              <a:latin typeface="Calibri"/>
              <a:ea typeface="Calibri"/>
              <a:cs typeface="Calibri"/>
              <a:sym typeface="Calibri"/>
            </a:endParaRPr>
          </a:p>
        </p:txBody>
      </p:sp>
      <p:sp>
        <p:nvSpPr>
          <p:cNvPr id="594" name="Google Shape;594;g2a510dc7450_0_117"/>
          <p:cNvSpPr txBox="1"/>
          <p:nvPr/>
        </p:nvSpPr>
        <p:spPr>
          <a:xfrm>
            <a:off x="1737525" y="6521275"/>
            <a:ext cx="2487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Server Access Fees</a:t>
            </a:r>
            <a:endParaRPr sz="2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2a510dc7450_0_267"/>
          <p:cNvSpPr txBox="1"/>
          <p:nvPr/>
        </p:nvSpPr>
        <p:spPr>
          <a:xfrm>
            <a:off x="365745" y="245230"/>
            <a:ext cx="71163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Valuation Benchmarking</a:t>
            </a:r>
            <a:endParaRPr b="0" i="0" sz="1400" u="none" cap="none" strike="noStrike">
              <a:solidFill>
                <a:srgbClr val="000000"/>
              </a:solidFill>
              <a:latin typeface="Arial"/>
              <a:ea typeface="Arial"/>
              <a:cs typeface="Arial"/>
              <a:sym typeface="Arial"/>
            </a:endParaRPr>
          </a:p>
        </p:txBody>
      </p:sp>
      <p:grpSp>
        <p:nvGrpSpPr>
          <p:cNvPr id="604" name="Google Shape;604;g2a510dc7450_0_267"/>
          <p:cNvGrpSpPr/>
          <p:nvPr/>
        </p:nvGrpSpPr>
        <p:grpSpPr>
          <a:xfrm>
            <a:off x="10799288" y="-1566529"/>
            <a:ext cx="7419600" cy="1375886"/>
            <a:chOff x="0" y="-19050"/>
            <a:chExt cx="9892800" cy="1834515"/>
          </a:xfrm>
        </p:grpSpPr>
        <p:sp>
          <p:nvSpPr>
            <p:cNvPr id="605" name="Google Shape;605;g2a510dc7450_0_267"/>
            <p:cNvSpPr/>
            <p:nvPr/>
          </p:nvSpPr>
          <p:spPr>
            <a:xfrm>
              <a:off x="19050" y="19050"/>
              <a:ext cx="9854565" cy="1777365"/>
            </a:xfrm>
            <a:custGeom>
              <a:rect b="b" l="l" r="r" t="t"/>
              <a:pathLst>
                <a:path extrusionOk="0" h="1777365" w="9854565">
                  <a:moveTo>
                    <a:pt x="0" y="0"/>
                  </a:moveTo>
                  <a:lnTo>
                    <a:pt x="9854565" y="0"/>
                  </a:lnTo>
                  <a:lnTo>
                    <a:pt x="9854565" y="1777365"/>
                  </a:lnTo>
                  <a:lnTo>
                    <a:pt x="0" y="1777365"/>
                  </a:lnTo>
                  <a:close/>
                </a:path>
              </a:pathLst>
            </a:custGeom>
            <a:solidFill>
              <a:srgbClr val="82CA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6" name="Google Shape;606;g2a510dc7450_0_267"/>
            <p:cNvSpPr/>
            <p:nvPr/>
          </p:nvSpPr>
          <p:spPr>
            <a:xfrm>
              <a:off x="0" y="0"/>
              <a:ext cx="9892665" cy="1815465"/>
            </a:xfrm>
            <a:custGeom>
              <a:rect b="b" l="l" r="r" t="t"/>
              <a:pathLst>
                <a:path extrusionOk="0" h="1815465" w="9892665">
                  <a:moveTo>
                    <a:pt x="19050" y="0"/>
                  </a:moveTo>
                  <a:lnTo>
                    <a:pt x="9873615" y="0"/>
                  </a:lnTo>
                  <a:cubicBezTo>
                    <a:pt x="9884156" y="0"/>
                    <a:pt x="9892665" y="8509"/>
                    <a:pt x="9892665" y="19050"/>
                  </a:cubicBezTo>
                  <a:lnTo>
                    <a:pt x="9892665" y="1796415"/>
                  </a:lnTo>
                  <a:cubicBezTo>
                    <a:pt x="9892665" y="1806956"/>
                    <a:pt x="9884156" y="1815465"/>
                    <a:pt x="9873615" y="1815465"/>
                  </a:cubicBezTo>
                  <a:lnTo>
                    <a:pt x="19050" y="1815465"/>
                  </a:lnTo>
                  <a:cubicBezTo>
                    <a:pt x="8509" y="1815465"/>
                    <a:pt x="0" y="1806956"/>
                    <a:pt x="0" y="1796415"/>
                  </a:cubicBezTo>
                  <a:lnTo>
                    <a:pt x="0" y="19050"/>
                  </a:lnTo>
                  <a:cubicBezTo>
                    <a:pt x="0" y="8509"/>
                    <a:pt x="8509" y="0"/>
                    <a:pt x="19050" y="0"/>
                  </a:cubicBezTo>
                  <a:moveTo>
                    <a:pt x="19050" y="38100"/>
                  </a:moveTo>
                  <a:lnTo>
                    <a:pt x="19050" y="19050"/>
                  </a:lnTo>
                  <a:lnTo>
                    <a:pt x="38100" y="19050"/>
                  </a:lnTo>
                  <a:lnTo>
                    <a:pt x="38100" y="1796415"/>
                  </a:lnTo>
                  <a:lnTo>
                    <a:pt x="19050" y="1796415"/>
                  </a:lnTo>
                  <a:lnTo>
                    <a:pt x="19050" y="1777365"/>
                  </a:lnTo>
                  <a:lnTo>
                    <a:pt x="9873615" y="1777365"/>
                  </a:lnTo>
                  <a:lnTo>
                    <a:pt x="9873615" y="1796415"/>
                  </a:lnTo>
                  <a:lnTo>
                    <a:pt x="9854565" y="1796415"/>
                  </a:lnTo>
                  <a:lnTo>
                    <a:pt x="9854565" y="19050"/>
                  </a:lnTo>
                  <a:lnTo>
                    <a:pt x="9873615" y="19050"/>
                  </a:lnTo>
                  <a:lnTo>
                    <a:pt x="9873615" y="38100"/>
                  </a:lnTo>
                  <a:lnTo>
                    <a:pt x="19050" y="38100"/>
                  </a:lnTo>
                  <a:close/>
                </a:path>
              </a:pathLst>
            </a:custGeom>
            <a:solidFill>
              <a:srgbClr val="08283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7" name="Google Shape;607;g2a510dc7450_0_267"/>
            <p:cNvSpPr txBox="1"/>
            <p:nvPr/>
          </p:nvSpPr>
          <p:spPr>
            <a:xfrm>
              <a:off x="0" y="-19050"/>
              <a:ext cx="9892800" cy="18345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Light"/>
                  <a:ea typeface="Poppins Light"/>
                  <a:cs typeface="Poppins Light"/>
                  <a:sym typeface="Poppins Light"/>
                </a:rPr>
                <a:t>The numbers don’t align with the backup – believe you are using a different EV? Is this an old backup?</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Light"/>
                  <a:ea typeface="Poppins Light"/>
                  <a:cs typeface="Poppins Light"/>
                  <a:sym typeface="Poppins Light"/>
                </a:rPr>
                <a:t>Please remove Siemens</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Light"/>
                  <a:ea typeface="Poppins Light"/>
                  <a:cs typeface="Poppins Light"/>
                  <a:sym typeface="Poppins Light"/>
                </a:rPr>
                <a:t>And put the orange grouping in the middle </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FFFFFF"/>
                  </a:solidFill>
                  <a:latin typeface="Poppins Light"/>
                  <a:ea typeface="Poppins Light"/>
                  <a:cs typeface="Poppins Light"/>
                  <a:sym typeface="Poppins Light"/>
                </a:rPr>
                <a:t>Also, add footnotes / sources</a:t>
              </a:r>
              <a:endParaRPr b="0" i="0" sz="1400" u="none" cap="none" strike="noStrike">
                <a:solidFill>
                  <a:srgbClr val="000000"/>
                </a:solidFill>
                <a:latin typeface="Arial"/>
                <a:ea typeface="Arial"/>
                <a:cs typeface="Arial"/>
                <a:sym typeface="Arial"/>
              </a:endParaRPr>
            </a:p>
          </p:txBody>
        </p:sp>
      </p:grpSp>
      <p:grpSp>
        <p:nvGrpSpPr>
          <p:cNvPr id="608" name="Google Shape;608;g2a510dc7450_0_267"/>
          <p:cNvGrpSpPr/>
          <p:nvPr/>
        </p:nvGrpSpPr>
        <p:grpSpPr>
          <a:xfrm>
            <a:off x="10852738" y="392334"/>
            <a:ext cx="7044607" cy="460307"/>
            <a:chOff x="0" y="-12257"/>
            <a:chExt cx="9392809" cy="613742"/>
          </a:xfrm>
        </p:grpSpPr>
        <p:sp>
          <p:nvSpPr>
            <p:cNvPr id="609" name="Google Shape;609;g2a510dc7450_0_267"/>
            <p:cNvSpPr/>
            <p:nvPr/>
          </p:nvSpPr>
          <p:spPr>
            <a:xfrm>
              <a:off x="4478029" y="14985"/>
              <a:ext cx="519049" cy="507892"/>
            </a:xfrm>
            <a:custGeom>
              <a:rect b="b" l="l" r="r" t="t"/>
              <a:pathLst>
                <a:path extrusionOk="0" h="507892" w="519049">
                  <a:moveTo>
                    <a:pt x="0" y="0"/>
                  </a:moveTo>
                  <a:lnTo>
                    <a:pt x="519049" y="0"/>
                  </a:lnTo>
                  <a:lnTo>
                    <a:pt x="519049" y="507892"/>
                  </a:lnTo>
                  <a:lnTo>
                    <a:pt x="0" y="507892"/>
                  </a:lnTo>
                  <a:close/>
                </a:path>
              </a:pathLst>
            </a:custGeom>
            <a:solidFill>
              <a:srgbClr val="05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0" name="Google Shape;610;g2a510dc7450_0_267"/>
            <p:cNvSpPr txBox="1"/>
            <p:nvPr/>
          </p:nvSpPr>
          <p:spPr>
            <a:xfrm>
              <a:off x="5076971" y="14985"/>
              <a:ext cx="2168100" cy="5865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Outfit"/>
                  <a:ea typeface="Outfit"/>
                  <a:cs typeface="Outfit"/>
                  <a:sym typeface="Outfit"/>
                </a:rPr>
                <a:t>Industrial &amp; Network Automation Solutions</a:t>
              </a:r>
              <a:endParaRPr b="0" i="0" sz="1400" u="none" cap="none" strike="noStrike">
                <a:solidFill>
                  <a:srgbClr val="000000"/>
                </a:solidFill>
                <a:latin typeface="Arial"/>
                <a:ea typeface="Arial"/>
                <a:cs typeface="Arial"/>
                <a:sym typeface="Arial"/>
              </a:endParaRPr>
            </a:p>
          </p:txBody>
        </p:sp>
        <p:sp>
          <p:nvSpPr>
            <p:cNvPr id="611" name="Google Shape;611;g2a510dc7450_0_267"/>
            <p:cNvSpPr/>
            <p:nvPr/>
          </p:nvSpPr>
          <p:spPr>
            <a:xfrm>
              <a:off x="0" y="14985"/>
              <a:ext cx="519049" cy="507892"/>
            </a:xfrm>
            <a:custGeom>
              <a:rect b="b" l="l" r="r" t="t"/>
              <a:pathLst>
                <a:path extrusionOk="0" h="507892" w="519049">
                  <a:moveTo>
                    <a:pt x="0" y="0"/>
                  </a:moveTo>
                  <a:lnTo>
                    <a:pt x="519049" y="0"/>
                  </a:lnTo>
                  <a:lnTo>
                    <a:pt x="519049" y="507892"/>
                  </a:lnTo>
                  <a:lnTo>
                    <a:pt x="0" y="507892"/>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2" name="Google Shape;612;g2a510dc7450_0_267"/>
            <p:cNvSpPr txBox="1"/>
            <p:nvPr/>
          </p:nvSpPr>
          <p:spPr>
            <a:xfrm>
              <a:off x="598956" y="14985"/>
              <a:ext cx="1499700" cy="5865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Outfit"/>
                  <a:ea typeface="Outfit"/>
                  <a:cs typeface="Outfit"/>
                  <a:sym typeface="Outfit"/>
                </a:rPr>
                <a:t>Core IoT Comparables</a:t>
              </a:r>
              <a:endParaRPr b="0" i="0" sz="1400" u="none" cap="none" strike="noStrike">
                <a:solidFill>
                  <a:srgbClr val="000000"/>
                </a:solidFill>
                <a:latin typeface="Arial"/>
                <a:ea typeface="Arial"/>
                <a:cs typeface="Arial"/>
                <a:sym typeface="Arial"/>
              </a:endParaRPr>
            </a:p>
          </p:txBody>
        </p:sp>
        <p:sp>
          <p:nvSpPr>
            <p:cNvPr id="613" name="Google Shape;613;g2a510dc7450_0_267"/>
            <p:cNvSpPr/>
            <p:nvPr/>
          </p:nvSpPr>
          <p:spPr>
            <a:xfrm>
              <a:off x="2200200" y="14985"/>
              <a:ext cx="519049" cy="507892"/>
            </a:xfrm>
            <a:custGeom>
              <a:rect b="b" l="l" r="r" t="t"/>
              <a:pathLst>
                <a:path extrusionOk="0" h="507892" w="519049">
                  <a:moveTo>
                    <a:pt x="0" y="0"/>
                  </a:moveTo>
                  <a:lnTo>
                    <a:pt x="519049" y="0"/>
                  </a:lnTo>
                  <a:lnTo>
                    <a:pt x="519049" y="507892"/>
                  </a:lnTo>
                  <a:lnTo>
                    <a:pt x="0" y="507892"/>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4" name="Google Shape;614;g2a510dc7450_0_267"/>
            <p:cNvSpPr txBox="1"/>
            <p:nvPr/>
          </p:nvSpPr>
          <p:spPr>
            <a:xfrm>
              <a:off x="2823424" y="14985"/>
              <a:ext cx="1553100" cy="5865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Outfit"/>
                  <a:ea typeface="Outfit"/>
                  <a:cs typeface="Outfit"/>
                  <a:sym typeface="Outfit"/>
                </a:rPr>
                <a:t>High-Growth Cyber Security</a:t>
              </a:r>
              <a:endParaRPr b="0" i="0" sz="1400" u="none" cap="none" strike="noStrike">
                <a:solidFill>
                  <a:srgbClr val="000000"/>
                </a:solidFill>
                <a:latin typeface="Arial"/>
                <a:ea typeface="Arial"/>
                <a:cs typeface="Arial"/>
                <a:sym typeface="Arial"/>
              </a:endParaRPr>
            </a:p>
          </p:txBody>
        </p:sp>
        <p:sp>
          <p:nvSpPr>
            <p:cNvPr id="615" name="Google Shape;615;g2a510dc7450_0_267"/>
            <p:cNvSpPr txBox="1"/>
            <p:nvPr/>
          </p:nvSpPr>
          <p:spPr>
            <a:xfrm>
              <a:off x="8484709" y="141985"/>
              <a:ext cx="908100" cy="2667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Outfit"/>
                  <a:ea typeface="Outfit"/>
                  <a:cs typeface="Outfit"/>
                  <a:sym typeface="Outfit"/>
                </a:rPr>
                <a:t>Median</a:t>
              </a:r>
              <a:endParaRPr b="0" i="0" sz="1400" u="none" cap="none" strike="noStrike">
                <a:solidFill>
                  <a:srgbClr val="000000"/>
                </a:solidFill>
                <a:latin typeface="Arial"/>
                <a:ea typeface="Arial"/>
                <a:cs typeface="Arial"/>
                <a:sym typeface="Arial"/>
              </a:endParaRPr>
            </a:p>
          </p:txBody>
        </p:sp>
        <p:grpSp>
          <p:nvGrpSpPr>
            <p:cNvPr id="616" name="Google Shape;616;g2a510dc7450_0_267"/>
            <p:cNvGrpSpPr/>
            <p:nvPr/>
          </p:nvGrpSpPr>
          <p:grpSpPr>
            <a:xfrm>
              <a:off x="7346677" y="-12257"/>
              <a:ext cx="1045992" cy="535254"/>
              <a:chOff x="0" y="-9525"/>
              <a:chExt cx="812800" cy="415925"/>
            </a:xfrm>
          </p:grpSpPr>
          <p:sp>
            <p:nvSpPr>
              <p:cNvPr id="617" name="Google Shape;617;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6A6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8" name="Google Shape;618;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19" name="Google Shape;619;g2a510dc7450_0_267"/>
            <p:cNvSpPr txBox="1"/>
            <p:nvPr/>
          </p:nvSpPr>
          <p:spPr>
            <a:xfrm>
              <a:off x="7536011" y="109081"/>
              <a:ext cx="6672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xx.x%</a:t>
              </a:r>
              <a:endParaRPr b="0" i="0" sz="1400" u="none" cap="none" strike="noStrike">
                <a:solidFill>
                  <a:srgbClr val="000000"/>
                </a:solidFill>
                <a:latin typeface="Arial"/>
                <a:ea typeface="Arial"/>
                <a:cs typeface="Arial"/>
                <a:sym typeface="Arial"/>
              </a:endParaRPr>
            </a:p>
          </p:txBody>
        </p:sp>
      </p:grpSp>
      <p:sp>
        <p:nvSpPr>
          <p:cNvPr id="620" name="Google Shape;620;g2a510dc7450_0_267"/>
          <p:cNvSpPr txBox="1"/>
          <p:nvPr/>
        </p:nvSpPr>
        <p:spPr>
          <a:xfrm>
            <a:off x="8803430" y="9785086"/>
            <a:ext cx="6810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41</a:t>
            </a:r>
            <a:endParaRPr b="0" i="0" sz="1400" u="none" cap="none" strike="noStrike">
              <a:solidFill>
                <a:srgbClr val="000000"/>
              </a:solidFill>
              <a:latin typeface="Arial"/>
              <a:ea typeface="Arial"/>
              <a:cs typeface="Arial"/>
              <a:sym typeface="Arial"/>
            </a:endParaRPr>
          </a:p>
        </p:txBody>
      </p:sp>
      <p:sp>
        <p:nvSpPr>
          <p:cNvPr id="621" name="Google Shape;621;g2a510dc7450_0_267"/>
          <p:cNvSpPr txBox="1"/>
          <p:nvPr/>
        </p:nvSpPr>
        <p:spPr>
          <a:xfrm>
            <a:off x="149511" y="9768453"/>
            <a:ext cx="3436800" cy="2880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Clr>
                <a:srgbClr val="000000"/>
              </a:buClr>
              <a:buSzPts val="900"/>
              <a:buFont typeface="Arial"/>
              <a:buNone/>
            </a:pPr>
            <a:r>
              <a:rPr b="0" i="0" lang="en-US" sz="900" u="none" cap="none" strike="noStrike">
                <a:solidFill>
                  <a:srgbClr val="777777"/>
                </a:solidFill>
                <a:latin typeface="Poppins Light"/>
                <a:ea typeface="Poppins Light"/>
                <a:cs typeface="Poppins Light"/>
                <a:sym typeface="Poppins Light"/>
              </a:rPr>
              <a:t>Source: FactSet</a:t>
            </a:r>
            <a:endParaRPr b="0" i="0" sz="1400" u="none" cap="none" strike="noStrike">
              <a:solidFill>
                <a:srgbClr val="000000"/>
              </a:solidFill>
              <a:latin typeface="Arial"/>
              <a:ea typeface="Arial"/>
              <a:cs typeface="Arial"/>
              <a:sym typeface="Arial"/>
            </a:endParaRPr>
          </a:p>
          <a:p>
            <a:pPr indent="0" lvl="0" marL="0" marR="0" rtl="0" algn="l">
              <a:lnSpc>
                <a:spcPct val="108000"/>
              </a:lnSpc>
              <a:spcBef>
                <a:spcPts val="0"/>
              </a:spcBef>
              <a:spcAft>
                <a:spcPts val="0"/>
              </a:spcAft>
              <a:buClr>
                <a:srgbClr val="000000"/>
              </a:buClr>
              <a:buSzPts val="900"/>
              <a:buFont typeface="Arial"/>
              <a:buNone/>
            </a:pPr>
            <a:r>
              <a:rPr b="0" i="0" lang="en-US" sz="900" u="none" cap="none" strike="noStrike">
                <a:solidFill>
                  <a:srgbClr val="777777"/>
                </a:solidFill>
                <a:latin typeface="Poppins Light"/>
                <a:ea typeface="Poppins Light"/>
                <a:cs typeface="Poppins Light"/>
                <a:sym typeface="Poppins Light"/>
              </a:rPr>
              <a:t>Note: Market data as of 6/5/2024</a:t>
            </a:r>
            <a:endParaRPr b="0" i="0" sz="1400" u="none" cap="none" strike="noStrike">
              <a:solidFill>
                <a:srgbClr val="000000"/>
              </a:solidFill>
              <a:latin typeface="Arial"/>
              <a:ea typeface="Arial"/>
              <a:cs typeface="Arial"/>
              <a:sym typeface="Arial"/>
            </a:endParaRPr>
          </a:p>
        </p:txBody>
      </p:sp>
      <p:grpSp>
        <p:nvGrpSpPr>
          <p:cNvPr id="622" name="Google Shape;622;g2a510dc7450_0_267"/>
          <p:cNvGrpSpPr/>
          <p:nvPr/>
        </p:nvGrpSpPr>
        <p:grpSpPr>
          <a:xfrm>
            <a:off x="149511" y="1167450"/>
            <a:ext cx="17747969" cy="2790302"/>
            <a:chOff x="0" y="-9514"/>
            <a:chExt cx="23663958" cy="3720402"/>
          </a:xfrm>
        </p:grpSpPr>
        <p:sp>
          <p:nvSpPr>
            <p:cNvPr descr="Brand Assets" id="623" name="Google Shape;623;g2a510dc7450_0_267"/>
            <p:cNvSpPr/>
            <p:nvPr/>
          </p:nvSpPr>
          <p:spPr>
            <a:xfrm>
              <a:off x="4900589" y="2977317"/>
              <a:ext cx="636426" cy="645240"/>
            </a:xfrm>
            <a:custGeom>
              <a:rect b="b" l="l" r="r" t="t"/>
              <a:pathLst>
                <a:path extrusionOk="0" h="645240" w="636426">
                  <a:moveTo>
                    <a:pt x="0" y="0"/>
                  </a:moveTo>
                  <a:lnTo>
                    <a:pt x="636426" y="0"/>
                  </a:lnTo>
                  <a:lnTo>
                    <a:pt x="636426" y="645240"/>
                  </a:lnTo>
                  <a:lnTo>
                    <a:pt x="0" y="645240"/>
                  </a:lnTo>
                  <a:lnTo>
                    <a:pt x="0" y="0"/>
                  </a:lnTo>
                  <a:close/>
                </a:path>
              </a:pathLst>
            </a:custGeom>
            <a:blipFill rotWithShape="1">
              <a:blip r:embed="rId3">
                <a:alphaModFix/>
              </a:blip>
              <a:stretch>
                <a:fillRect b="-11218" l="-14249" r="-11249" t="-1322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4" name="Google Shape;624;g2a510dc7450_0_267"/>
            <p:cNvSpPr/>
            <p:nvPr/>
          </p:nvSpPr>
          <p:spPr>
            <a:xfrm>
              <a:off x="6602095" y="3060980"/>
              <a:ext cx="1271176" cy="418792"/>
            </a:xfrm>
            <a:custGeom>
              <a:rect b="b" l="l" r="r" t="t"/>
              <a:pathLst>
                <a:path extrusionOk="0" h="418792" w="1271176">
                  <a:moveTo>
                    <a:pt x="0" y="0"/>
                  </a:moveTo>
                  <a:lnTo>
                    <a:pt x="1271176" y="0"/>
                  </a:lnTo>
                  <a:lnTo>
                    <a:pt x="1271176" y="418792"/>
                  </a:lnTo>
                  <a:lnTo>
                    <a:pt x="0" y="418792"/>
                  </a:lnTo>
                  <a:lnTo>
                    <a:pt x="0" y="0"/>
                  </a:lnTo>
                  <a:close/>
                </a:path>
              </a:pathLst>
            </a:custGeom>
            <a:blipFill rotWithShape="1">
              <a:blip r:embed="rId4">
                <a:alphaModFix/>
              </a:blip>
              <a:stretch>
                <a:fillRect b="0" l="0" r="-55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5" name="Google Shape;625;g2a510dc7450_0_267"/>
            <p:cNvSpPr/>
            <p:nvPr/>
          </p:nvSpPr>
          <p:spPr>
            <a:xfrm>
              <a:off x="16423620" y="3101995"/>
              <a:ext cx="836190" cy="336762"/>
            </a:xfrm>
            <a:custGeom>
              <a:rect b="b" l="l" r="r" t="t"/>
              <a:pathLst>
                <a:path extrusionOk="0" h="336762" w="836190">
                  <a:moveTo>
                    <a:pt x="0" y="0"/>
                  </a:moveTo>
                  <a:lnTo>
                    <a:pt x="836190" y="0"/>
                  </a:lnTo>
                  <a:lnTo>
                    <a:pt x="836190" y="336762"/>
                  </a:lnTo>
                  <a:lnTo>
                    <a:pt x="0" y="336762"/>
                  </a:lnTo>
                  <a:lnTo>
                    <a:pt x="0" y="0"/>
                  </a:lnTo>
                  <a:close/>
                </a:path>
              </a:pathLst>
            </a:custGeom>
            <a:blipFill rotWithShape="1">
              <a:blip r:embed="rId5">
                <a:alphaModFix/>
              </a:blip>
              <a:stretch>
                <a:fillRect b="0" l="0" r="-6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isco - Wikipedia" id="626" name="Google Shape;626;g2a510dc7450_0_267"/>
            <p:cNvSpPr/>
            <p:nvPr/>
          </p:nvSpPr>
          <p:spPr>
            <a:xfrm>
              <a:off x="18223780" y="3069696"/>
              <a:ext cx="881334" cy="460482"/>
            </a:xfrm>
            <a:custGeom>
              <a:rect b="b" l="l" r="r" t="t"/>
              <a:pathLst>
                <a:path extrusionOk="0" h="460482" w="881334">
                  <a:moveTo>
                    <a:pt x="0" y="0"/>
                  </a:moveTo>
                  <a:lnTo>
                    <a:pt x="881334" y="0"/>
                  </a:lnTo>
                  <a:lnTo>
                    <a:pt x="881334" y="460482"/>
                  </a:lnTo>
                  <a:lnTo>
                    <a:pt x="0" y="460482"/>
                  </a:lnTo>
                  <a:lnTo>
                    <a:pt x="0" y="0"/>
                  </a:lnTo>
                  <a:close/>
                </a:path>
              </a:pathLst>
            </a:custGeom>
            <a:blipFill rotWithShape="1">
              <a:blip r:embed="rId6">
                <a:alphaModFix/>
              </a:blip>
              <a:stretch>
                <a:fillRect b="-95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7" name="Google Shape;627;g2a510dc7450_0_267"/>
            <p:cNvSpPr/>
            <p:nvPr/>
          </p:nvSpPr>
          <p:spPr>
            <a:xfrm>
              <a:off x="20052562" y="3155967"/>
              <a:ext cx="1261532" cy="228818"/>
            </a:xfrm>
            <a:custGeom>
              <a:rect b="b" l="l" r="r" t="t"/>
              <a:pathLst>
                <a:path extrusionOk="0" h="228818" w="1261532">
                  <a:moveTo>
                    <a:pt x="0" y="0"/>
                  </a:moveTo>
                  <a:lnTo>
                    <a:pt x="1261532" y="0"/>
                  </a:lnTo>
                  <a:lnTo>
                    <a:pt x="1261532" y="228818"/>
                  </a:lnTo>
                  <a:lnTo>
                    <a:pt x="0" y="228818"/>
                  </a:lnTo>
                  <a:lnTo>
                    <a:pt x="0" y="0"/>
                  </a:lnTo>
                  <a:close/>
                </a:path>
              </a:pathLst>
            </a:custGeom>
            <a:blipFill rotWithShape="1">
              <a:blip r:embed="rId7">
                <a:alphaModFix/>
              </a:blip>
              <a:stretch>
                <a:fillRect b="0" l="0" r="-322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llen-Bradley Products | Allen-Bradley" id="628" name="Google Shape;628;g2a510dc7450_0_267"/>
            <p:cNvSpPr/>
            <p:nvPr/>
          </p:nvSpPr>
          <p:spPr>
            <a:xfrm>
              <a:off x="21799303" y="3083223"/>
              <a:ext cx="1609662" cy="374306"/>
            </a:xfrm>
            <a:custGeom>
              <a:rect b="b" l="l" r="r" t="t"/>
              <a:pathLst>
                <a:path extrusionOk="0" h="374306" w="1609662">
                  <a:moveTo>
                    <a:pt x="0" y="0"/>
                  </a:moveTo>
                  <a:lnTo>
                    <a:pt x="1609662" y="0"/>
                  </a:lnTo>
                  <a:lnTo>
                    <a:pt x="1609662" y="374306"/>
                  </a:lnTo>
                  <a:lnTo>
                    <a:pt x="0" y="374306"/>
                  </a:lnTo>
                  <a:lnTo>
                    <a:pt x="0" y="0"/>
                  </a:lnTo>
                  <a:close/>
                </a:path>
              </a:pathLst>
            </a:custGeom>
            <a:blipFill rotWithShape="1">
              <a:blip r:embed="rId8">
                <a:alphaModFix/>
              </a:blip>
              <a:stretch>
                <a:fillRect b="0" l="0" r="-54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rowdStrike announces new products, adds new CrowdXDR Alliance members -  SiliconANGLE" id="629" name="Google Shape;629;g2a510dc7450_0_267"/>
            <p:cNvSpPr/>
            <p:nvPr/>
          </p:nvSpPr>
          <p:spPr>
            <a:xfrm>
              <a:off x="8547196" y="3027460"/>
              <a:ext cx="1049356" cy="544954"/>
            </a:xfrm>
            <a:custGeom>
              <a:rect b="b" l="l" r="r" t="t"/>
              <a:pathLst>
                <a:path extrusionOk="0" h="544954" w="1049356">
                  <a:moveTo>
                    <a:pt x="0" y="0"/>
                  </a:moveTo>
                  <a:lnTo>
                    <a:pt x="1049356" y="0"/>
                  </a:lnTo>
                  <a:lnTo>
                    <a:pt x="1049356" y="544954"/>
                  </a:lnTo>
                  <a:lnTo>
                    <a:pt x="0" y="544954"/>
                  </a:lnTo>
                  <a:lnTo>
                    <a:pt x="0" y="0"/>
                  </a:lnTo>
                  <a:close/>
                </a:path>
              </a:pathLst>
            </a:custGeom>
            <a:blipFill rotWithShape="1">
              <a:blip r:embed="rId9">
                <a:alphaModFix/>
              </a:blip>
              <a:stretch>
                <a:fillRect b="0" l="0" r="-2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Zscaler Unveils Business Insights with Advanced Analytics for Smarter SaaS  Spend and Resource Allocation" id="630" name="Google Shape;630;g2a510dc7450_0_267"/>
            <p:cNvSpPr/>
            <p:nvPr/>
          </p:nvSpPr>
          <p:spPr>
            <a:xfrm>
              <a:off x="10568428" y="2888986"/>
              <a:ext cx="825588" cy="821902"/>
            </a:xfrm>
            <a:custGeom>
              <a:rect b="b" l="l" r="r" t="t"/>
              <a:pathLst>
                <a:path extrusionOk="0" h="821902" w="825588">
                  <a:moveTo>
                    <a:pt x="0" y="0"/>
                  </a:moveTo>
                  <a:lnTo>
                    <a:pt x="825588" y="0"/>
                  </a:lnTo>
                  <a:lnTo>
                    <a:pt x="825588" y="821902"/>
                  </a:lnTo>
                  <a:lnTo>
                    <a:pt x="0" y="821902"/>
                  </a:lnTo>
                  <a:lnTo>
                    <a:pt x="0" y="0"/>
                  </a:lnTo>
                  <a:close/>
                </a:path>
              </a:pathLst>
            </a:custGeom>
            <a:blipFill rotWithShape="1">
              <a:blip r:embed="rId10">
                <a:alphaModFix/>
              </a:blip>
              <a:stretch>
                <a:fillRect b="-44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dentity Security and Access Management Leader | CyberArk" id="631" name="Google Shape;631;g2a510dc7450_0_267"/>
            <p:cNvSpPr/>
            <p:nvPr/>
          </p:nvSpPr>
          <p:spPr>
            <a:xfrm>
              <a:off x="12283795" y="3128348"/>
              <a:ext cx="1432614" cy="284056"/>
            </a:xfrm>
            <a:custGeom>
              <a:rect b="b" l="l" r="r" t="t"/>
              <a:pathLst>
                <a:path extrusionOk="0" h="284056" w="1432614">
                  <a:moveTo>
                    <a:pt x="0" y="0"/>
                  </a:moveTo>
                  <a:lnTo>
                    <a:pt x="1432614" y="0"/>
                  </a:lnTo>
                  <a:lnTo>
                    <a:pt x="1432614" y="284056"/>
                  </a:lnTo>
                  <a:lnTo>
                    <a:pt x="0" y="284056"/>
                  </a:lnTo>
                  <a:lnTo>
                    <a:pt x="0" y="0"/>
                  </a:lnTo>
                  <a:close/>
                </a:path>
              </a:pathLst>
            </a:custGeom>
            <a:blipFill rotWithShape="1">
              <a:blip r:embed="rId11">
                <a:alphaModFix/>
              </a:blip>
              <a:stretch>
                <a:fillRect b="-25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2" name="Google Shape;632;g2a510dc7450_0_267"/>
            <p:cNvSpPr/>
            <p:nvPr/>
          </p:nvSpPr>
          <p:spPr>
            <a:xfrm>
              <a:off x="14198218" y="3150430"/>
              <a:ext cx="1445380" cy="239892"/>
            </a:xfrm>
            <a:custGeom>
              <a:rect b="b" l="l" r="r" t="t"/>
              <a:pathLst>
                <a:path extrusionOk="0" h="239892" w="1445380">
                  <a:moveTo>
                    <a:pt x="0" y="0"/>
                  </a:moveTo>
                  <a:lnTo>
                    <a:pt x="1445380" y="0"/>
                  </a:lnTo>
                  <a:lnTo>
                    <a:pt x="1445380" y="239892"/>
                  </a:lnTo>
                  <a:lnTo>
                    <a:pt x="0" y="239892"/>
                  </a:lnTo>
                  <a:lnTo>
                    <a:pt x="0" y="0"/>
                  </a:lnTo>
                  <a:close/>
                </a:path>
              </a:pathLst>
            </a:custGeom>
            <a:blipFill rotWithShape="1">
              <a:blip r:embed="rId12">
                <a:alphaModFix/>
              </a:blip>
              <a:stretch>
                <a:fillRect b="0" l="0" r="-88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3" name="Google Shape;633;g2a510dc7450_0_267"/>
            <p:cNvSpPr/>
            <p:nvPr/>
          </p:nvSpPr>
          <p:spPr>
            <a:xfrm>
              <a:off x="2936955" y="3003496"/>
              <a:ext cx="722082" cy="592882"/>
            </a:xfrm>
            <a:custGeom>
              <a:rect b="b" l="l" r="r" t="t"/>
              <a:pathLst>
                <a:path extrusionOk="0" h="592882" w="722082">
                  <a:moveTo>
                    <a:pt x="0" y="0"/>
                  </a:moveTo>
                  <a:lnTo>
                    <a:pt x="722082" y="0"/>
                  </a:lnTo>
                  <a:lnTo>
                    <a:pt x="722082" y="592882"/>
                  </a:lnTo>
                  <a:lnTo>
                    <a:pt x="0" y="59288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34" name="Google Shape;634;g2a510dc7450_0_267"/>
            <p:cNvGrpSpPr/>
            <p:nvPr/>
          </p:nvGrpSpPr>
          <p:grpSpPr>
            <a:xfrm>
              <a:off x="2767152" y="307424"/>
              <a:ext cx="1061687" cy="2416736"/>
              <a:chOff x="0" y="-9525"/>
              <a:chExt cx="209716" cy="477380"/>
            </a:xfrm>
          </p:grpSpPr>
          <p:sp>
            <p:nvSpPr>
              <p:cNvPr id="635" name="Google Shape;635;g2a510dc7450_0_267"/>
              <p:cNvSpPr/>
              <p:nvPr/>
            </p:nvSpPr>
            <p:spPr>
              <a:xfrm>
                <a:off x="0" y="0"/>
                <a:ext cx="209716" cy="467855"/>
              </a:xfrm>
              <a:custGeom>
                <a:rect b="b" l="l" r="r" t="t"/>
                <a:pathLst>
                  <a:path extrusionOk="0" h="467855" w="209716">
                    <a:moveTo>
                      <a:pt x="0" y="0"/>
                    </a:moveTo>
                    <a:lnTo>
                      <a:pt x="209716" y="0"/>
                    </a:lnTo>
                    <a:lnTo>
                      <a:pt x="209716" y="467855"/>
                    </a:lnTo>
                    <a:lnTo>
                      <a:pt x="0" y="467855"/>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6" name="Google Shape;636;g2a510dc7450_0_267"/>
              <p:cNvSpPr txBox="1"/>
              <p:nvPr/>
            </p:nvSpPr>
            <p:spPr>
              <a:xfrm>
                <a:off x="0" y="-9525"/>
                <a:ext cx="209700" cy="4773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637" name="Google Shape;637;g2a510dc7450_0_267"/>
            <p:cNvCxnSpPr/>
            <p:nvPr/>
          </p:nvCxnSpPr>
          <p:spPr>
            <a:xfrm>
              <a:off x="2287458" y="2743212"/>
              <a:ext cx="21376500" cy="0"/>
            </a:xfrm>
            <a:prstGeom prst="straightConnector1">
              <a:avLst/>
            </a:prstGeom>
            <a:noFill/>
            <a:ln cap="flat" cmpd="sng" w="38100">
              <a:solidFill>
                <a:srgbClr val="03208B"/>
              </a:solidFill>
              <a:prstDash val="solid"/>
              <a:round/>
              <a:headEnd len="lg" w="lg" type="oval"/>
              <a:tailEnd len="lg" w="lg" type="oval"/>
            </a:ln>
          </p:spPr>
        </p:cxnSp>
        <p:grpSp>
          <p:nvGrpSpPr>
            <p:cNvPr id="638" name="Google Shape;638;g2a510dc7450_0_267"/>
            <p:cNvGrpSpPr/>
            <p:nvPr/>
          </p:nvGrpSpPr>
          <p:grpSpPr>
            <a:xfrm>
              <a:off x="4687959" y="1303741"/>
              <a:ext cx="1061687" cy="1420421"/>
              <a:chOff x="0" y="-9525"/>
              <a:chExt cx="209716" cy="280577"/>
            </a:xfrm>
          </p:grpSpPr>
          <p:sp>
            <p:nvSpPr>
              <p:cNvPr id="639" name="Google Shape;639;g2a510dc7450_0_267"/>
              <p:cNvSpPr/>
              <p:nvPr/>
            </p:nvSpPr>
            <p:spPr>
              <a:xfrm>
                <a:off x="0" y="0"/>
                <a:ext cx="209716" cy="271052"/>
              </a:xfrm>
              <a:custGeom>
                <a:rect b="b" l="l" r="r" t="t"/>
                <a:pathLst>
                  <a:path extrusionOk="0" h="271052" w="209716">
                    <a:moveTo>
                      <a:pt x="0" y="0"/>
                    </a:moveTo>
                    <a:lnTo>
                      <a:pt x="209716" y="0"/>
                    </a:lnTo>
                    <a:lnTo>
                      <a:pt x="209716" y="271052"/>
                    </a:lnTo>
                    <a:lnTo>
                      <a:pt x="0" y="271052"/>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0" name="Google Shape;640;g2a510dc7450_0_267"/>
              <p:cNvSpPr txBox="1"/>
              <p:nvPr/>
            </p:nvSpPr>
            <p:spPr>
              <a:xfrm>
                <a:off x="0" y="-9525"/>
                <a:ext cx="209700" cy="2805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g2a510dc7450_0_267"/>
            <p:cNvGrpSpPr/>
            <p:nvPr/>
          </p:nvGrpSpPr>
          <p:grpSpPr>
            <a:xfrm>
              <a:off x="6608765" y="1989841"/>
              <a:ext cx="1061687" cy="735075"/>
              <a:chOff x="0" y="-9525"/>
              <a:chExt cx="209716" cy="145200"/>
            </a:xfrm>
          </p:grpSpPr>
          <p:sp>
            <p:nvSpPr>
              <p:cNvPr id="642" name="Google Shape;642;g2a510dc7450_0_267"/>
              <p:cNvSpPr/>
              <p:nvPr/>
            </p:nvSpPr>
            <p:spPr>
              <a:xfrm>
                <a:off x="0" y="0"/>
                <a:ext cx="209716" cy="135526"/>
              </a:xfrm>
              <a:custGeom>
                <a:rect b="b" l="l" r="r" t="t"/>
                <a:pathLst>
                  <a:path extrusionOk="0" h="135526" w="209716">
                    <a:moveTo>
                      <a:pt x="0" y="0"/>
                    </a:moveTo>
                    <a:lnTo>
                      <a:pt x="209716" y="0"/>
                    </a:lnTo>
                    <a:lnTo>
                      <a:pt x="209716" y="135526"/>
                    </a:lnTo>
                    <a:lnTo>
                      <a:pt x="0" y="135526"/>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3" name="Google Shape;643;g2a510dc7450_0_267"/>
              <p:cNvSpPr txBox="1"/>
              <p:nvPr/>
            </p:nvSpPr>
            <p:spPr>
              <a:xfrm>
                <a:off x="0" y="-9525"/>
                <a:ext cx="209700" cy="145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g2a510dc7450_0_267"/>
            <p:cNvGrpSpPr/>
            <p:nvPr/>
          </p:nvGrpSpPr>
          <p:grpSpPr>
            <a:xfrm>
              <a:off x="8529572" y="1146428"/>
              <a:ext cx="1061687" cy="1577981"/>
              <a:chOff x="0" y="-9525"/>
              <a:chExt cx="209716" cy="311700"/>
            </a:xfrm>
          </p:grpSpPr>
          <p:sp>
            <p:nvSpPr>
              <p:cNvPr id="645" name="Google Shape;645;g2a510dc7450_0_267"/>
              <p:cNvSpPr/>
              <p:nvPr/>
            </p:nvSpPr>
            <p:spPr>
              <a:xfrm>
                <a:off x="0" y="0"/>
                <a:ext cx="209716" cy="302126"/>
              </a:xfrm>
              <a:custGeom>
                <a:rect b="b" l="l" r="r" t="t"/>
                <a:pathLst>
                  <a:path extrusionOk="0" h="302126" w="209716">
                    <a:moveTo>
                      <a:pt x="0" y="0"/>
                    </a:moveTo>
                    <a:lnTo>
                      <a:pt x="209716" y="0"/>
                    </a:lnTo>
                    <a:lnTo>
                      <a:pt x="209716" y="302126"/>
                    </a:lnTo>
                    <a:lnTo>
                      <a:pt x="0" y="302126"/>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6" name="Google Shape;646;g2a510dc7450_0_267"/>
              <p:cNvSpPr txBox="1"/>
              <p:nvPr/>
            </p:nvSpPr>
            <p:spPr>
              <a:xfrm>
                <a:off x="0" y="-9525"/>
                <a:ext cx="209700" cy="3117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g2a510dc7450_0_267"/>
            <p:cNvGrpSpPr/>
            <p:nvPr/>
          </p:nvGrpSpPr>
          <p:grpSpPr>
            <a:xfrm>
              <a:off x="10450378" y="1491683"/>
              <a:ext cx="1061687" cy="1233225"/>
              <a:chOff x="0" y="-9525"/>
              <a:chExt cx="209716" cy="243600"/>
            </a:xfrm>
          </p:grpSpPr>
          <p:sp>
            <p:nvSpPr>
              <p:cNvPr id="648" name="Google Shape;648;g2a510dc7450_0_267"/>
              <p:cNvSpPr/>
              <p:nvPr/>
            </p:nvSpPr>
            <p:spPr>
              <a:xfrm>
                <a:off x="0" y="0"/>
                <a:ext cx="209716" cy="233928"/>
              </a:xfrm>
              <a:custGeom>
                <a:rect b="b" l="l" r="r" t="t"/>
                <a:pathLst>
                  <a:path extrusionOk="0" h="233928" w="209716">
                    <a:moveTo>
                      <a:pt x="0" y="0"/>
                    </a:moveTo>
                    <a:lnTo>
                      <a:pt x="209716" y="0"/>
                    </a:lnTo>
                    <a:lnTo>
                      <a:pt x="209716" y="233928"/>
                    </a:lnTo>
                    <a:lnTo>
                      <a:pt x="0" y="233928"/>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9" name="Google Shape;649;g2a510dc7450_0_267"/>
              <p:cNvSpPr txBox="1"/>
              <p:nvPr/>
            </p:nvSpPr>
            <p:spPr>
              <a:xfrm>
                <a:off x="0" y="-9525"/>
                <a:ext cx="209700" cy="24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g2a510dc7450_0_267"/>
            <p:cNvGrpSpPr/>
            <p:nvPr/>
          </p:nvGrpSpPr>
          <p:grpSpPr>
            <a:xfrm>
              <a:off x="12371185" y="1536133"/>
              <a:ext cx="1061687" cy="1188027"/>
              <a:chOff x="0" y="-9525"/>
              <a:chExt cx="209716" cy="234672"/>
            </a:xfrm>
          </p:grpSpPr>
          <p:sp>
            <p:nvSpPr>
              <p:cNvPr id="651" name="Google Shape;651;g2a510dc7450_0_267"/>
              <p:cNvSpPr/>
              <p:nvPr/>
            </p:nvSpPr>
            <p:spPr>
              <a:xfrm>
                <a:off x="0" y="0"/>
                <a:ext cx="209716" cy="225147"/>
              </a:xfrm>
              <a:custGeom>
                <a:rect b="b" l="l" r="r" t="t"/>
                <a:pathLst>
                  <a:path extrusionOk="0" h="225147" w="209716">
                    <a:moveTo>
                      <a:pt x="0" y="0"/>
                    </a:moveTo>
                    <a:lnTo>
                      <a:pt x="209716" y="0"/>
                    </a:lnTo>
                    <a:lnTo>
                      <a:pt x="209716" y="225147"/>
                    </a:lnTo>
                    <a:lnTo>
                      <a:pt x="0" y="225147"/>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2" name="Google Shape;652;g2a510dc7450_0_267"/>
              <p:cNvSpPr txBox="1"/>
              <p:nvPr/>
            </p:nvSpPr>
            <p:spPr>
              <a:xfrm>
                <a:off x="0" y="-9525"/>
                <a:ext cx="209700" cy="234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3" name="Google Shape;653;g2a510dc7450_0_267"/>
            <p:cNvGrpSpPr/>
            <p:nvPr/>
          </p:nvGrpSpPr>
          <p:grpSpPr>
            <a:xfrm>
              <a:off x="14291991" y="1146428"/>
              <a:ext cx="1061687" cy="1577981"/>
              <a:chOff x="0" y="-9525"/>
              <a:chExt cx="209716" cy="311700"/>
            </a:xfrm>
          </p:grpSpPr>
          <p:sp>
            <p:nvSpPr>
              <p:cNvPr id="654" name="Google Shape;654;g2a510dc7450_0_267"/>
              <p:cNvSpPr/>
              <p:nvPr/>
            </p:nvSpPr>
            <p:spPr>
              <a:xfrm>
                <a:off x="0" y="0"/>
                <a:ext cx="209716" cy="302126"/>
              </a:xfrm>
              <a:custGeom>
                <a:rect b="b" l="l" r="r" t="t"/>
                <a:pathLst>
                  <a:path extrusionOk="0" h="302126" w="209716">
                    <a:moveTo>
                      <a:pt x="0" y="0"/>
                    </a:moveTo>
                    <a:lnTo>
                      <a:pt x="209716" y="0"/>
                    </a:lnTo>
                    <a:lnTo>
                      <a:pt x="209716" y="302126"/>
                    </a:lnTo>
                    <a:lnTo>
                      <a:pt x="0" y="302126"/>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5" name="Google Shape;655;g2a510dc7450_0_267"/>
              <p:cNvSpPr txBox="1"/>
              <p:nvPr/>
            </p:nvSpPr>
            <p:spPr>
              <a:xfrm>
                <a:off x="0" y="-9525"/>
                <a:ext cx="209700" cy="3117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g2a510dc7450_0_267"/>
            <p:cNvGrpSpPr/>
            <p:nvPr/>
          </p:nvGrpSpPr>
          <p:grpSpPr>
            <a:xfrm>
              <a:off x="16212798" y="2180170"/>
              <a:ext cx="1061687" cy="543991"/>
              <a:chOff x="0" y="-9525"/>
              <a:chExt cx="209716" cy="107455"/>
            </a:xfrm>
          </p:grpSpPr>
          <p:sp>
            <p:nvSpPr>
              <p:cNvPr id="657" name="Google Shape;657;g2a510dc7450_0_267"/>
              <p:cNvSpPr/>
              <p:nvPr/>
            </p:nvSpPr>
            <p:spPr>
              <a:xfrm>
                <a:off x="0" y="0"/>
                <a:ext cx="209716" cy="97930"/>
              </a:xfrm>
              <a:custGeom>
                <a:rect b="b" l="l" r="r" t="t"/>
                <a:pathLst>
                  <a:path extrusionOk="0" h="97930" w="209716">
                    <a:moveTo>
                      <a:pt x="0" y="0"/>
                    </a:moveTo>
                    <a:lnTo>
                      <a:pt x="209716" y="0"/>
                    </a:lnTo>
                    <a:lnTo>
                      <a:pt x="209716" y="97930"/>
                    </a:lnTo>
                    <a:lnTo>
                      <a:pt x="0" y="97930"/>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8" name="Google Shape;658;g2a510dc7450_0_267"/>
              <p:cNvSpPr txBox="1"/>
              <p:nvPr/>
            </p:nvSpPr>
            <p:spPr>
              <a:xfrm>
                <a:off x="0" y="-9525"/>
                <a:ext cx="209700" cy="107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g2a510dc7450_0_267"/>
            <p:cNvGrpSpPr/>
            <p:nvPr/>
          </p:nvGrpSpPr>
          <p:grpSpPr>
            <a:xfrm>
              <a:off x="18133604" y="2332892"/>
              <a:ext cx="1061687" cy="391838"/>
              <a:chOff x="0" y="-9525"/>
              <a:chExt cx="209716" cy="77400"/>
            </a:xfrm>
          </p:grpSpPr>
          <p:sp>
            <p:nvSpPr>
              <p:cNvPr id="660" name="Google Shape;660;g2a510dc7450_0_267"/>
              <p:cNvSpPr/>
              <p:nvPr/>
            </p:nvSpPr>
            <p:spPr>
              <a:xfrm>
                <a:off x="0" y="0"/>
                <a:ext cx="209716" cy="67763"/>
              </a:xfrm>
              <a:custGeom>
                <a:rect b="b" l="l" r="r" t="t"/>
                <a:pathLst>
                  <a:path extrusionOk="0" h="67763" w="209716">
                    <a:moveTo>
                      <a:pt x="0" y="0"/>
                    </a:moveTo>
                    <a:lnTo>
                      <a:pt x="209716" y="0"/>
                    </a:lnTo>
                    <a:lnTo>
                      <a:pt x="209716" y="67763"/>
                    </a:lnTo>
                    <a:lnTo>
                      <a:pt x="0" y="67763"/>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1" name="Google Shape;661;g2a510dc7450_0_267"/>
              <p:cNvSpPr txBox="1"/>
              <p:nvPr/>
            </p:nvSpPr>
            <p:spPr>
              <a:xfrm>
                <a:off x="0" y="-9525"/>
                <a:ext cx="209700" cy="77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g2a510dc7450_0_267"/>
            <p:cNvGrpSpPr/>
            <p:nvPr/>
          </p:nvGrpSpPr>
          <p:grpSpPr>
            <a:xfrm>
              <a:off x="20054410" y="2106038"/>
              <a:ext cx="1061687" cy="618131"/>
              <a:chOff x="0" y="-9525"/>
              <a:chExt cx="209716" cy="122100"/>
            </a:xfrm>
          </p:grpSpPr>
          <p:sp>
            <p:nvSpPr>
              <p:cNvPr id="663" name="Google Shape;663;g2a510dc7450_0_267"/>
              <p:cNvSpPr/>
              <p:nvPr/>
            </p:nvSpPr>
            <p:spPr>
              <a:xfrm>
                <a:off x="0" y="0"/>
                <a:ext cx="209716" cy="112574"/>
              </a:xfrm>
              <a:custGeom>
                <a:rect b="b" l="l" r="r" t="t"/>
                <a:pathLst>
                  <a:path extrusionOk="0" h="112574" w="209716">
                    <a:moveTo>
                      <a:pt x="0" y="0"/>
                    </a:moveTo>
                    <a:lnTo>
                      <a:pt x="209716" y="0"/>
                    </a:lnTo>
                    <a:lnTo>
                      <a:pt x="209716" y="112574"/>
                    </a:lnTo>
                    <a:lnTo>
                      <a:pt x="0" y="112574"/>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4" name="Google Shape;664;g2a510dc7450_0_267"/>
              <p:cNvSpPr txBox="1"/>
              <p:nvPr/>
            </p:nvSpPr>
            <p:spPr>
              <a:xfrm>
                <a:off x="0" y="-9525"/>
                <a:ext cx="209700" cy="12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g2a510dc7450_0_267"/>
            <p:cNvGrpSpPr/>
            <p:nvPr/>
          </p:nvGrpSpPr>
          <p:grpSpPr>
            <a:xfrm>
              <a:off x="21975217" y="2106038"/>
              <a:ext cx="1061687" cy="618131"/>
              <a:chOff x="0" y="-9525"/>
              <a:chExt cx="209716" cy="122100"/>
            </a:xfrm>
          </p:grpSpPr>
          <p:sp>
            <p:nvSpPr>
              <p:cNvPr id="666" name="Google Shape;666;g2a510dc7450_0_267"/>
              <p:cNvSpPr/>
              <p:nvPr/>
            </p:nvSpPr>
            <p:spPr>
              <a:xfrm>
                <a:off x="0" y="0"/>
                <a:ext cx="209716" cy="112574"/>
              </a:xfrm>
              <a:custGeom>
                <a:rect b="b" l="l" r="r" t="t"/>
                <a:pathLst>
                  <a:path extrusionOk="0" h="112574" w="209716">
                    <a:moveTo>
                      <a:pt x="0" y="0"/>
                    </a:moveTo>
                    <a:lnTo>
                      <a:pt x="209716" y="0"/>
                    </a:lnTo>
                    <a:lnTo>
                      <a:pt x="209716" y="112574"/>
                    </a:lnTo>
                    <a:lnTo>
                      <a:pt x="0" y="112574"/>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7" name="Google Shape;667;g2a510dc7450_0_267"/>
              <p:cNvSpPr txBox="1"/>
              <p:nvPr/>
            </p:nvSpPr>
            <p:spPr>
              <a:xfrm>
                <a:off x="0" y="-9525"/>
                <a:ext cx="209700" cy="12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g2a510dc7450_0_267"/>
            <p:cNvGrpSpPr/>
            <p:nvPr/>
          </p:nvGrpSpPr>
          <p:grpSpPr>
            <a:xfrm>
              <a:off x="5808896" y="335075"/>
              <a:ext cx="1045992" cy="535254"/>
              <a:chOff x="0" y="-9525"/>
              <a:chExt cx="812800" cy="415925"/>
            </a:xfrm>
          </p:grpSpPr>
          <p:sp>
            <p:nvSpPr>
              <p:cNvPr id="669" name="Google Shape;669;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0" name="Google Shape;670;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1" name="Google Shape;671;g2a510dc7450_0_267"/>
            <p:cNvSpPr txBox="1"/>
            <p:nvPr/>
          </p:nvSpPr>
          <p:spPr>
            <a:xfrm>
              <a:off x="0" y="901662"/>
              <a:ext cx="2151300" cy="14646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2099"/>
                <a:buFont typeface="Arial"/>
                <a:buNone/>
              </a:pPr>
              <a:r>
                <a:rPr b="1" i="0" lang="en-US" sz="2099" u="none" cap="none" strike="noStrike">
                  <a:solidFill>
                    <a:srgbClr val="0047FF"/>
                  </a:solidFill>
                  <a:latin typeface="Outfit SemiBold"/>
                  <a:ea typeface="Outfit SemiBold"/>
                  <a:cs typeface="Outfit SemiBold"/>
                  <a:sym typeface="Outfit SemiBold"/>
                </a:rPr>
                <a:t>Revenue CAGR </a:t>
              </a:r>
              <a:endParaRPr b="0" i="0" sz="1400" u="none" cap="none" strike="noStrike">
                <a:solidFill>
                  <a:srgbClr val="000000"/>
                </a:solidFill>
                <a:latin typeface="Arial"/>
                <a:ea typeface="Arial"/>
                <a:cs typeface="Arial"/>
                <a:sym typeface="Arial"/>
              </a:endParaRPr>
            </a:p>
            <a:p>
              <a:pPr indent="0" lvl="0" marL="0" marR="0" rtl="0" algn="ctr">
                <a:lnSpc>
                  <a:spcPct val="120009"/>
                </a:lnSpc>
                <a:spcBef>
                  <a:spcPts val="0"/>
                </a:spcBef>
                <a:spcAft>
                  <a:spcPts val="0"/>
                </a:spcAft>
                <a:buClr>
                  <a:srgbClr val="000000"/>
                </a:buClr>
                <a:buSzPts val="2099"/>
                <a:buFont typeface="Arial"/>
                <a:buNone/>
              </a:pPr>
              <a:r>
                <a:rPr b="1" i="0" lang="en-US" sz="2099" u="none" cap="none" strike="noStrike">
                  <a:solidFill>
                    <a:srgbClr val="0047FF"/>
                  </a:solidFill>
                  <a:latin typeface="Outfit SemiBold"/>
                  <a:ea typeface="Outfit SemiBold"/>
                  <a:cs typeface="Outfit SemiBold"/>
                  <a:sym typeface="Outfit SemiBold"/>
                </a:rPr>
                <a:t>(’24-’26)</a:t>
              </a:r>
              <a:endParaRPr b="0" i="0" sz="1400" u="none" cap="none" strike="noStrike">
                <a:solidFill>
                  <a:srgbClr val="000000"/>
                </a:solidFill>
                <a:latin typeface="Arial"/>
                <a:ea typeface="Arial"/>
                <a:cs typeface="Arial"/>
                <a:sym typeface="Arial"/>
              </a:endParaRPr>
            </a:p>
          </p:txBody>
        </p:sp>
        <p:sp>
          <p:nvSpPr>
            <p:cNvPr id="672" name="Google Shape;672;g2a510dc7450_0_267"/>
            <p:cNvSpPr txBox="1"/>
            <p:nvPr/>
          </p:nvSpPr>
          <p:spPr>
            <a:xfrm>
              <a:off x="2682485" y="-9514"/>
              <a:ext cx="1146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158.2%</a:t>
              </a:r>
              <a:endParaRPr b="0" i="0" sz="1400" u="none" cap="none" strike="noStrike">
                <a:solidFill>
                  <a:srgbClr val="000000"/>
                </a:solidFill>
                <a:latin typeface="Arial"/>
                <a:ea typeface="Arial"/>
                <a:cs typeface="Arial"/>
                <a:sym typeface="Arial"/>
              </a:endParaRPr>
            </a:p>
          </p:txBody>
        </p:sp>
        <p:sp>
          <p:nvSpPr>
            <p:cNvPr id="673" name="Google Shape;673;g2a510dc7450_0_267"/>
            <p:cNvSpPr txBox="1"/>
            <p:nvPr/>
          </p:nvSpPr>
          <p:spPr>
            <a:xfrm>
              <a:off x="4818069" y="975070"/>
              <a:ext cx="8016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24.5%</a:t>
              </a:r>
              <a:endParaRPr b="0" i="0" sz="1400" u="none" cap="none" strike="noStrike">
                <a:solidFill>
                  <a:srgbClr val="000000"/>
                </a:solidFill>
                <a:latin typeface="Arial"/>
                <a:ea typeface="Arial"/>
                <a:cs typeface="Arial"/>
                <a:sym typeface="Arial"/>
              </a:endParaRPr>
            </a:p>
          </p:txBody>
        </p:sp>
        <p:sp>
          <p:nvSpPr>
            <p:cNvPr id="674" name="Google Shape;674;g2a510dc7450_0_267"/>
            <p:cNvSpPr txBox="1"/>
            <p:nvPr/>
          </p:nvSpPr>
          <p:spPr>
            <a:xfrm>
              <a:off x="6832857" y="1672892"/>
              <a:ext cx="613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7.3%</a:t>
              </a:r>
              <a:endParaRPr b="0" i="0" sz="1400" u="none" cap="none" strike="noStrike">
                <a:solidFill>
                  <a:srgbClr val="000000"/>
                </a:solidFill>
                <a:latin typeface="Arial"/>
                <a:ea typeface="Arial"/>
                <a:cs typeface="Arial"/>
                <a:sym typeface="Arial"/>
              </a:endParaRPr>
            </a:p>
          </p:txBody>
        </p:sp>
        <p:sp>
          <p:nvSpPr>
            <p:cNvPr id="675" name="Google Shape;675;g2a510dc7450_0_267"/>
            <p:cNvSpPr txBox="1"/>
            <p:nvPr/>
          </p:nvSpPr>
          <p:spPr>
            <a:xfrm>
              <a:off x="8658793" y="829479"/>
              <a:ext cx="8262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26.0%</a:t>
              </a:r>
              <a:endParaRPr b="0" i="0" sz="1400" u="none" cap="none" strike="noStrike">
                <a:solidFill>
                  <a:srgbClr val="000000"/>
                </a:solidFill>
                <a:latin typeface="Arial"/>
                <a:ea typeface="Arial"/>
                <a:cs typeface="Arial"/>
                <a:sym typeface="Arial"/>
              </a:endParaRPr>
            </a:p>
          </p:txBody>
        </p:sp>
        <p:sp>
          <p:nvSpPr>
            <p:cNvPr id="676" name="Google Shape;676;g2a510dc7450_0_267"/>
            <p:cNvSpPr txBox="1"/>
            <p:nvPr/>
          </p:nvSpPr>
          <p:spPr>
            <a:xfrm>
              <a:off x="14409754" y="829479"/>
              <a:ext cx="8262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26.0%</a:t>
              </a:r>
              <a:endParaRPr b="0" i="0" sz="1400" u="none" cap="none" strike="noStrike">
                <a:solidFill>
                  <a:srgbClr val="000000"/>
                </a:solidFill>
                <a:latin typeface="Arial"/>
                <a:ea typeface="Arial"/>
                <a:cs typeface="Arial"/>
                <a:sym typeface="Arial"/>
              </a:endParaRPr>
            </a:p>
          </p:txBody>
        </p:sp>
        <p:sp>
          <p:nvSpPr>
            <p:cNvPr id="677" name="Google Shape;677;g2a510dc7450_0_267"/>
            <p:cNvSpPr txBox="1"/>
            <p:nvPr/>
          </p:nvSpPr>
          <p:spPr>
            <a:xfrm>
              <a:off x="10592862" y="1152892"/>
              <a:ext cx="784200" cy="81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22.5%</a:t>
              </a:r>
              <a:endParaRPr b="0" i="0" sz="1400" u="none" cap="none" strike="noStrike">
                <a:solidFill>
                  <a:srgbClr val="000000"/>
                </a:solidFill>
                <a:latin typeface="Arial"/>
                <a:ea typeface="Arial"/>
                <a:cs typeface="Arial"/>
                <a:sym typeface="Arial"/>
              </a:endParaRPr>
            </a:p>
          </p:txBody>
        </p:sp>
        <p:sp>
          <p:nvSpPr>
            <p:cNvPr id="678" name="Google Shape;678;g2a510dc7450_0_267"/>
            <p:cNvSpPr txBox="1"/>
            <p:nvPr/>
          </p:nvSpPr>
          <p:spPr>
            <a:xfrm>
              <a:off x="12541974" y="1219184"/>
              <a:ext cx="7200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21.7%</a:t>
              </a:r>
              <a:endParaRPr b="0" i="0" sz="1400" u="none" cap="none" strike="noStrike">
                <a:solidFill>
                  <a:srgbClr val="000000"/>
                </a:solidFill>
                <a:latin typeface="Arial"/>
                <a:ea typeface="Arial"/>
                <a:cs typeface="Arial"/>
                <a:sym typeface="Arial"/>
              </a:endParaRPr>
            </a:p>
          </p:txBody>
        </p:sp>
        <p:sp>
          <p:nvSpPr>
            <p:cNvPr id="679" name="Google Shape;679;g2a510dc7450_0_267"/>
            <p:cNvSpPr txBox="1"/>
            <p:nvPr/>
          </p:nvSpPr>
          <p:spPr>
            <a:xfrm>
              <a:off x="16421841" y="1863220"/>
              <a:ext cx="643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4.9%</a:t>
              </a:r>
              <a:endParaRPr b="0" i="0" sz="1400" u="none" cap="none" strike="noStrike">
                <a:solidFill>
                  <a:srgbClr val="000000"/>
                </a:solidFill>
                <a:latin typeface="Arial"/>
                <a:ea typeface="Arial"/>
                <a:cs typeface="Arial"/>
                <a:sym typeface="Arial"/>
              </a:endParaRPr>
            </a:p>
          </p:txBody>
        </p:sp>
        <p:sp>
          <p:nvSpPr>
            <p:cNvPr id="680" name="Google Shape;680;g2a510dc7450_0_267"/>
            <p:cNvSpPr txBox="1"/>
            <p:nvPr/>
          </p:nvSpPr>
          <p:spPr>
            <a:xfrm>
              <a:off x="18375666" y="2015943"/>
              <a:ext cx="577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4.1%</a:t>
              </a:r>
              <a:endParaRPr b="0" i="0" sz="1400" u="none" cap="none" strike="noStrike">
                <a:solidFill>
                  <a:srgbClr val="000000"/>
                </a:solidFill>
                <a:latin typeface="Arial"/>
                <a:ea typeface="Arial"/>
                <a:cs typeface="Arial"/>
                <a:sym typeface="Arial"/>
              </a:endParaRPr>
            </a:p>
          </p:txBody>
        </p:sp>
        <p:sp>
          <p:nvSpPr>
            <p:cNvPr id="681" name="Google Shape;681;g2a510dc7450_0_267"/>
            <p:cNvSpPr txBox="1"/>
            <p:nvPr/>
          </p:nvSpPr>
          <p:spPr>
            <a:xfrm>
              <a:off x="20278062" y="1789088"/>
              <a:ext cx="6144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5.7%</a:t>
              </a:r>
              <a:endParaRPr b="0" i="0" sz="1400" u="none" cap="none" strike="noStrike">
                <a:solidFill>
                  <a:srgbClr val="000000"/>
                </a:solidFill>
                <a:latin typeface="Arial"/>
                <a:ea typeface="Arial"/>
                <a:cs typeface="Arial"/>
                <a:sym typeface="Arial"/>
              </a:endParaRPr>
            </a:p>
          </p:txBody>
        </p:sp>
        <p:sp>
          <p:nvSpPr>
            <p:cNvPr id="682" name="Google Shape;682;g2a510dc7450_0_267"/>
            <p:cNvSpPr txBox="1"/>
            <p:nvPr/>
          </p:nvSpPr>
          <p:spPr>
            <a:xfrm>
              <a:off x="22223302" y="1789088"/>
              <a:ext cx="6144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5.7%</a:t>
              </a:r>
              <a:endParaRPr b="0" i="0" sz="1400" u="none" cap="none" strike="noStrike">
                <a:solidFill>
                  <a:srgbClr val="000000"/>
                </a:solidFill>
                <a:latin typeface="Arial"/>
                <a:ea typeface="Arial"/>
                <a:cs typeface="Arial"/>
                <a:sym typeface="Arial"/>
              </a:endParaRPr>
            </a:p>
          </p:txBody>
        </p:sp>
        <p:sp>
          <p:nvSpPr>
            <p:cNvPr id="683" name="Google Shape;683;g2a510dc7450_0_267"/>
            <p:cNvSpPr txBox="1"/>
            <p:nvPr/>
          </p:nvSpPr>
          <p:spPr>
            <a:xfrm>
              <a:off x="6026784" y="456414"/>
              <a:ext cx="6102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15.9%</a:t>
              </a:r>
              <a:endParaRPr b="0" i="0" sz="1400" u="none" cap="none" strike="noStrike">
                <a:solidFill>
                  <a:srgbClr val="000000"/>
                </a:solidFill>
                <a:latin typeface="Arial"/>
                <a:ea typeface="Arial"/>
                <a:cs typeface="Arial"/>
                <a:sym typeface="Arial"/>
              </a:endParaRPr>
            </a:p>
          </p:txBody>
        </p:sp>
        <p:grpSp>
          <p:nvGrpSpPr>
            <p:cNvPr id="684" name="Google Shape;684;g2a510dc7450_0_267"/>
            <p:cNvGrpSpPr/>
            <p:nvPr/>
          </p:nvGrpSpPr>
          <p:grpSpPr>
            <a:xfrm>
              <a:off x="11437796" y="335075"/>
              <a:ext cx="1045992" cy="535254"/>
              <a:chOff x="0" y="-9525"/>
              <a:chExt cx="812800" cy="415925"/>
            </a:xfrm>
          </p:grpSpPr>
          <p:sp>
            <p:nvSpPr>
              <p:cNvPr id="685" name="Google Shape;685;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6" name="Google Shape;686;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87" name="Google Shape;687;g2a510dc7450_0_267"/>
            <p:cNvSpPr txBox="1"/>
            <p:nvPr/>
          </p:nvSpPr>
          <p:spPr>
            <a:xfrm>
              <a:off x="11627130" y="456414"/>
              <a:ext cx="6672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24.3%</a:t>
              </a:r>
              <a:endParaRPr b="0" i="0" sz="1400" u="none" cap="none" strike="noStrike">
                <a:solidFill>
                  <a:srgbClr val="000000"/>
                </a:solidFill>
                <a:latin typeface="Arial"/>
                <a:ea typeface="Arial"/>
                <a:cs typeface="Arial"/>
                <a:sym typeface="Arial"/>
              </a:endParaRPr>
            </a:p>
          </p:txBody>
        </p:sp>
        <p:grpSp>
          <p:nvGrpSpPr>
            <p:cNvPr id="688" name="Google Shape;688;g2a510dc7450_0_267"/>
            <p:cNvGrpSpPr/>
            <p:nvPr/>
          </p:nvGrpSpPr>
          <p:grpSpPr>
            <a:xfrm>
              <a:off x="19105114" y="335075"/>
              <a:ext cx="1045992" cy="535254"/>
              <a:chOff x="0" y="-9525"/>
              <a:chExt cx="812800" cy="415925"/>
            </a:xfrm>
          </p:grpSpPr>
          <p:sp>
            <p:nvSpPr>
              <p:cNvPr id="689" name="Google Shape;689;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5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0" name="Google Shape;690;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91" name="Google Shape;691;g2a510dc7450_0_267"/>
            <p:cNvSpPr txBox="1"/>
            <p:nvPr/>
          </p:nvSpPr>
          <p:spPr>
            <a:xfrm>
              <a:off x="19370406" y="456414"/>
              <a:ext cx="5154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5.3%</a:t>
              </a:r>
              <a:endParaRPr b="0" i="0" sz="1400" u="none" cap="none" strike="noStrike">
                <a:solidFill>
                  <a:srgbClr val="000000"/>
                </a:solidFill>
                <a:latin typeface="Arial"/>
                <a:ea typeface="Arial"/>
                <a:cs typeface="Arial"/>
                <a:sym typeface="Arial"/>
              </a:endParaRPr>
            </a:p>
          </p:txBody>
        </p:sp>
      </p:grpSp>
      <p:grpSp>
        <p:nvGrpSpPr>
          <p:cNvPr id="692" name="Google Shape;692;g2a510dc7450_0_267"/>
          <p:cNvGrpSpPr/>
          <p:nvPr/>
        </p:nvGrpSpPr>
        <p:grpSpPr>
          <a:xfrm>
            <a:off x="185718" y="4248506"/>
            <a:ext cx="17675555" cy="2855468"/>
            <a:chOff x="0" y="-12257"/>
            <a:chExt cx="23567406" cy="3807290"/>
          </a:xfrm>
        </p:grpSpPr>
        <p:sp>
          <p:nvSpPr>
            <p:cNvPr descr="Brand Assets" id="693" name="Google Shape;693;g2a510dc7450_0_267"/>
            <p:cNvSpPr/>
            <p:nvPr/>
          </p:nvSpPr>
          <p:spPr>
            <a:xfrm>
              <a:off x="4804037" y="3061462"/>
              <a:ext cx="636426" cy="645240"/>
            </a:xfrm>
            <a:custGeom>
              <a:rect b="b" l="l" r="r" t="t"/>
              <a:pathLst>
                <a:path extrusionOk="0" h="645240" w="636426">
                  <a:moveTo>
                    <a:pt x="0" y="0"/>
                  </a:moveTo>
                  <a:lnTo>
                    <a:pt x="636426" y="0"/>
                  </a:lnTo>
                  <a:lnTo>
                    <a:pt x="636426" y="645240"/>
                  </a:lnTo>
                  <a:lnTo>
                    <a:pt x="0" y="645240"/>
                  </a:lnTo>
                  <a:lnTo>
                    <a:pt x="0" y="0"/>
                  </a:lnTo>
                  <a:close/>
                </a:path>
              </a:pathLst>
            </a:custGeom>
            <a:blipFill rotWithShape="1">
              <a:blip r:embed="rId3">
                <a:alphaModFix/>
              </a:blip>
              <a:stretch>
                <a:fillRect b="-11218" l="-14249" r="-11249" t="-1322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4" name="Google Shape;694;g2a510dc7450_0_267"/>
            <p:cNvSpPr/>
            <p:nvPr/>
          </p:nvSpPr>
          <p:spPr>
            <a:xfrm>
              <a:off x="6407469" y="3174686"/>
              <a:ext cx="1271176" cy="418792"/>
            </a:xfrm>
            <a:custGeom>
              <a:rect b="b" l="l" r="r" t="t"/>
              <a:pathLst>
                <a:path extrusionOk="0" h="418792" w="1271176">
                  <a:moveTo>
                    <a:pt x="0" y="0"/>
                  </a:moveTo>
                  <a:lnTo>
                    <a:pt x="1271176" y="0"/>
                  </a:lnTo>
                  <a:lnTo>
                    <a:pt x="1271176" y="418792"/>
                  </a:lnTo>
                  <a:lnTo>
                    <a:pt x="0" y="418792"/>
                  </a:lnTo>
                  <a:lnTo>
                    <a:pt x="0" y="0"/>
                  </a:lnTo>
                  <a:close/>
                </a:path>
              </a:pathLst>
            </a:custGeom>
            <a:blipFill rotWithShape="1">
              <a:blip r:embed="rId4">
                <a:alphaModFix/>
              </a:blip>
              <a:stretch>
                <a:fillRect b="0" l="0" r="-55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5" name="Google Shape;695;g2a510dc7450_0_267"/>
            <p:cNvSpPr/>
            <p:nvPr/>
          </p:nvSpPr>
          <p:spPr>
            <a:xfrm>
              <a:off x="16228994" y="3215701"/>
              <a:ext cx="836190" cy="336762"/>
            </a:xfrm>
            <a:custGeom>
              <a:rect b="b" l="l" r="r" t="t"/>
              <a:pathLst>
                <a:path extrusionOk="0" h="336762" w="836190">
                  <a:moveTo>
                    <a:pt x="0" y="0"/>
                  </a:moveTo>
                  <a:lnTo>
                    <a:pt x="836190" y="0"/>
                  </a:lnTo>
                  <a:lnTo>
                    <a:pt x="836190" y="336762"/>
                  </a:lnTo>
                  <a:lnTo>
                    <a:pt x="0" y="336762"/>
                  </a:lnTo>
                  <a:lnTo>
                    <a:pt x="0" y="0"/>
                  </a:lnTo>
                  <a:close/>
                </a:path>
              </a:pathLst>
            </a:custGeom>
            <a:blipFill rotWithShape="1">
              <a:blip r:embed="rId5">
                <a:alphaModFix/>
              </a:blip>
              <a:stretch>
                <a:fillRect b="0" l="0" r="-6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isco - Wikipedia" id="696" name="Google Shape;696;g2a510dc7450_0_267"/>
            <p:cNvSpPr/>
            <p:nvPr/>
          </p:nvSpPr>
          <p:spPr>
            <a:xfrm>
              <a:off x="18127228" y="3153841"/>
              <a:ext cx="881334" cy="460482"/>
            </a:xfrm>
            <a:custGeom>
              <a:rect b="b" l="l" r="r" t="t"/>
              <a:pathLst>
                <a:path extrusionOk="0" h="460482" w="881334">
                  <a:moveTo>
                    <a:pt x="0" y="0"/>
                  </a:moveTo>
                  <a:lnTo>
                    <a:pt x="881334" y="0"/>
                  </a:lnTo>
                  <a:lnTo>
                    <a:pt x="881334" y="460482"/>
                  </a:lnTo>
                  <a:lnTo>
                    <a:pt x="0" y="460482"/>
                  </a:lnTo>
                  <a:lnTo>
                    <a:pt x="0" y="0"/>
                  </a:lnTo>
                  <a:close/>
                </a:path>
              </a:pathLst>
            </a:custGeom>
            <a:blipFill rotWithShape="1">
              <a:blip r:embed="rId6">
                <a:alphaModFix/>
              </a:blip>
              <a:stretch>
                <a:fillRect b="-95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7" name="Google Shape;697;g2a510dc7450_0_267"/>
            <p:cNvSpPr/>
            <p:nvPr/>
          </p:nvSpPr>
          <p:spPr>
            <a:xfrm>
              <a:off x="19857936" y="3269673"/>
              <a:ext cx="1261532" cy="228818"/>
            </a:xfrm>
            <a:custGeom>
              <a:rect b="b" l="l" r="r" t="t"/>
              <a:pathLst>
                <a:path extrusionOk="0" h="228818" w="1261532">
                  <a:moveTo>
                    <a:pt x="0" y="0"/>
                  </a:moveTo>
                  <a:lnTo>
                    <a:pt x="1261532" y="0"/>
                  </a:lnTo>
                  <a:lnTo>
                    <a:pt x="1261532" y="228818"/>
                  </a:lnTo>
                  <a:lnTo>
                    <a:pt x="0" y="228818"/>
                  </a:lnTo>
                  <a:lnTo>
                    <a:pt x="0" y="0"/>
                  </a:lnTo>
                  <a:close/>
                </a:path>
              </a:pathLst>
            </a:custGeom>
            <a:blipFill rotWithShape="1">
              <a:blip r:embed="rId7">
                <a:alphaModFix/>
              </a:blip>
              <a:stretch>
                <a:fillRect b="0" l="0" r="-322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llen-Bradley Products | Allen-Bradley" id="698" name="Google Shape;698;g2a510dc7450_0_267"/>
            <p:cNvSpPr/>
            <p:nvPr/>
          </p:nvSpPr>
          <p:spPr>
            <a:xfrm>
              <a:off x="21604677" y="3196929"/>
              <a:ext cx="1609662" cy="374306"/>
            </a:xfrm>
            <a:custGeom>
              <a:rect b="b" l="l" r="r" t="t"/>
              <a:pathLst>
                <a:path extrusionOk="0" h="374306" w="1609662">
                  <a:moveTo>
                    <a:pt x="0" y="0"/>
                  </a:moveTo>
                  <a:lnTo>
                    <a:pt x="1609662" y="0"/>
                  </a:lnTo>
                  <a:lnTo>
                    <a:pt x="1609662" y="374306"/>
                  </a:lnTo>
                  <a:lnTo>
                    <a:pt x="0" y="374306"/>
                  </a:lnTo>
                  <a:lnTo>
                    <a:pt x="0" y="0"/>
                  </a:lnTo>
                  <a:close/>
                </a:path>
              </a:pathLst>
            </a:custGeom>
            <a:blipFill rotWithShape="1">
              <a:blip r:embed="rId8">
                <a:alphaModFix/>
              </a:blip>
              <a:stretch>
                <a:fillRect b="0" l="0" r="-54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rowdStrike announces new products, adds new CrowdXDR Alliance members -  SiliconANGLE" id="699" name="Google Shape;699;g2a510dc7450_0_267"/>
            <p:cNvSpPr/>
            <p:nvPr/>
          </p:nvSpPr>
          <p:spPr>
            <a:xfrm>
              <a:off x="8450644" y="3111605"/>
              <a:ext cx="1049356" cy="544954"/>
            </a:xfrm>
            <a:custGeom>
              <a:rect b="b" l="l" r="r" t="t"/>
              <a:pathLst>
                <a:path extrusionOk="0" h="544954" w="1049356">
                  <a:moveTo>
                    <a:pt x="0" y="0"/>
                  </a:moveTo>
                  <a:lnTo>
                    <a:pt x="1049356" y="0"/>
                  </a:lnTo>
                  <a:lnTo>
                    <a:pt x="1049356" y="544954"/>
                  </a:lnTo>
                  <a:lnTo>
                    <a:pt x="0" y="544954"/>
                  </a:lnTo>
                  <a:lnTo>
                    <a:pt x="0" y="0"/>
                  </a:lnTo>
                  <a:close/>
                </a:path>
              </a:pathLst>
            </a:custGeom>
            <a:blipFill rotWithShape="1">
              <a:blip r:embed="rId9">
                <a:alphaModFix/>
              </a:blip>
              <a:stretch>
                <a:fillRect b="0" l="0" r="-2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Zscaler Unveils Business Insights with Advanced Analytics for Smarter SaaS  Spend and Resource Allocation" id="700" name="Google Shape;700;g2a510dc7450_0_267"/>
            <p:cNvSpPr/>
            <p:nvPr/>
          </p:nvSpPr>
          <p:spPr>
            <a:xfrm>
              <a:off x="10471876" y="2973131"/>
              <a:ext cx="825588" cy="821902"/>
            </a:xfrm>
            <a:custGeom>
              <a:rect b="b" l="l" r="r" t="t"/>
              <a:pathLst>
                <a:path extrusionOk="0" h="821902" w="825588">
                  <a:moveTo>
                    <a:pt x="0" y="0"/>
                  </a:moveTo>
                  <a:lnTo>
                    <a:pt x="825588" y="0"/>
                  </a:lnTo>
                  <a:lnTo>
                    <a:pt x="825588" y="821902"/>
                  </a:lnTo>
                  <a:lnTo>
                    <a:pt x="0" y="821902"/>
                  </a:lnTo>
                  <a:lnTo>
                    <a:pt x="0" y="0"/>
                  </a:lnTo>
                  <a:close/>
                </a:path>
              </a:pathLst>
            </a:custGeom>
            <a:blipFill rotWithShape="1">
              <a:blip r:embed="rId10">
                <a:alphaModFix/>
              </a:blip>
              <a:stretch>
                <a:fillRect b="-44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dentity Security and Access Management Leader | CyberArk" id="701" name="Google Shape;701;g2a510dc7450_0_267"/>
            <p:cNvSpPr/>
            <p:nvPr/>
          </p:nvSpPr>
          <p:spPr>
            <a:xfrm>
              <a:off x="12089169" y="3242054"/>
              <a:ext cx="1432614" cy="284056"/>
            </a:xfrm>
            <a:custGeom>
              <a:rect b="b" l="l" r="r" t="t"/>
              <a:pathLst>
                <a:path extrusionOk="0" h="284056" w="1432614">
                  <a:moveTo>
                    <a:pt x="0" y="0"/>
                  </a:moveTo>
                  <a:lnTo>
                    <a:pt x="1432614" y="0"/>
                  </a:lnTo>
                  <a:lnTo>
                    <a:pt x="1432614" y="284056"/>
                  </a:lnTo>
                  <a:lnTo>
                    <a:pt x="0" y="284056"/>
                  </a:lnTo>
                  <a:lnTo>
                    <a:pt x="0" y="0"/>
                  </a:lnTo>
                  <a:close/>
                </a:path>
              </a:pathLst>
            </a:custGeom>
            <a:blipFill rotWithShape="1">
              <a:blip r:embed="rId11">
                <a:alphaModFix/>
              </a:blip>
              <a:stretch>
                <a:fillRect b="-25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2" name="Google Shape;702;g2a510dc7450_0_267"/>
            <p:cNvSpPr/>
            <p:nvPr/>
          </p:nvSpPr>
          <p:spPr>
            <a:xfrm>
              <a:off x="14003592" y="3264136"/>
              <a:ext cx="1445380" cy="239892"/>
            </a:xfrm>
            <a:custGeom>
              <a:rect b="b" l="l" r="r" t="t"/>
              <a:pathLst>
                <a:path extrusionOk="0" h="239892" w="1445380">
                  <a:moveTo>
                    <a:pt x="0" y="0"/>
                  </a:moveTo>
                  <a:lnTo>
                    <a:pt x="1445380" y="0"/>
                  </a:lnTo>
                  <a:lnTo>
                    <a:pt x="1445380" y="239892"/>
                  </a:lnTo>
                  <a:lnTo>
                    <a:pt x="0" y="239892"/>
                  </a:lnTo>
                  <a:lnTo>
                    <a:pt x="0" y="0"/>
                  </a:lnTo>
                  <a:close/>
                </a:path>
              </a:pathLst>
            </a:custGeom>
            <a:blipFill rotWithShape="1">
              <a:blip r:embed="rId12">
                <a:alphaModFix/>
              </a:blip>
              <a:stretch>
                <a:fillRect b="0" l="0" r="-88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3" name="Google Shape;703;g2a510dc7450_0_267"/>
            <p:cNvSpPr/>
            <p:nvPr/>
          </p:nvSpPr>
          <p:spPr>
            <a:xfrm>
              <a:off x="2840403" y="3087641"/>
              <a:ext cx="722082" cy="592882"/>
            </a:xfrm>
            <a:custGeom>
              <a:rect b="b" l="l" r="r" t="t"/>
              <a:pathLst>
                <a:path extrusionOk="0" h="592882" w="722082">
                  <a:moveTo>
                    <a:pt x="0" y="0"/>
                  </a:moveTo>
                  <a:lnTo>
                    <a:pt x="722082" y="0"/>
                  </a:lnTo>
                  <a:lnTo>
                    <a:pt x="722082" y="592882"/>
                  </a:lnTo>
                  <a:lnTo>
                    <a:pt x="0" y="59288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04" name="Google Shape;704;g2a510dc7450_0_267"/>
            <p:cNvGrpSpPr/>
            <p:nvPr/>
          </p:nvGrpSpPr>
          <p:grpSpPr>
            <a:xfrm>
              <a:off x="2670600" y="868330"/>
              <a:ext cx="1061687" cy="1939975"/>
              <a:chOff x="0" y="-9525"/>
              <a:chExt cx="209716" cy="383205"/>
            </a:xfrm>
          </p:grpSpPr>
          <p:sp>
            <p:nvSpPr>
              <p:cNvPr id="705" name="Google Shape;705;g2a510dc7450_0_267"/>
              <p:cNvSpPr/>
              <p:nvPr/>
            </p:nvSpPr>
            <p:spPr>
              <a:xfrm>
                <a:off x="0" y="0"/>
                <a:ext cx="209716" cy="373680"/>
              </a:xfrm>
              <a:custGeom>
                <a:rect b="b" l="l" r="r" t="t"/>
                <a:pathLst>
                  <a:path extrusionOk="0" h="373680" w="209716">
                    <a:moveTo>
                      <a:pt x="0" y="0"/>
                    </a:moveTo>
                    <a:lnTo>
                      <a:pt x="209716" y="0"/>
                    </a:lnTo>
                    <a:lnTo>
                      <a:pt x="209716" y="373680"/>
                    </a:lnTo>
                    <a:lnTo>
                      <a:pt x="0" y="373680"/>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6" name="Google Shape;706;g2a510dc7450_0_267"/>
              <p:cNvSpPr txBox="1"/>
              <p:nvPr/>
            </p:nvSpPr>
            <p:spPr>
              <a:xfrm>
                <a:off x="0" y="-9525"/>
                <a:ext cx="209700" cy="383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g2a510dc7450_0_267"/>
            <p:cNvGrpSpPr/>
            <p:nvPr/>
          </p:nvGrpSpPr>
          <p:grpSpPr>
            <a:xfrm>
              <a:off x="4591407" y="956385"/>
              <a:ext cx="1061687" cy="1851923"/>
              <a:chOff x="0" y="-9525"/>
              <a:chExt cx="209716" cy="365812"/>
            </a:xfrm>
          </p:grpSpPr>
          <p:sp>
            <p:nvSpPr>
              <p:cNvPr id="708" name="Google Shape;708;g2a510dc7450_0_267"/>
              <p:cNvSpPr/>
              <p:nvPr/>
            </p:nvSpPr>
            <p:spPr>
              <a:xfrm>
                <a:off x="0" y="0"/>
                <a:ext cx="209716" cy="356287"/>
              </a:xfrm>
              <a:custGeom>
                <a:rect b="b" l="l" r="r" t="t"/>
                <a:pathLst>
                  <a:path extrusionOk="0" h="356287" w="209716">
                    <a:moveTo>
                      <a:pt x="0" y="0"/>
                    </a:moveTo>
                    <a:lnTo>
                      <a:pt x="209716" y="0"/>
                    </a:lnTo>
                    <a:lnTo>
                      <a:pt x="209716" y="356287"/>
                    </a:lnTo>
                    <a:lnTo>
                      <a:pt x="0" y="356287"/>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9" name="Google Shape;709;g2a510dc7450_0_267"/>
              <p:cNvSpPr txBox="1"/>
              <p:nvPr/>
            </p:nvSpPr>
            <p:spPr>
              <a:xfrm>
                <a:off x="0" y="-9525"/>
                <a:ext cx="209700" cy="3657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g2a510dc7450_0_267"/>
            <p:cNvGrpSpPr/>
            <p:nvPr/>
          </p:nvGrpSpPr>
          <p:grpSpPr>
            <a:xfrm>
              <a:off x="6512213" y="2243601"/>
              <a:ext cx="1061687" cy="564975"/>
              <a:chOff x="0" y="-9525"/>
              <a:chExt cx="209716" cy="111600"/>
            </a:xfrm>
          </p:grpSpPr>
          <p:sp>
            <p:nvSpPr>
              <p:cNvPr id="711" name="Google Shape;711;g2a510dc7450_0_267"/>
              <p:cNvSpPr/>
              <p:nvPr/>
            </p:nvSpPr>
            <p:spPr>
              <a:xfrm>
                <a:off x="0" y="0"/>
                <a:ext cx="209716" cy="102022"/>
              </a:xfrm>
              <a:custGeom>
                <a:rect b="b" l="l" r="r" t="t"/>
                <a:pathLst>
                  <a:path extrusionOk="0" h="102022" w="209716">
                    <a:moveTo>
                      <a:pt x="0" y="0"/>
                    </a:moveTo>
                    <a:lnTo>
                      <a:pt x="209716" y="0"/>
                    </a:lnTo>
                    <a:lnTo>
                      <a:pt x="209716" y="102022"/>
                    </a:lnTo>
                    <a:lnTo>
                      <a:pt x="0" y="102022"/>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2" name="Google Shape;712;g2a510dc7450_0_267"/>
              <p:cNvSpPr txBox="1"/>
              <p:nvPr/>
            </p:nvSpPr>
            <p:spPr>
              <a:xfrm>
                <a:off x="0" y="-9525"/>
                <a:ext cx="209700" cy="111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g2a510dc7450_0_267"/>
            <p:cNvGrpSpPr/>
            <p:nvPr/>
          </p:nvGrpSpPr>
          <p:grpSpPr>
            <a:xfrm>
              <a:off x="8433020" y="538265"/>
              <a:ext cx="1061687" cy="2270531"/>
              <a:chOff x="0" y="-9525"/>
              <a:chExt cx="209716" cy="448500"/>
            </a:xfrm>
          </p:grpSpPr>
          <p:sp>
            <p:nvSpPr>
              <p:cNvPr id="714" name="Google Shape;714;g2a510dc7450_0_267"/>
              <p:cNvSpPr/>
              <p:nvPr/>
            </p:nvSpPr>
            <p:spPr>
              <a:xfrm>
                <a:off x="0" y="0"/>
                <a:ext cx="209716" cy="438878"/>
              </a:xfrm>
              <a:custGeom>
                <a:rect b="b" l="l" r="r" t="t"/>
                <a:pathLst>
                  <a:path extrusionOk="0" h="438878" w="209716">
                    <a:moveTo>
                      <a:pt x="0" y="0"/>
                    </a:moveTo>
                    <a:lnTo>
                      <a:pt x="209716" y="0"/>
                    </a:lnTo>
                    <a:lnTo>
                      <a:pt x="209716" y="438878"/>
                    </a:lnTo>
                    <a:lnTo>
                      <a:pt x="0" y="438878"/>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5" name="Google Shape;715;g2a510dc7450_0_267"/>
              <p:cNvSpPr txBox="1"/>
              <p:nvPr/>
            </p:nvSpPr>
            <p:spPr>
              <a:xfrm>
                <a:off x="0" y="-9525"/>
                <a:ext cx="209700" cy="4485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g2a510dc7450_0_267"/>
            <p:cNvGrpSpPr/>
            <p:nvPr/>
          </p:nvGrpSpPr>
          <p:grpSpPr>
            <a:xfrm>
              <a:off x="10353826" y="1575828"/>
              <a:ext cx="1061687" cy="1233225"/>
              <a:chOff x="0" y="-9525"/>
              <a:chExt cx="209716" cy="243600"/>
            </a:xfrm>
          </p:grpSpPr>
          <p:sp>
            <p:nvSpPr>
              <p:cNvPr id="717" name="Google Shape;717;g2a510dc7450_0_267"/>
              <p:cNvSpPr/>
              <p:nvPr/>
            </p:nvSpPr>
            <p:spPr>
              <a:xfrm>
                <a:off x="0" y="0"/>
                <a:ext cx="209716" cy="233928"/>
              </a:xfrm>
              <a:custGeom>
                <a:rect b="b" l="l" r="r" t="t"/>
                <a:pathLst>
                  <a:path extrusionOk="0" h="233928" w="209716">
                    <a:moveTo>
                      <a:pt x="0" y="0"/>
                    </a:moveTo>
                    <a:lnTo>
                      <a:pt x="209716" y="0"/>
                    </a:lnTo>
                    <a:lnTo>
                      <a:pt x="209716" y="233928"/>
                    </a:lnTo>
                    <a:lnTo>
                      <a:pt x="0" y="233928"/>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8" name="Google Shape;718;g2a510dc7450_0_267"/>
              <p:cNvSpPr txBox="1"/>
              <p:nvPr/>
            </p:nvSpPr>
            <p:spPr>
              <a:xfrm>
                <a:off x="0" y="-9525"/>
                <a:ext cx="209700" cy="24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g2a510dc7450_0_267"/>
            <p:cNvGrpSpPr/>
            <p:nvPr/>
          </p:nvGrpSpPr>
          <p:grpSpPr>
            <a:xfrm>
              <a:off x="12274633" y="1652241"/>
              <a:ext cx="1061687" cy="1156067"/>
              <a:chOff x="0" y="-9525"/>
              <a:chExt cx="209716" cy="228359"/>
            </a:xfrm>
          </p:grpSpPr>
          <p:sp>
            <p:nvSpPr>
              <p:cNvPr id="720" name="Google Shape;720;g2a510dc7450_0_267"/>
              <p:cNvSpPr/>
              <p:nvPr/>
            </p:nvSpPr>
            <p:spPr>
              <a:xfrm>
                <a:off x="0" y="0"/>
                <a:ext cx="209716" cy="218834"/>
              </a:xfrm>
              <a:custGeom>
                <a:rect b="b" l="l" r="r" t="t"/>
                <a:pathLst>
                  <a:path extrusionOk="0" h="218834" w="209716">
                    <a:moveTo>
                      <a:pt x="0" y="0"/>
                    </a:moveTo>
                    <a:lnTo>
                      <a:pt x="209716" y="0"/>
                    </a:lnTo>
                    <a:lnTo>
                      <a:pt x="209716" y="218834"/>
                    </a:lnTo>
                    <a:lnTo>
                      <a:pt x="0" y="218834"/>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1" name="Google Shape;721;g2a510dc7450_0_267"/>
              <p:cNvSpPr txBox="1"/>
              <p:nvPr/>
            </p:nvSpPr>
            <p:spPr>
              <a:xfrm>
                <a:off x="0" y="-9525"/>
                <a:ext cx="209700" cy="2283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g2a510dc7450_0_267"/>
            <p:cNvGrpSpPr/>
            <p:nvPr/>
          </p:nvGrpSpPr>
          <p:grpSpPr>
            <a:xfrm>
              <a:off x="14195439" y="2057936"/>
              <a:ext cx="1061687" cy="750374"/>
              <a:chOff x="0" y="-9525"/>
              <a:chExt cx="209716" cy="148222"/>
            </a:xfrm>
          </p:grpSpPr>
          <p:sp>
            <p:nvSpPr>
              <p:cNvPr id="723" name="Google Shape;723;g2a510dc7450_0_267"/>
              <p:cNvSpPr/>
              <p:nvPr/>
            </p:nvSpPr>
            <p:spPr>
              <a:xfrm>
                <a:off x="0" y="0"/>
                <a:ext cx="209716" cy="138697"/>
              </a:xfrm>
              <a:custGeom>
                <a:rect b="b" l="l" r="r" t="t"/>
                <a:pathLst>
                  <a:path extrusionOk="0" h="138697" w="209716">
                    <a:moveTo>
                      <a:pt x="0" y="0"/>
                    </a:moveTo>
                    <a:lnTo>
                      <a:pt x="209716" y="0"/>
                    </a:lnTo>
                    <a:lnTo>
                      <a:pt x="209716" y="138697"/>
                    </a:lnTo>
                    <a:lnTo>
                      <a:pt x="0" y="138697"/>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4" name="Google Shape;724;g2a510dc7450_0_267"/>
              <p:cNvSpPr txBox="1"/>
              <p:nvPr/>
            </p:nvSpPr>
            <p:spPr>
              <a:xfrm>
                <a:off x="0" y="-9525"/>
                <a:ext cx="209700" cy="148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g2a510dc7450_0_267"/>
            <p:cNvGrpSpPr/>
            <p:nvPr/>
          </p:nvGrpSpPr>
          <p:grpSpPr>
            <a:xfrm>
              <a:off x="16116246" y="2288193"/>
              <a:ext cx="1061687" cy="520111"/>
              <a:chOff x="0" y="-9525"/>
              <a:chExt cx="209716" cy="102738"/>
            </a:xfrm>
          </p:grpSpPr>
          <p:sp>
            <p:nvSpPr>
              <p:cNvPr id="726" name="Google Shape;726;g2a510dc7450_0_267"/>
              <p:cNvSpPr/>
              <p:nvPr/>
            </p:nvSpPr>
            <p:spPr>
              <a:xfrm>
                <a:off x="0" y="0"/>
                <a:ext cx="209716" cy="93213"/>
              </a:xfrm>
              <a:custGeom>
                <a:rect b="b" l="l" r="r" t="t"/>
                <a:pathLst>
                  <a:path extrusionOk="0" h="93213" w="209716">
                    <a:moveTo>
                      <a:pt x="0" y="0"/>
                    </a:moveTo>
                    <a:lnTo>
                      <a:pt x="209716" y="0"/>
                    </a:lnTo>
                    <a:lnTo>
                      <a:pt x="209716" y="93213"/>
                    </a:lnTo>
                    <a:lnTo>
                      <a:pt x="0" y="93213"/>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7" name="Google Shape;727;g2a510dc7450_0_267"/>
              <p:cNvSpPr txBox="1"/>
              <p:nvPr/>
            </p:nvSpPr>
            <p:spPr>
              <a:xfrm>
                <a:off x="0" y="-9525"/>
                <a:ext cx="209700" cy="102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28" name="Google Shape;728;g2a510dc7450_0_267"/>
            <p:cNvGrpSpPr/>
            <p:nvPr/>
          </p:nvGrpSpPr>
          <p:grpSpPr>
            <a:xfrm>
              <a:off x="18037052" y="2243601"/>
              <a:ext cx="1061687" cy="564975"/>
              <a:chOff x="0" y="-9525"/>
              <a:chExt cx="209716" cy="111600"/>
            </a:xfrm>
          </p:grpSpPr>
          <p:sp>
            <p:nvSpPr>
              <p:cNvPr id="729" name="Google Shape;729;g2a510dc7450_0_267"/>
              <p:cNvSpPr/>
              <p:nvPr/>
            </p:nvSpPr>
            <p:spPr>
              <a:xfrm>
                <a:off x="0" y="0"/>
                <a:ext cx="209716" cy="102022"/>
              </a:xfrm>
              <a:custGeom>
                <a:rect b="b" l="l" r="r" t="t"/>
                <a:pathLst>
                  <a:path extrusionOk="0" h="102022" w="209716">
                    <a:moveTo>
                      <a:pt x="0" y="0"/>
                    </a:moveTo>
                    <a:lnTo>
                      <a:pt x="209716" y="0"/>
                    </a:lnTo>
                    <a:lnTo>
                      <a:pt x="209716" y="102022"/>
                    </a:lnTo>
                    <a:lnTo>
                      <a:pt x="0" y="102022"/>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0" name="Google Shape;730;g2a510dc7450_0_267"/>
              <p:cNvSpPr txBox="1"/>
              <p:nvPr/>
            </p:nvSpPr>
            <p:spPr>
              <a:xfrm>
                <a:off x="0" y="-9525"/>
                <a:ext cx="209700" cy="111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1" name="Google Shape;731;g2a510dc7450_0_267"/>
            <p:cNvGrpSpPr/>
            <p:nvPr/>
          </p:nvGrpSpPr>
          <p:grpSpPr>
            <a:xfrm>
              <a:off x="19957858" y="2145322"/>
              <a:ext cx="1061687" cy="663694"/>
              <a:chOff x="0" y="-9525"/>
              <a:chExt cx="209716" cy="131100"/>
            </a:xfrm>
          </p:grpSpPr>
          <p:sp>
            <p:nvSpPr>
              <p:cNvPr id="732" name="Google Shape;732;g2a510dc7450_0_267"/>
              <p:cNvSpPr/>
              <p:nvPr/>
            </p:nvSpPr>
            <p:spPr>
              <a:xfrm>
                <a:off x="0" y="0"/>
                <a:ext cx="209716" cy="121435"/>
              </a:xfrm>
              <a:custGeom>
                <a:rect b="b" l="l" r="r" t="t"/>
                <a:pathLst>
                  <a:path extrusionOk="0" h="121435" w="209716">
                    <a:moveTo>
                      <a:pt x="0" y="0"/>
                    </a:moveTo>
                    <a:lnTo>
                      <a:pt x="209716" y="0"/>
                    </a:lnTo>
                    <a:lnTo>
                      <a:pt x="209716" y="121435"/>
                    </a:lnTo>
                    <a:lnTo>
                      <a:pt x="0" y="121435"/>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3" name="Google Shape;733;g2a510dc7450_0_267"/>
              <p:cNvSpPr txBox="1"/>
              <p:nvPr/>
            </p:nvSpPr>
            <p:spPr>
              <a:xfrm>
                <a:off x="0" y="-9525"/>
                <a:ext cx="209700" cy="131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34" name="Google Shape;734;g2a510dc7450_0_267"/>
            <p:cNvGrpSpPr/>
            <p:nvPr/>
          </p:nvGrpSpPr>
          <p:grpSpPr>
            <a:xfrm>
              <a:off x="21878665" y="2145322"/>
              <a:ext cx="1061687" cy="663694"/>
              <a:chOff x="0" y="-9525"/>
              <a:chExt cx="209716" cy="131100"/>
            </a:xfrm>
          </p:grpSpPr>
          <p:sp>
            <p:nvSpPr>
              <p:cNvPr id="735" name="Google Shape;735;g2a510dc7450_0_267"/>
              <p:cNvSpPr/>
              <p:nvPr/>
            </p:nvSpPr>
            <p:spPr>
              <a:xfrm>
                <a:off x="0" y="0"/>
                <a:ext cx="209716" cy="121435"/>
              </a:xfrm>
              <a:custGeom>
                <a:rect b="b" l="l" r="r" t="t"/>
                <a:pathLst>
                  <a:path extrusionOk="0" h="121435" w="209716">
                    <a:moveTo>
                      <a:pt x="0" y="0"/>
                    </a:moveTo>
                    <a:lnTo>
                      <a:pt x="209716" y="0"/>
                    </a:lnTo>
                    <a:lnTo>
                      <a:pt x="209716" y="121435"/>
                    </a:lnTo>
                    <a:lnTo>
                      <a:pt x="0" y="121435"/>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6" name="Google Shape;736;g2a510dc7450_0_267"/>
              <p:cNvSpPr txBox="1"/>
              <p:nvPr/>
            </p:nvSpPr>
            <p:spPr>
              <a:xfrm>
                <a:off x="0" y="-9525"/>
                <a:ext cx="209700" cy="131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737" name="Google Shape;737;g2a510dc7450_0_267"/>
            <p:cNvCxnSpPr/>
            <p:nvPr/>
          </p:nvCxnSpPr>
          <p:spPr>
            <a:xfrm>
              <a:off x="2190906" y="2827357"/>
              <a:ext cx="21376500" cy="0"/>
            </a:xfrm>
            <a:prstGeom prst="straightConnector1">
              <a:avLst/>
            </a:prstGeom>
            <a:noFill/>
            <a:ln cap="flat" cmpd="sng" w="38100">
              <a:solidFill>
                <a:srgbClr val="03208B"/>
              </a:solidFill>
              <a:prstDash val="solid"/>
              <a:round/>
              <a:headEnd len="lg" w="lg" type="oval"/>
              <a:tailEnd len="lg" w="lg" type="oval"/>
            </a:ln>
          </p:spPr>
        </p:cxnSp>
        <p:sp>
          <p:nvSpPr>
            <p:cNvPr id="738" name="Google Shape;738;g2a510dc7450_0_267"/>
            <p:cNvSpPr txBox="1"/>
            <p:nvPr/>
          </p:nvSpPr>
          <p:spPr>
            <a:xfrm>
              <a:off x="0" y="1271792"/>
              <a:ext cx="2151300" cy="9477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2099"/>
                <a:buFont typeface="Arial"/>
                <a:buNone/>
              </a:pPr>
              <a:r>
                <a:rPr b="1" i="0" lang="en-US" sz="2099" u="none" cap="none" strike="noStrike">
                  <a:solidFill>
                    <a:srgbClr val="0047FF"/>
                  </a:solidFill>
                  <a:latin typeface="Outfit SemiBold"/>
                  <a:ea typeface="Outfit SemiBold"/>
                  <a:cs typeface="Outfit SemiBold"/>
                  <a:sym typeface="Outfit SemiBold"/>
                </a:rPr>
                <a:t>EV/Revenue (2025E)</a:t>
              </a:r>
              <a:endParaRPr b="0" i="0" sz="1400" u="none" cap="none" strike="noStrike">
                <a:solidFill>
                  <a:srgbClr val="000000"/>
                </a:solidFill>
                <a:latin typeface="Arial"/>
                <a:ea typeface="Arial"/>
                <a:cs typeface="Arial"/>
                <a:sym typeface="Arial"/>
              </a:endParaRPr>
            </a:p>
          </p:txBody>
        </p:sp>
        <p:sp>
          <p:nvSpPr>
            <p:cNvPr id="739" name="Google Shape;739;g2a510dc7450_0_267"/>
            <p:cNvSpPr txBox="1"/>
            <p:nvPr/>
          </p:nvSpPr>
          <p:spPr>
            <a:xfrm>
              <a:off x="2854689" y="551381"/>
              <a:ext cx="742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15.4%</a:t>
              </a:r>
              <a:endParaRPr b="0" i="0" sz="1400" u="none" cap="none" strike="noStrike">
                <a:solidFill>
                  <a:srgbClr val="000000"/>
                </a:solidFill>
                <a:latin typeface="Arial"/>
                <a:ea typeface="Arial"/>
                <a:cs typeface="Arial"/>
                <a:sym typeface="Arial"/>
              </a:endParaRPr>
            </a:p>
          </p:txBody>
        </p:sp>
        <p:sp>
          <p:nvSpPr>
            <p:cNvPr id="740" name="Google Shape;740;g2a510dc7450_0_267"/>
            <p:cNvSpPr txBox="1"/>
            <p:nvPr/>
          </p:nvSpPr>
          <p:spPr>
            <a:xfrm>
              <a:off x="4771788" y="551381"/>
              <a:ext cx="7599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15.0%</a:t>
              </a:r>
              <a:endParaRPr b="0" i="0" sz="1400" u="none" cap="none" strike="noStrike">
                <a:solidFill>
                  <a:srgbClr val="000000"/>
                </a:solidFill>
                <a:latin typeface="Arial"/>
                <a:ea typeface="Arial"/>
                <a:cs typeface="Arial"/>
                <a:sym typeface="Arial"/>
              </a:endParaRPr>
            </a:p>
          </p:txBody>
        </p:sp>
        <p:sp>
          <p:nvSpPr>
            <p:cNvPr id="741" name="Google Shape;741;g2a510dc7450_0_267"/>
            <p:cNvSpPr txBox="1"/>
            <p:nvPr/>
          </p:nvSpPr>
          <p:spPr>
            <a:xfrm>
              <a:off x="6758314" y="1932258"/>
              <a:ext cx="618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3.5%</a:t>
              </a:r>
              <a:endParaRPr b="0" i="0" sz="1400" u="none" cap="none" strike="noStrike">
                <a:solidFill>
                  <a:srgbClr val="000000"/>
                </a:solidFill>
                <a:latin typeface="Arial"/>
                <a:ea typeface="Arial"/>
                <a:cs typeface="Arial"/>
                <a:sym typeface="Arial"/>
              </a:endParaRPr>
            </a:p>
          </p:txBody>
        </p:sp>
        <p:sp>
          <p:nvSpPr>
            <p:cNvPr id="742" name="Google Shape;742;g2a510dc7450_0_267"/>
            <p:cNvSpPr txBox="1"/>
            <p:nvPr/>
          </p:nvSpPr>
          <p:spPr>
            <a:xfrm>
              <a:off x="18283153" y="1918809"/>
              <a:ext cx="618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3.5%</a:t>
              </a:r>
              <a:endParaRPr b="0" i="0" sz="1400" u="none" cap="none" strike="noStrike">
                <a:solidFill>
                  <a:srgbClr val="000000"/>
                </a:solidFill>
                <a:latin typeface="Arial"/>
                <a:ea typeface="Arial"/>
                <a:cs typeface="Arial"/>
                <a:sym typeface="Arial"/>
              </a:endParaRPr>
            </a:p>
          </p:txBody>
        </p:sp>
        <p:sp>
          <p:nvSpPr>
            <p:cNvPr id="743" name="Google Shape;743;g2a510dc7450_0_267"/>
            <p:cNvSpPr txBox="1"/>
            <p:nvPr/>
          </p:nvSpPr>
          <p:spPr>
            <a:xfrm>
              <a:off x="16344818" y="1971245"/>
              <a:ext cx="6534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3.0%</a:t>
              </a:r>
              <a:endParaRPr b="0" i="0" sz="1400" u="none" cap="none" strike="noStrike">
                <a:solidFill>
                  <a:srgbClr val="000000"/>
                </a:solidFill>
                <a:latin typeface="Arial"/>
                <a:ea typeface="Arial"/>
                <a:cs typeface="Arial"/>
                <a:sym typeface="Arial"/>
              </a:endParaRPr>
            </a:p>
          </p:txBody>
        </p:sp>
        <p:sp>
          <p:nvSpPr>
            <p:cNvPr id="744" name="Google Shape;744;g2a510dc7450_0_267"/>
            <p:cNvSpPr txBox="1"/>
            <p:nvPr/>
          </p:nvSpPr>
          <p:spPr>
            <a:xfrm>
              <a:off x="20181951" y="1828373"/>
              <a:ext cx="613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3.7%</a:t>
              </a:r>
              <a:endParaRPr b="0" i="0" sz="1400" u="none" cap="none" strike="noStrike">
                <a:solidFill>
                  <a:srgbClr val="000000"/>
                </a:solidFill>
                <a:latin typeface="Arial"/>
                <a:ea typeface="Arial"/>
                <a:cs typeface="Arial"/>
                <a:sym typeface="Arial"/>
              </a:endParaRPr>
            </a:p>
          </p:txBody>
        </p:sp>
        <p:sp>
          <p:nvSpPr>
            <p:cNvPr id="745" name="Google Shape;745;g2a510dc7450_0_267"/>
            <p:cNvSpPr txBox="1"/>
            <p:nvPr/>
          </p:nvSpPr>
          <p:spPr>
            <a:xfrm>
              <a:off x="22127191" y="1828373"/>
              <a:ext cx="613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3.7%</a:t>
              </a:r>
              <a:endParaRPr b="0" i="0" sz="1400" u="none" cap="none" strike="noStrike">
                <a:solidFill>
                  <a:srgbClr val="000000"/>
                </a:solidFill>
                <a:latin typeface="Arial"/>
                <a:ea typeface="Arial"/>
                <a:cs typeface="Arial"/>
                <a:sym typeface="Arial"/>
              </a:endParaRPr>
            </a:p>
          </p:txBody>
        </p:sp>
        <p:sp>
          <p:nvSpPr>
            <p:cNvPr id="746" name="Google Shape;746;g2a510dc7450_0_267"/>
            <p:cNvSpPr txBox="1"/>
            <p:nvPr/>
          </p:nvSpPr>
          <p:spPr>
            <a:xfrm>
              <a:off x="8603809" y="221316"/>
              <a:ext cx="7200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17.2%</a:t>
              </a:r>
              <a:endParaRPr b="0" i="0" sz="1400" u="none" cap="none" strike="noStrike">
                <a:solidFill>
                  <a:srgbClr val="000000"/>
                </a:solidFill>
                <a:latin typeface="Arial"/>
                <a:ea typeface="Arial"/>
                <a:cs typeface="Arial"/>
                <a:sym typeface="Arial"/>
              </a:endParaRPr>
            </a:p>
          </p:txBody>
        </p:sp>
        <p:sp>
          <p:nvSpPr>
            <p:cNvPr id="747" name="Google Shape;747;g2a510dc7450_0_267"/>
            <p:cNvSpPr txBox="1"/>
            <p:nvPr/>
          </p:nvSpPr>
          <p:spPr>
            <a:xfrm>
              <a:off x="10596399" y="1271792"/>
              <a:ext cx="6255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9.3%</a:t>
              </a:r>
              <a:endParaRPr b="0" i="0" sz="1400" u="none" cap="none" strike="noStrike">
                <a:solidFill>
                  <a:srgbClr val="000000"/>
                </a:solidFill>
                <a:latin typeface="Arial"/>
                <a:ea typeface="Arial"/>
                <a:cs typeface="Arial"/>
                <a:sym typeface="Arial"/>
              </a:endParaRPr>
            </a:p>
          </p:txBody>
        </p:sp>
        <p:sp>
          <p:nvSpPr>
            <p:cNvPr id="748" name="Google Shape;748;g2a510dc7450_0_267"/>
            <p:cNvSpPr txBox="1"/>
            <p:nvPr/>
          </p:nvSpPr>
          <p:spPr>
            <a:xfrm>
              <a:off x="12546310" y="1332227"/>
              <a:ext cx="567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9.1%</a:t>
              </a:r>
              <a:endParaRPr b="0" i="0" sz="1400" u="none" cap="none" strike="noStrike">
                <a:solidFill>
                  <a:srgbClr val="000000"/>
                </a:solidFill>
                <a:latin typeface="Arial"/>
                <a:ea typeface="Arial"/>
                <a:cs typeface="Arial"/>
                <a:sym typeface="Arial"/>
              </a:endParaRPr>
            </a:p>
          </p:txBody>
        </p:sp>
        <p:sp>
          <p:nvSpPr>
            <p:cNvPr id="749" name="Google Shape;749;g2a510dc7450_0_267"/>
            <p:cNvSpPr txBox="1"/>
            <p:nvPr/>
          </p:nvSpPr>
          <p:spPr>
            <a:xfrm>
              <a:off x="14417106" y="1719109"/>
              <a:ext cx="618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5.3%</a:t>
              </a:r>
              <a:endParaRPr b="0" i="0" sz="1400" u="none" cap="none" strike="noStrike">
                <a:solidFill>
                  <a:srgbClr val="000000"/>
                </a:solidFill>
                <a:latin typeface="Arial"/>
                <a:ea typeface="Arial"/>
                <a:cs typeface="Arial"/>
                <a:sym typeface="Arial"/>
              </a:endParaRPr>
            </a:p>
          </p:txBody>
        </p:sp>
        <p:grpSp>
          <p:nvGrpSpPr>
            <p:cNvPr id="750" name="Google Shape;750;g2a510dc7450_0_267"/>
            <p:cNvGrpSpPr/>
            <p:nvPr/>
          </p:nvGrpSpPr>
          <p:grpSpPr>
            <a:xfrm>
              <a:off x="5712344" y="-12257"/>
              <a:ext cx="1045992" cy="535254"/>
              <a:chOff x="0" y="-9525"/>
              <a:chExt cx="812800" cy="415925"/>
            </a:xfrm>
          </p:grpSpPr>
          <p:sp>
            <p:nvSpPr>
              <p:cNvPr id="751" name="Google Shape;751;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2" name="Google Shape;752;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53" name="Google Shape;753;g2a510dc7450_0_267"/>
            <p:cNvSpPr txBox="1"/>
            <p:nvPr/>
          </p:nvSpPr>
          <p:spPr>
            <a:xfrm>
              <a:off x="5974329" y="109081"/>
              <a:ext cx="5220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9.2%</a:t>
              </a:r>
              <a:endParaRPr b="0" i="0" sz="1400" u="none" cap="none" strike="noStrike">
                <a:solidFill>
                  <a:srgbClr val="000000"/>
                </a:solidFill>
                <a:latin typeface="Arial"/>
                <a:ea typeface="Arial"/>
                <a:cs typeface="Arial"/>
                <a:sym typeface="Arial"/>
              </a:endParaRPr>
            </a:p>
          </p:txBody>
        </p:sp>
        <p:grpSp>
          <p:nvGrpSpPr>
            <p:cNvPr id="754" name="Google Shape;754;g2a510dc7450_0_267"/>
            <p:cNvGrpSpPr/>
            <p:nvPr/>
          </p:nvGrpSpPr>
          <p:grpSpPr>
            <a:xfrm>
              <a:off x="11341244" y="-12257"/>
              <a:ext cx="1045992" cy="535254"/>
              <a:chOff x="0" y="-9525"/>
              <a:chExt cx="812800" cy="415925"/>
            </a:xfrm>
          </p:grpSpPr>
          <p:sp>
            <p:nvSpPr>
              <p:cNvPr id="755" name="Google Shape;755;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6" name="Google Shape;756;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57" name="Google Shape;757;g2a510dc7450_0_267"/>
            <p:cNvSpPr txBox="1"/>
            <p:nvPr/>
          </p:nvSpPr>
          <p:spPr>
            <a:xfrm>
              <a:off x="11603229" y="109081"/>
              <a:ext cx="5220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9.2%</a:t>
              </a:r>
              <a:endParaRPr b="0" i="0" sz="1400" u="none" cap="none" strike="noStrike">
                <a:solidFill>
                  <a:srgbClr val="000000"/>
                </a:solidFill>
                <a:latin typeface="Arial"/>
                <a:ea typeface="Arial"/>
                <a:cs typeface="Arial"/>
                <a:sym typeface="Arial"/>
              </a:endParaRPr>
            </a:p>
          </p:txBody>
        </p:sp>
        <p:grpSp>
          <p:nvGrpSpPr>
            <p:cNvPr id="758" name="Google Shape;758;g2a510dc7450_0_267"/>
            <p:cNvGrpSpPr/>
            <p:nvPr/>
          </p:nvGrpSpPr>
          <p:grpSpPr>
            <a:xfrm>
              <a:off x="19008562" y="-12257"/>
              <a:ext cx="1045992" cy="535254"/>
              <a:chOff x="0" y="-9525"/>
              <a:chExt cx="812800" cy="415925"/>
            </a:xfrm>
          </p:grpSpPr>
          <p:sp>
            <p:nvSpPr>
              <p:cNvPr id="759" name="Google Shape;759;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5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0" name="Google Shape;760;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61" name="Google Shape;761;g2a510dc7450_0_267"/>
            <p:cNvSpPr txBox="1"/>
            <p:nvPr/>
          </p:nvSpPr>
          <p:spPr>
            <a:xfrm>
              <a:off x="19270933" y="109081"/>
              <a:ext cx="5211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3.6%</a:t>
              </a:r>
              <a:endParaRPr b="0" i="0" sz="1400" u="none" cap="none" strike="noStrike">
                <a:solidFill>
                  <a:srgbClr val="000000"/>
                </a:solidFill>
                <a:latin typeface="Arial"/>
                <a:ea typeface="Arial"/>
                <a:cs typeface="Arial"/>
                <a:sym typeface="Arial"/>
              </a:endParaRPr>
            </a:p>
          </p:txBody>
        </p:sp>
      </p:grpSp>
      <p:grpSp>
        <p:nvGrpSpPr>
          <p:cNvPr id="762" name="Google Shape;762;g2a510dc7450_0_267"/>
          <p:cNvGrpSpPr/>
          <p:nvPr/>
        </p:nvGrpSpPr>
        <p:grpSpPr>
          <a:xfrm>
            <a:off x="149511" y="7394728"/>
            <a:ext cx="17747969" cy="2286952"/>
            <a:chOff x="0" y="-12257"/>
            <a:chExt cx="23663958" cy="3049269"/>
          </a:xfrm>
        </p:grpSpPr>
        <p:sp>
          <p:nvSpPr>
            <p:cNvPr descr="Brand Assets" id="763" name="Google Shape;763;g2a510dc7450_0_267"/>
            <p:cNvSpPr/>
            <p:nvPr/>
          </p:nvSpPr>
          <p:spPr>
            <a:xfrm>
              <a:off x="4900589" y="2303441"/>
              <a:ext cx="636426" cy="645240"/>
            </a:xfrm>
            <a:custGeom>
              <a:rect b="b" l="l" r="r" t="t"/>
              <a:pathLst>
                <a:path extrusionOk="0" h="645240" w="636426">
                  <a:moveTo>
                    <a:pt x="0" y="0"/>
                  </a:moveTo>
                  <a:lnTo>
                    <a:pt x="636426" y="0"/>
                  </a:lnTo>
                  <a:lnTo>
                    <a:pt x="636426" y="645240"/>
                  </a:lnTo>
                  <a:lnTo>
                    <a:pt x="0" y="645240"/>
                  </a:lnTo>
                  <a:lnTo>
                    <a:pt x="0" y="0"/>
                  </a:lnTo>
                  <a:close/>
                </a:path>
              </a:pathLst>
            </a:custGeom>
            <a:blipFill rotWithShape="1">
              <a:blip r:embed="rId3">
                <a:alphaModFix/>
              </a:blip>
              <a:stretch>
                <a:fillRect b="-11218" l="-14249" r="-11249" t="-1322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4" name="Google Shape;764;g2a510dc7450_0_267"/>
            <p:cNvSpPr/>
            <p:nvPr/>
          </p:nvSpPr>
          <p:spPr>
            <a:xfrm>
              <a:off x="6504021" y="2416665"/>
              <a:ext cx="1271176" cy="418792"/>
            </a:xfrm>
            <a:custGeom>
              <a:rect b="b" l="l" r="r" t="t"/>
              <a:pathLst>
                <a:path extrusionOk="0" h="418792" w="1271176">
                  <a:moveTo>
                    <a:pt x="0" y="0"/>
                  </a:moveTo>
                  <a:lnTo>
                    <a:pt x="1271176" y="0"/>
                  </a:lnTo>
                  <a:lnTo>
                    <a:pt x="1271176" y="418792"/>
                  </a:lnTo>
                  <a:lnTo>
                    <a:pt x="0" y="418792"/>
                  </a:lnTo>
                  <a:lnTo>
                    <a:pt x="0" y="0"/>
                  </a:lnTo>
                  <a:close/>
                </a:path>
              </a:pathLst>
            </a:custGeom>
            <a:blipFill rotWithShape="1">
              <a:blip r:embed="rId4">
                <a:alphaModFix/>
              </a:blip>
              <a:stretch>
                <a:fillRect b="0" l="0" r="-55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5" name="Google Shape;765;g2a510dc7450_0_267"/>
            <p:cNvSpPr/>
            <p:nvPr/>
          </p:nvSpPr>
          <p:spPr>
            <a:xfrm>
              <a:off x="16325546" y="2457680"/>
              <a:ext cx="836190" cy="336762"/>
            </a:xfrm>
            <a:custGeom>
              <a:rect b="b" l="l" r="r" t="t"/>
              <a:pathLst>
                <a:path extrusionOk="0" h="336762" w="836190">
                  <a:moveTo>
                    <a:pt x="0" y="0"/>
                  </a:moveTo>
                  <a:lnTo>
                    <a:pt x="836190" y="0"/>
                  </a:lnTo>
                  <a:lnTo>
                    <a:pt x="836190" y="336762"/>
                  </a:lnTo>
                  <a:lnTo>
                    <a:pt x="0" y="336762"/>
                  </a:lnTo>
                  <a:lnTo>
                    <a:pt x="0" y="0"/>
                  </a:lnTo>
                  <a:close/>
                </a:path>
              </a:pathLst>
            </a:custGeom>
            <a:blipFill rotWithShape="1">
              <a:blip r:embed="rId5">
                <a:alphaModFix/>
              </a:blip>
              <a:stretch>
                <a:fillRect b="0" l="0" r="-6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isco - Wikipedia" id="766" name="Google Shape;766;g2a510dc7450_0_267"/>
            <p:cNvSpPr/>
            <p:nvPr/>
          </p:nvSpPr>
          <p:spPr>
            <a:xfrm>
              <a:off x="18223780" y="2395820"/>
              <a:ext cx="881334" cy="460482"/>
            </a:xfrm>
            <a:custGeom>
              <a:rect b="b" l="l" r="r" t="t"/>
              <a:pathLst>
                <a:path extrusionOk="0" h="460482" w="881334">
                  <a:moveTo>
                    <a:pt x="0" y="0"/>
                  </a:moveTo>
                  <a:lnTo>
                    <a:pt x="881334" y="0"/>
                  </a:lnTo>
                  <a:lnTo>
                    <a:pt x="881334" y="460482"/>
                  </a:lnTo>
                  <a:lnTo>
                    <a:pt x="0" y="460482"/>
                  </a:lnTo>
                  <a:lnTo>
                    <a:pt x="0" y="0"/>
                  </a:lnTo>
                  <a:close/>
                </a:path>
              </a:pathLst>
            </a:custGeom>
            <a:blipFill rotWithShape="1">
              <a:blip r:embed="rId6">
                <a:alphaModFix/>
              </a:blip>
              <a:stretch>
                <a:fillRect b="-95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7" name="Google Shape;767;g2a510dc7450_0_267"/>
            <p:cNvSpPr/>
            <p:nvPr/>
          </p:nvSpPr>
          <p:spPr>
            <a:xfrm>
              <a:off x="19954488" y="2511652"/>
              <a:ext cx="1261532" cy="228818"/>
            </a:xfrm>
            <a:custGeom>
              <a:rect b="b" l="l" r="r" t="t"/>
              <a:pathLst>
                <a:path extrusionOk="0" h="228818" w="1261532">
                  <a:moveTo>
                    <a:pt x="0" y="0"/>
                  </a:moveTo>
                  <a:lnTo>
                    <a:pt x="1261532" y="0"/>
                  </a:lnTo>
                  <a:lnTo>
                    <a:pt x="1261532" y="228818"/>
                  </a:lnTo>
                  <a:lnTo>
                    <a:pt x="0" y="228818"/>
                  </a:lnTo>
                  <a:lnTo>
                    <a:pt x="0" y="0"/>
                  </a:lnTo>
                  <a:close/>
                </a:path>
              </a:pathLst>
            </a:custGeom>
            <a:blipFill rotWithShape="1">
              <a:blip r:embed="rId7">
                <a:alphaModFix/>
              </a:blip>
              <a:stretch>
                <a:fillRect b="0" l="0" r="-322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llen-Bradley Products | Allen-Bradley" id="768" name="Google Shape;768;g2a510dc7450_0_267"/>
            <p:cNvSpPr/>
            <p:nvPr/>
          </p:nvSpPr>
          <p:spPr>
            <a:xfrm>
              <a:off x="21701229" y="2438908"/>
              <a:ext cx="1609662" cy="374306"/>
            </a:xfrm>
            <a:custGeom>
              <a:rect b="b" l="l" r="r" t="t"/>
              <a:pathLst>
                <a:path extrusionOk="0" h="374306" w="1609662">
                  <a:moveTo>
                    <a:pt x="0" y="0"/>
                  </a:moveTo>
                  <a:lnTo>
                    <a:pt x="1609662" y="0"/>
                  </a:lnTo>
                  <a:lnTo>
                    <a:pt x="1609662" y="374306"/>
                  </a:lnTo>
                  <a:lnTo>
                    <a:pt x="0" y="374306"/>
                  </a:lnTo>
                  <a:lnTo>
                    <a:pt x="0" y="0"/>
                  </a:lnTo>
                  <a:close/>
                </a:path>
              </a:pathLst>
            </a:custGeom>
            <a:blipFill rotWithShape="1">
              <a:blip r:embed="rId8">
                <a:alphaModFix/>
              </a:blip>
              <a:stretch>
                <a:fillRect b="0" l="0" r="-54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rowdStrike announces new products, adds new CrowdXDR Alliance members -  SiliconANGLE" id="769" name="Google Shape;769;g2a510dc7450_0_267"/>
            <p:cNvSpPr/>
            <p:nvPr/>
          </p:nvSpPr>
          <p:spPr>
            <a:xfrm>
              <a:off x="8547196" y="2353584"/>
              <a:ext cx="1049356" cy="544954"/>
            </a:xfrm>
            <a:custGeom>
              <a:rect b="b" l="l" r="r" t="t"/>
              <a:pathLst>
                <a:path extrusionOk="0" h="544954" w="1049356">
                  <a:moveTo>
                    <a:pt x="0" y="0"/>
                  </a:moveTo>
                  <a:lnTo>
                    <a:pt x="1049356" y="0"/>
                  </a:lnTo>
                  <a:lnTo>
                    <a:pt x="1049356" y="544954"/>
                  </a:lnTo>
                  <a:lnTo>
                    <a:pt x="0" y="544954"/>
                  </a:lnTo>
                  <a:lnTo>
                    <a:pt x="0" y="0"/>
                  </a:lnTo>
                  <a:close/>
                </a:path>
              </a:pathLst>
            </a:custGeom>
            <a:blipFill rotWithShape="1">
              <a:blip r:embed="rId9">
                <a:alphaModFix/>
              </a:blip>
              <a:stretch>
                <a:fillRect b="0" l="0" r="-2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Zscaler Unveils Business Insights with Advanced Analytics for Smarter SaaS  Spend and Resource Allocation" id="770" name="Google Shape;770;g2a510dc7450_0_267"/>
            <p:cNvSpPr/>
            <p:nvPr/>
          </p:nvSpPr>
          <p:spPr>
            <a:xfrm>
              <a:off x="10568428" y="2215110"/>
              <a:ext cx="825588" cy="821902"/>
            </a:xfrm>
            <a:custGeom>
              <a:rect b="b" l="l" r="r" t="t"/>
              <a:pathLst>
                <a:path extrusionOk="0" h="821902" w="825588">
                  <a:moveTo>
                    <a:pt x="0" y="0"/>
                  </a:moveTo>
                  <a:lnTo>
                    <a:pt x="825588" y="0"/>
                  </a:lnTo>
                  <a:lnTo>
                    <a:pt x="825588" y="821902"/>
                  </a:lnTo>
                  <a:lnTo>
                    <a:pt x="0" y="821902"/>
                  </a:lnTo>
                  <a:lnTo>
                    <a:pt x="0" y="0"/>
                  </a:lnTo>
                  <a:close/>
                </a:path>
              </a:pathLst>
            </a:custGeom>
            <a:blipFill rotWithShape="1">
              <a:blip r:embed="rId10">
                <a:alphaModFix/>
              </a:blip>
              <a:stretch>
                <a:fillRect b="-44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dentity Security and Access Management Leader | CyberArk" id="771" name="Google Shape;771;g2a510dc7450_0_267"/>
            <p:cNvSpPr/>
            <p:nvPr/>
          </p:nvSpPr>
          <p:spPr>
            <a:xfrm>
              <a:off x="12185721" y="2484033"/>
              <a:ext cx="1432614" cy="284056"/>
            </a:xfrm>
            <a:custGeom>
              <a:rect b="b" l="l" r="r" t="t"/>
              <a:pathLst>
                <a:path extrusionOk="0" h="284056" w="1432614">
                  <a:moveTo>
                    <a:pt x="0" y="0"/>
                  </a:moveTo>
                  <a:lnTo>
                    <a:pt x="1432614" y="0"/>
                  </a:lnTo>
                  <a:lnTo>
                    <a:pt x="1432614" y="284056"/>
                  </a:lnTo>
                  <a:lnTo>
                    <a:pt x="0" y="284056"/>
                  </a:lnTo>
                  <a:lnTo>
                    <a:pt x="0" y="0"/>
                  </a:lnTo>
                  <a:close/>
                </a:path>
              </a:pathLst>
            </a:custGeom>
            <a:blipFill rotWithShape="1">
              <a:blip r:embed="rId11">
                <a:alphaModFix/>
              </a:blip>
              <a:stretch>
                <a:fillRect b="-25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2" name="Google Shape;772;g2a510dc7450_0_267"/>
            <p:cNvSpPr/>
            <p:nvPr/>
          </p:nvSpPr>
          <p:spPr>
            <a:xfrm>
              <a:off x="14100144" y="2506115"/>
              <a:ext cx="1445380" cy="239892"/>
            </a:xfrm>
            <a:custGeom>
              <a:rect b="b" l="l" r="r" t="t"/>
              <a:pathLst>
                <a:path extrusionOk="0" h="239892" w="1445380">
                  <a:moveTo>
                    <a:pt x="0" y="0"/>
                  </a:moveTo>
                  <a:lnTo>
                    <a:pt x="1445380" y="0"/>
                  </a:lnTo>
                  <a:lnTo>
                    <a:pt x="1445380" y="239892"/>
                  </a:lnTo>
                  <a:lnTo>
                    <a:pt x="0" y="239892"/>
                  </a:lnTo>
                  <a:lnTo>
                    <a:pt x="0" y="0"/>
                  </a:lnTo>
                  <a:close/>
                </a:path>
              </a:pathLst>
            </a:custGeom>
            <a:blipFill rotWithShape="1">
              <a:blip r:embed="rId12">
                <a:alphaModFix/>
              </a:blip>
              <a:stretch>
                <a:fillRect b="0" l="0" r="-88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3" name="Google Shape;773;g2a510dc7450_0_267"/>
            <p:cNvSpPr/>
            <p:nvPr/>
          </p:nvSpPr>
          <p:spPr>
            <a:xfrm>
              <a:off x="2936955" y="2329620"/>
              <a:ext cx="722082" cy="592882"/>
            </a:xfrm>
            <a:custGeom>
              <a:rect b="b" l="l" r="r" t="t"/>
              <a:pathLst>
                <a:path extrusionOk="0" h="592882" w="722082">
                  <a:moveTo>
                    <a:pt x="0" y="0"/>
                  </a:moveTo>
                  <a:lnTo>
                    <a:pt x="722082" y="0"/>
                  </a:lnTo>
                  <a:lnTo>
                    <a:pt x="722082" y="592883"/>
                  </a:lnTo>
                  <a:lnTo>
                    <a:pt x="0" y="592883"/>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74" name="Google Shape;774;g2a510dc7450_0_267"/>
            <p:cNvGrpSpPr/>
            <p:nvPr/>
          </p:nvGrpSpPr>
          <p:grpSpPr>
            <a:xfrm>
              <a:off x="2767152" y="1714688"/>
              <a:ext cx="1061687" cy="348300"/>
              <a:chOff x="0" y="-9525"/>
              <a:chExt cx="209716" cy="68800"/>
            </a:xfrm>
          </p:grpSpPr>
          <p:sp>
            <p:nvSpPr>
              <p:cNvPr id="775" name="Google Shape;775;g2a510dc7450_0_267"/>
              <p:cNvSpPr/>
              <p:nvPr/>
            </p:nvSpPr>
            <p:spPr>
              <a:xfrm>
                <a:off x="0" y="0"/>
                <a:ext cx="209716" cy="59275"/>
              </a:xfrm>
              <a:custGeom>
                <a:rect b="b" l="l" r="r" t="t"/>
                <a:pathLst>
                  <a:path extrusionOk="0" h="59275" w="209716">
                    <a:moveTo>
                      <a:pt x="0" y="0"/>
                    </a:moveTo>
                    <a:lnTo>
                      <a:pt x="209716" y="0"/>
                    </a:lnTo>
                    <a:lnTo>
                      <a:pt x="209716" y="59275"/>
                    </a:lnTo>
                    <a:lnTo>
                      <a:pt x="0" y="59275"/>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6" name="Google Shape;776;g2a510dc7450_0_267"/>
              <p:cNvSpPr txBox="1"/>
              <p:nvPr/>
            </p:nvSpPr>
            <p:spPr>
              <a:xfrm>
                <a:off x="0" y="-9525"/>
                <a:ext cx="209700" cy="687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g2a510dc7450_0_267"/>
            <p:cNvGrpSpPr/>
            <p:nvPr/>
          </p:nvGrpSpPr>
          <p:grpSpPr>
            <a:xfrm>
              <a:off x="4687959" y="1241563"/>
              <a:ext cx="1061687" cy="821644"/>
              <a:chOff x="0" y="-9525"/>
              <a:chExt cx="209716" cy="162300"/>
            </a:xfrm>
          </p:grpSpPr>
          <p:sp>
            <p:nvSpPr>
              <p:cNvPr id="778" name="Google Shape;778;g2a510dc7450_0_267"/>
              <p:cNvSpPr/>
              <p:nvPr/>
            </p:nvSpPr>
            <p:spPr>
              <a:xfrm>
                <a:off x="0" y="0"/>
                <a:ext cx="209716" cy="152732"/>
              </a:xfrm>
              <a:custGeom>
                <a:rect b="b" l="l" r="r" t="t"/>
                <a:pathLst>
                  <a:path extrusionOk="0" h="152732" w="209716">
                    <a:moveTo>
                      <a:pt x="0" y="0"/>
                    </a:moveTo>
                    <a:lnTo>
                      <a:pt x="209716" y="0"/>
                    </a:lnTo>
                    <a:lnTo>
                      <a:pt x="209716" y="152732"/>
                    </a:lnTo>
                    <a:lnTo>
                      <a:pt x="0" y="152732"/>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9" name="Google Shape;779;g2a510dc7450_0_267"/>
              <p:cNvSpPr txBox="1"/>
              <p:nvPr/>
            </p:nvSpPr>
            <p:spPr>
              <a:xfrm>
                <a:off x="0" y="-9525"/>
                <a:ext cx="209700" cy="1623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g2a510dc7450_0_267"/>
            <p:cNvGrpSpPr/>
            <p:nvPr/>
          </p:nvGrpSpPr>
          <p:grpSpPr>
            <a:xfrm>
              <a:off x="6608765" y="1414609"/>
              <a:ext cx="1061687" cy="648506"/>
              <a:chOff x="0" y="-9525"/>
              <a:chExt cx="209716" cy="128100"/>
            </a:xfrm>
          </p:grpSpPr>
          <p:sp>
            <p:nvSpPr>
              <p:cNvPr id="781" name="Google Shape;781;g2a510dc7450_0_267"/>
              <p:cNvSpPr/>
              <p:nvPr/>
            </p:nvSpPr>
            <p:spPr>
              <a:xfrm>
                <a:off x="0" y="0"/>
                <a:ext cx="209716" cy="118550"/>
              </a:xfrm>
              <a:custGeom>
                <a:rect b="b" l="l" r="r" t="t"/>
                <a:pathLst>
                  <a:path extrusionOk="0" h="118550" w="209716">
                    <a:moveTo>
                      <a:pt x="0" y="0"/>
                    </a:moveTo>
                    <a:lnTo>
                      <a:pt x="209716" y="0"/>
                    </a:lnTo>
                    <a:lnTo>
                      <a:pt x="209716" y="118550"/>
                    </a:lnTo>
                    <a:lnTo>
                      <a:pt x="0" y="11855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2" name="Google Shape;782;g2a510dc7450_0_267"/>
              <p:cNvSpPr txBox="1"/>
              <p:nvPr/>
            </p:nvSpPr>
            <p:spPr>
              <a:xfrm>
                <a:off x="0" y="-9525"/>
                <a:ext cx="209700" cy="128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g2a510dc7450_0_267"/>
            <p:cNvGrpSpPr/>
            <p:nvPr/>
          </p:nvGrpSpPr>
          <p:grpSpPr>
            <a:xfrm>
              <a:off x="8529572" y="1084431"/>
              <a:ext cx="1061687" cy="978556"/>
              <a:chOff x="0" y="-9525"/>
              <a:chExt cx="209716" cy="193295"/>
            </a:xfrm>
          </p:grpSpPr>
          <p:sp>
            <p:nvSpPr>
              <p:cNvPr id="784" name="Google Shape;784;g2a510dc7450_0_267"/>
              <p:cNvSpPr/>
              <p:nvPr/>
            </p:nvSpPr>
            <p:spPr>
              <a:xfrm>
                <a:off x="0" y="0"/>
                <a:ext cx="209716" cy="183770"/>
              </a:xfrm>
              <a:custGeom>
                <a:rect b="b" l="l" r="r" t="t"/>
                <a:pathLst>
                  <a:path extrusionOk="0" h="183770" w="209716">
                    <a:moveTo>
                      <a:pt x="0" y="0"/>
                    </a:moveTo>
                    <a:lnTo>
                      <a:pt x="209716" y="0"/>
                    </a:lnTo>
                    <a:lnTo>
                      <a:pt x="209716" y="183770"/>
                    </a:lnTo>
                    <a:lnTo>
                      <a:pt x="0" y="183770"/>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5" name="Google Shape;785;g2a510dc7450_0_267"/>
              <p:cNvSpPr txBox="1"/>
              <p:nvPr/>
            </p:nvSpPr>
            <p:spPr>
              <a:xfrm>
                <a:off x="0" y="-9525"/>
                <a:ext cx="2097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g2a510dc7450_0_267"/>
            <p:cNvGrpSpPr/>
            <p:nvPr/>
          </p:nvGrpSpPr>
          <p:grpSpPr>
            <a:xfrm>
              <a:off x="10450378" y="1549599"/>
              <a:ext cx="1061687" cy="513388"/>
              <a:chOff x="0" y="-9525"/>
              <a:chExt cx="209716" cy="101410"/>
            </a:xfrm>
          </p:grpSpPr>
          <p:sp>
            <p:nvSpPr>
              <p:cNvPr id="787" name="Google Shape;787;g2a510dc7450_0_267"/>
              <p:cNvSpPr/>
              <p:nvPr/>
            </p:nvSpPr>
            <p:spPr>
              <a:xfrm>
                <a:off x="0" y="0"/>
                <a:ext cx="209716" cy="91885"/>
              </a:xfrm>
              <a:custGeom>
                <a:rect b="b" l="l" r="r" t="t"/>
                <a:pathLst>
                  <a:path extrusionOk="0" h="91885" w="209716">
                    <a:moveTo>
                      <a:pt x="0" y="0"/>
                    </a:moveTo>
                    <a:lnTo>
                      <a:pt x="209716" y="0"/>
                    </a:lnTo>
                    <a:lnTo>
                      <a:pt x="209716" y="91885"/>
                    </a:lnTo>
                    <a:lnTo>
                      <a:pt x="0" y="91885"/>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8" name="Google Shape;788;g2a510dc7450_0_267"/>
              <p:cNvSpPr txBox="1"/>
              <p:nvPr/>
            </p:nvSpPr>
            <p:spPr>
              <a:xfrm>
                <a:off x="0" y="-9525"/>
                <a:ext cx="209700" cy="101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g2a510dc7450_0_267"/>
            <p:cNvGrpSpPr/>
            <p:nvPr/>
          </p:nvGrpSpPr>
          <p:grpSpPr>
            <a:xfrm>
              <a:off x="12371185" y="1549599"/>
              <a:ext cx="1061687" cy="513388"/>
              <a:chOff x="0" y="-9525"/>
              <a:chExt cx="209716" cy="101410"/>
            </a:xfrm>
          </p:grpSpPr>
          <p:sp>
            <p:nvSpPr>
              <p:cNvPr id="790" name="Google Shape;790;g2a510dc7450_0_267"/>
              <p:cNvSpPr/>
              <p:nvPr/>
            </p:nvSpPr>
            <p:spPr>
              <a:xfrm>
                <a:off x="0" y="0"/>
                <a:ext cx="209716" cy="91885"/>
              </a:xfrm>
              <a:custGeom>
                <a:rect b="b" l="l" r="r" t="t"/>
                <a:pathLst>
                  <a:path extrusionOk="0" h="91885" w="209716">
                    <a:moveTo>
                      <a:pt x="0" y="0"/>
                    </a:moveTo>
                    <a:lnTo>
                      <a:pt x="209716" y="0"/>
                    </a:lnTo>
                    <a:lnTo>
                      <a:pt x="209716" y="91885"/>
                    </a:lnTo>
                    <a:lnTo>
                      <a:pt x="0" y="91885"/>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1" name="Google Shape;791;g2a510dc7450_0_267"/>
              <p:cNvSpPr txBox="1"/>
              <p:nvPr/>
            </p:nvSpPr>
            <p:spPr>
              <a:xfrm>
                <a:off x="0" y="-9525"/>
                <a:ext cx="209700" cy="101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g2a510dc7450_0_267"/>
            <p:cNvGrpSpPr/>
            <p:nvPr/>
          </p:nvGrpSpPr>
          <p:grpSpPr>
            <a:xfrm>
              <a:off x="14291991" y="1628165"/>
              <a:ext cx="1061687" cy="434823"/>
              <a:chOff x="0" y="-9525"/>
              <a:chExt cx="209716" cy="85891"/>
            </a:xfrm>
          </p:grpSpPr>
          <p:sp>
            <p:nvSpPr>
              <p:cNvPr id="793" name="Google Shape;793;g2a510dc7450_0_267"/>
              <p:cNvSpPr/>
              <p:nvPr/>
            </p:nvSpPr>
            <p:spPr>
              <a:xfrm>
                <a:off x="0" y="0"/>
                <a:ext cx="209716" cy="76366"/>
              </a:xfrm>
              <a:custGeom>
                <a:rect b="b" l="l" r="r" t="t"/>
                <a:pathLst>
                  <a:path extrusionOk="0" h="76366" w="209716">
                    <a:moveTo>
                      <a:pt x="0" y="0"/>
                    </a:moveTo>
                    <a:lnTo>
                      <a:pt x="209716" y="0"/>
                    </a:lnTo>
                    <a:lnTo>
                      <a:pt x="209716" y="76366"/>
                    </a:lnTo>
                    <a:lnTo>
                      <a:pt x="0" y="76366"/>
                    </a:ln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4" name="Google Shape;794;g2a510dc7450_0_267"/>
              <p:cNvSpPr txBox="1"/>
              <p:nvPr/>
            </p:nvSpPr>
            <p:spPr>
              <a:xfrm>
                <a:off x="0" y="-9525"/>
                <a:ext cx="209700" cy="8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g2a510dc7450_0_267"/>
            <p:cNvGrpSpPr/>
            <p:nvPr/>
          </p:nvGrpSpPr>
          <p:grpSpPr>
            <a:xfrm>
              <a:off x="16212798" y="1273313"/>
              <a:ext cx="1061687" cy="789750"/>
              <a:chOff x="0" y="-9525"/>
              <a:chExt cx="209716" cy="156000"/>
            </a:xfrm>
          </p:grpSpPr>
          <p:sp>
            <p:nvSpPr>
              <p:cNvPr id="796" name="Google Shape;796;g2a510dc7450_0_267"/>
              <p:cNvSpPr/>
              <p:nvPr/>
            </p:nvSpPr>
            <p:spPr>
              <a:xfrm>
                <a:off x="0" y="0"/>
                <a:ext cx="209716" cy="146460"/>
              </a:xfrm>
              <a:custGeom>
                <a:rect b="b" l="l" r="r" t="t"/>
                <a:pathLst>
                  <a:path extrusionOk="0" h="146460" w="209716">
                    <a:moveTo>
                      <a:pt x="0" y="0"/>
                    </a:moveTo>
                    <a:lnTo>
                      <a:pt x="209716" y="0"/>
                    </a:lnTo>
                    <a:lnTo>
                      <a:pt x="209716" y="146460"/>
                    </a:lnTo>
                    <a:lnTo>
                      <a:pt x="0" y="146460"/>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7" name="Google Shape;797;g2a510dc7450_0_267"/>
              <p:cNvSpPr txBox="1"/>
              <p:nvPr/>
            </p:nvSpPr>
            <p:spPr>
              <a:xfrm>
                <a:off x="0" y="-9525"/>
                <a:ext cx="209700" cy="156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g2a510dc7450_0_267"/>
            <p:cNvGrpSpPr/>
            <p:nvPr/>
          </p:nvGrpSpPr>
          <p:grpSpPr>
            <a:xfrm>
              <a:off x="18133604" y="948172"/>
              <a:ext cx="1061687" cy="1114813"/>
              <a:chOff x="0" y="-9525"/>
              <a:chExt cx="209716" cy="220210"/>
            </a:xfrm>
          </p:grpSpPr>
          <p:sp>
            <p:nvSpPr>
              <p:cNvPr id="799" name="Google Shape;799;g2a510dc7450_0_267"/>
              <p:cNvSpPr/>
              <p:nvPr/>
            </p:nvSpPr>
            <p:spPr>
              <a:xfrm>
                <a:off x="0" y="0"/>
                <a:ext cx="209716" cy="210685"/>
              </a:xfrm>
              <a:custGeom>
                <a:rect b="b" l="l" r="r" t="t"/>
                <a:pathLst>
                  <a:path extrusionOk="0" h="210685" w="209716">
                    <a:moveTo>
                      <a:pt x="0" y="0"/>
                    </a:moveTo>
                    <a:lnTo>
                      <a:pt x="209716" y="0"/>
                    </a:lnTo>
                    <a:lnTo>
                      <a:pt x="209716" y="210685"/>
                    </a:lnTo>
                    <a:lnTo>
                      <a:pt x="0" y="210685"/>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0" name="Google Shape;800;g2a510dc7450_0_267"/>
              <p:cNvSpPr txBox="1"/>
              <p:nvPr/>
            </p:nvSpPr>
            <p:spPr>
              <a:xfrm>
                <a:off x="0" y="-9525"/>
                <a:ext cx="209700" cy="22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g2a510dc7450_0_267"/>
            <p:cNvGrpSpPr/>
            <p:nvPr/>
          </p:nvGrpSpPr>
          <p:grpSpPr>
            <a:xfrm>
              <a:off x="20054410" y="1044401"/>
              <a:ext cx="1061687" cy="1019081"/>
              <a:chOff x="0" y="-9525"/>
              <a:chExt cx="209716" cy="201300"/>
            </a:xfrm>
          </p:grpSpPr>
          <p:sp>
            <p:nvSpPr>
              <p:cNvPr id="802" name="Google Shape;802;g2a510dc7450_0_267"/>
              <p:cNvSpPr/>
              <p:nvPr/>
            </p:nvSpPr>
            <p:spPr>
              <a:xfrm>
                <a:off x="0" y="0"/>
                <a:ext cx="209716" cy="191677"/>
              </a:xfrm>
              <a:custGeom>
                <a:rect b="b" l="l" r="r" t="t"/>
                <a:pathLst>
                  <a:path extrusionOk="0" h="191677" w="209716">
                    <a:moveTo>
                      <a:pt x="0" y="0"/>
                    </a:moveTo>
                    <a:lnTo>
                      <a:pt x="209716" y="0"/>
                    </a:lnTo>
                    <a:lnTo>
                      <a:pt x="209716" y="191677"/>
                    </a:lnTo>
                    <a:lnTo>
                      <a:pt x="0" y="191677"/>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3" name="Google Shape;803;g2a510dc7450_0_267"/>
              <p:cNvSpPr txBox="1"/>
              <p:nvPr/>
            </p:nvSpPr>
            <p:spPr>
              <a:xfrm>
                <a:off x="0" y="-9525"/>
                <a:ext cx="209700" cy="2013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g2a510dc7450_0_267"/>
            <p:cNvGrpSpPr/>
            <p:nvPr/>
          </p:nvGrpSpPr>
          <p:grpSpPr>
            <a:xfrm>
              <a:off x="21975217" y="1286013"/>
              <a:ext cx="1061687" cy="777600"/>
              <a:chOff x="0" y="-9525"/>
              <a:chExt cx="209716" cy="153600"/>
            </a:xfrm>
          </p:grpSpPr>
          <p:sp>
            <p:nvSpPr>
              <p:cNvPr id="805" name="Google Shape;805;g2a510dc7450_0_267"/>
              <p:cNvSpPr/>
              <p:nvPr/>
            </p:nvSpPr>
            <p:spPr>
              <a:xfrm>
                <a:off x="0" y="0"/>
                <a:ext cx="209716" cy="143951"/>
              </a:xfrm>
              <a:custGeom>
                <a:rect b="b" l="l" r="r" t="t"/>
                <a:pathLst>
                  <a:path extrusionOk="0" h="143951" w="209716">
                    <a:moveTo>
                      <a:pt x="0" y="0"/>
                    </a:moveTo>
                    <a:lnTo>
                      <a:pt x="209716" y="0"/>
                    </a:lnTo>
                    <a:lnTo>
                      <a:pt x="209716" y="143951"/>
                    </a:lnTo>
                    <a:lnTo>
                      <a:pt x="0" y="143951"/>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6" name="Google Shape;806;g2a510dc7450_0_267"/>
              <p:cNvSpPr txBox="1"/>
              <p:nvPr/>
            </p:nvSpPr>
            <p:spPr>
              <a:xfrm>
                <a:off x="0" y="-9525"/>
                <a:ext cx="209700" cy="15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807" name="Google Shape;807;g2a510dc7450_0_267"/>
            <p:cNvCxnSpPr/>
            <p:nvPr/>
          </p:nvCxnSpPr>
          <p:spPr>
            <a:xfrm>
              <a:off x="2287458" y="2069337"/>
              <a:ext cx="21376500" cy="0"/>
            </a:xfrm>
            <a:prstGeom prst="straightConnector1">
              <a:avLst/>
            </a:prstGeom>
            <a:noFill/>
            <a:ln cap="flat" cmpd="sng" w="38100">
              <a:solidFill>
                <a:srgbClr val="03208B"/>
              </a:solidFill>
              <a:prstDash val="solid"/>
              <a:round/>
              <a:headEnd len="lg" w="lg" type="oval"/>
              <a:tailEnd len="lg" w="lg" type="oval"/>
            </a:ln>
          </p:spPr>
        </p:cxnSp>
        <p:sp>
          <p:nvSpPr>
            <p:cNvPr id="808" name="Google Shape;808;g2a510dc7450_0_267"/>
            <p:cNvSpPr txBox="1"/>
            <p:nvPr/>
          </p:nvSpPr>
          <p:spPr>
            <a:xfrm>
              <a:off x="0" y="631223"/>
              <a:ext cx="2151300" cy="9477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2099"/>
                <a:buFont typeface="Arial"/>
                <a:buNone/>
              </a:pPr>
              <a:r>
                <a:rPr b="1" i="0" lang="en-US" sz="2099" u="none" cap="none" strike="noStrike">
                  <a:solidFill>
                    <a:srgbClr val="0047FF"/>
                  </a:solidFill>
                  <a:latin typeface="Outfit SemiBold"/>
                  <a:ea typeface="Outfit SemiBold"/>
                  <a:cs typeface="Outfit SemiBold"/>
                  <a:sym typeface="Outfit SemiBold"/>
                </a:rPr>
                <a:t>EV/Revenue/G(2025E)</a:t>
              </a:r>
              <a:endParaRPr b="0" i="0" sz="1400" u="none" cap="none" strike="noStrike">
                <a:solidFill>
                  <a:srgbClr val="000000"/>
                </a:solidFill>
                <a:latin typeface="Arial"/>
                <a:ea typeface="Arial"/>
                <a:cs typeface="Arial"/>
                <a:sym typeface="Arial"/>
              </a:endParaRPr>
            </a:p>
          </p:txBody>
        </p:sp>
        <p:sp>
          <p:nvSpPr>
            <p:cNvPr id="809" name="Google Shape;809;g2a510dc7450_0_267"/>
            <p:cNvSpPr txBox="1"/>
            <p:nvPr/>
          </p:nvSpPr>
          <p:spPr>
            <a:xfrm>
              <a:off x="2918429" y="1390457"/>
              <a:ext cx="7590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0.13%</a:t>
              </a:r>
              <a:endParaRPr b="0" i="0" sz="1400" u="none" cap="none" strike="noStrike">
                <a:solidFill>
                  <a:srgbClr val="000000"/>
                </a:solidFill>
                <a:latin typeface="Arial"/>
                <a:ea typeface="Arial"/>
                <a:cs typeface="Arial"/>
                <a:sym typeface="Arial"/>
              </a:endParaRPr>
            </a:p>
          </p:txBody>
        </p:sp>
        <p:sp>
          <p:nvSpPr>
            <p:cNvPr id="810" name="Google Shape;810;g2a510dc7450_0_267"/>
            <p:cNvSpPr txBox="1"/>
            <p:nvPr/>
          </p:nvSpPr>
          <p:spPr>
            <a:xfrm>
              <a:off x="4802123" y="924614"/>
              <a:ext cx="8436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0.64%</a:t>
              </a:r>
              <a:endParaRPr b="0" i="0" sz="1400" u="none" cap="none" strike="noStrike">
                <a:solidFill>
                  <a:srgbClr val="000000"/>
                </a:solidFill>
                <a:latin typeface="Arial"/>
                <a:ea typeface="Arial"/>
                <a:cs typeface="Arial"/>
                <a:sym typeface="Arial"/>
              </a:endParaRPr>
            </a:p>
          </p:txBody>
        </p:sp>
        <p:sp>
          <p:nvSpPr>
            <p:cNvPr id="811" name="Google Shape;811;g2a510dc7450_0_267"/>
            <p:cNvSpPr txBox="1"/>
            <p:nvPr/>
          </p:nvSpPr>
          <p:spPr>
            <a:xfrm>
              <a:off x="8643807" y="746792"/>
              <a:ext cx="8331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0.66%</a:t>
              </a:r>
              <a:endParaRPr b="0" i="0" sz="1400" u="none" cap="none" strike="noStrike">
                <a:solidFill>
                  <a:srgbClr val="000000"/>
                </a:solidFill>
                <a:latin typeface="Arial"/>
                <a:ea typeface="Arial"/>
                <a:cs typeface="Arial"/>
                <a:sym typeface="Arial"/>
              </a:endParaRPr>
            </a:p>
          </p:txBody>
        </p:sp>
        <p:sp>
          <p:nvSpPr>
            <p:cNvPr id="812" name="Google Shape;812;g2a510dc7450_0_267"/>
            <p:cNvSpPr txBox="1"/>
            <p:nvPr/>
          </p:nvSpPr>
          <p:spPr>
            <a:xfrm>
              <a:off x="6712527" y="1097660"/>
              <a:ext cx="8541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0.50%</a:t>
              </a:r>
              <a:endParaRPr b="0" i="0" sz="1400" u="none" cap="none" strike="noStrike">
                <a:solidFill>
                  <a:srgbClr val="000000"/>
                </a:solidFill>
                <a:latin typeface="Arial"/>
                <a:ea typeface="Arial"/>
                <a:cs typeface="Arial"/>
                <a:sym typeface="Arial"/>
              </a:endParaRPr>
            </a:p>
          </p:txBody>
        </p:sp>
        <p:sp>
          <p:nvSpPr>
            <p:cNvPr id="813" name="Google Shape;813;g2a510dc7450_0_267"/>
            <p:cNvSpPr txBox="1"/>
            <p:nvPr/>
          </p:nvSpPr>
          <p:spPr>
            <a:xfrm>
              <a:off x="16313032" y="945304"/>
              <a:ext cx="8613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0.60%</a:t>
              </a:r>
              <a:endParaRPr b="0" i="0" sz="1400" u="none" cap="none" strike="noStrike">
                <a:solidFill>
                  <a:srgbClr val="000000"/>
                </a:solidFill>
                <a:latin typeface="Arial"/>
                <a:ea typeface="Arial"/>
                <a:cs typeface="Arial"/>
                <a:sym typeface="Arial"/>
              </a:endParaRPr>
            </a:p>
          </p:txBody>
        </p:sp>
        <p:sp>
          <p:nvSpPr>
            <p:cNvPr id="814" name="Google Shape;814;g2a510dc7450_0_267"/>
            <p:cNvSpPr txBox="1"/>
            <p:nvPr/>
          </p:nvSpPr>
          <p:spPr>
            <a:xfrm>
              <a:off x="22093997" y="969064"/>
              <a:ext cx="8262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0.62%</a:t>
              </a:r>
              <a:endParaRPr b="0" i="0" sz="1400" u="none" cap="none" strike="noStrike">
                <a:solidFill>
                  <a:srgbClr val="000000"/>
                </a:solidFill>
                <a:latin typeface="Arial"/>
                <a:ea typeface="Arial"/>
                <a:cs typeface="Arial"/>
                <a:sym typeface="Arial"/>
              </a:endParaRPr>
            </a:p>
          </p:txBody>
        </p:sp>
        <p:sp>
          <p:nvSpPr>
            <p:cNvPr id="815" name="Google Shape;815;g2a510dc7450_0_267"/>
            <p:cNvSpPr txBox="1"/>
            <p:nvPr/>
          </p:nvSpPr>
          <p:spPr>
            <a:xfrm>
              <a:off x="18259370" y="631223"/>
              <a:ext cx="8214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0.76%</a:t>
              </a:r>
              <a:endParaRPr b="0" i="0" sz="1400" u="none" cap="none" strike="noStrike">
                <a:solidFill>
                  <a:srgbClr val="000000"/>
                </a:solidFill>
                <a:latin typeface="Arial"/>
                <a:ea typeface="Arial"/>
                <a:cs typeface="Arial"/>
                <a:sym typeface="Arial"/>
              </a:endParaRPr>
            </a:p>
          </p:txBody>
        </p:sp>
        <p:sp>
          <p:nvSpPr>
            <p:cNvPr id="816" name="Google Shape;816;g2a510dc7450_0_267"/>
            <p:cNvSpPr txBox="1"/>
            <p:nvPr/>
          </p:nvSpPr>
          <p:spPr>
            <a:xfrm>
              <a:off x="20207671" y="727452"/>
              <a:ext cx="7551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0.71%</a:t>
              </a:r>
              <a:endParaRPr b="0" i="0" sz="1400" u="none" cap="none" strike="noStrike">
                <a:solidFill>
                  <a:srgbClr val="000000"/>
                </a:solidFill>
                <a:latin typeface="Arial"/>
                <a:ea typeface="Arial"/>
                <a:cs typeface="Arial"/>
                <a:sym typeface="Arial"/>
              </a:endParaRPr>
            </a:p>
          </p:txBody>
        </p:sp>
        <p:sp>
          <p:nvSpPr>
            <p:cNvPr id="817" name="Google Shape;817;g2a510dc7450_0_267"/>
            <p:cNvSpPr txBox="1"/>
            <p:nvPr/>
          </p:nvSpPr>
          <p:spPr>
            <a:xfrm>
              <a:off x="10538525" y="1232650"/>
              <a:ext cx="8364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0.42%</a:t>
              </a:r>
              <a:endParaRPr b="0" i="0" sz="1400" u="none" cap="none" strike="noStrike">
                <a:solidFill>
                  <a:srgbClr val="000000"/>
                </a:solidFill>
                <a:latin typeface="Arial"/>
                <a:ea typeface="Arial"/>
                <a:cs typeface="Arial"/>
                <a:sym typeface="Arial"/>
              </a:endParaRPr>
            </a:p>
          </p:txBody>
        </p:sp>
        <p:sp>
          <p:nvSpPr>
            <p:cNvPr id="818" name="Google Shape;818;g2a510dc7450_0_267"/>
            <p:cNvSpPr txBox="1"/>
            <p:nvPr/>
          </p:nvSpPr>
          <p:spPr>
            <a:xfrm>
              <a:off x="12483766" y="1212635"/>
              <a:ext cx="8364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0.42%</a:t>
              </a:r>
              <a:endParaRPr b="0" i="0" sz="1400" u="none" cap="none" strike="noStrike">
                <a:solidFill>
                  <a:srgbClr val="000000"/>
                </a:solidFill>
                <a:latin typeface="Arial"/>
                <a:ea typeface="Arial"/>
                <a:cs typeface="Arial"/>
                <a:sym typeface="Arial"/>
              </a:endParaRPr>
            </a:p>
          </p:txBody>
        </p:sp>
        <p:sp>
          <p:nvSpPr>
            <p:cNvPr id="819" name="Google Shape;819;g2a510dc7450_0_267"/>
            <p:cNvSpPr txBox="1"/>
            <p:nvPr/>
          </p:nvSpPr>
          <p:spPr>
            <a:xfrm>
              <a:off x="14442827" y="1311216"/>
              <a:ext cx="7599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0.21%</a:t>
              </a:r>
              <a:endParaRPr b="0" i="0" sz="1400" u="none" cap="none" strike="noStrike">
                <a:solidFill>
                  <a:srgbClr val="000000"/>
                </a:solidFill>
                <a:latin typeface="Arial"/>
                <a:ea typeface="Arial"/>
                <a:cs typeface="Arial"/>
                <a:sym typeface="Arial"/>
              </a:endParaRPr>
            </a:p>
          </p:txBody>
        </p:sp>
        <p:grpSp>
          <p:nvGrpSpPr>
            <p:cNvPr id="820" name="Google Shape;820;g2a510dc7450_0_267"/>
            <p:cNvGrpSpPr/>
            <p:nvPr/>
          </p:nvGrpSpPr>
          <p:grpSpPr>
            <a:xfrm>
              <a:off x="5808896" y="-12257"/>
              <a:ext cx="1045992" cy="535254"/>
              <a:chOff x="0" y="-9525"/>
              <a:chExt cx="812800" cy="415925"/>
            </a:xfrm>
          </p:grpSpPr>
          <p:sp>
            <p:nvSpPr>
              <p:cNvPr id="821" name="Google Shape;821;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2" name="Google Shape;822;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23" name="Google Shape;823;g2a510dc7450_0_267"/>
            <p:cNvSpPr txBox="1"/>
            <p:nvPr/>
          </p:nvSpPr>
          <p:spPr>
            <a:xfrm>
              <a:off x="5992498" y="109081"/>
              <a:ext cx="6789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0.57%</a:t>
              </a:r>
              <a:endParaRPr b="0" i="0" sz="1400" u="none" cap="none" strike="noStrike">
                <a:solidFill>
                  <a:srgbClr val="000000"/>
                </a:solidFill>
                <a:latin typeface="Arial"/>
                <a:ea typeface="Arial"/>
                <a:cs typeface="Arial"/>
                <a:sym typeface="Arial"/>
              </a:endParaRPr>
            </a:p>
          </p:txBody>
        </p:sp>
        <p:grpSp>
          <p:nvGrpSpPr>
            <p:cNvPr id="824" name="Google Shape;824;g2a510dc7450_0_267"/>
            <p:cNvGrpSpPr/>
            <p:nvPr/>
          </p:nvGrpSpPr>
          <p:grpSpPr>
            <a:xfrm>
              <a:off x="11437796" y="-12257"/>
              <a:ext cx="1045992" cy="535254"/>
              <a:chOff x="0" y="-9525"/>
              <a:chExt cx="812800" cy="415925"/>
            </a:xfrm>
          </p:grpSpPr>
          <p:sp>
            <p:nvSpPr>
              <p:cNvPr id="825" name="Google Shape;825;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6" name="Google Shape;826;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27" name="Google Shape;827;g2a510dc7450_0_267"/>
            <p:cNvSpPr txBox="1"/>
            <p:nvPr/>
          </p:nvSpPr>
          <p:spPr>
            <a:xfrm>
              <a:off x="11612137" y="109081"/>
              <a:ext cx="6972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0.42%</a:t>
              </a:r>
              <a:endParaRPr b="0" i="0" sz="1400" u="none" cap="none" strike="noStrike">
                <a:solidFill>
                  <a:srgbClr val="000000"/>
                </a:solidFill>
                <a:latin typeface="Arial"/>
                <a:ea typeface="Arial"/>
                <a:cs typeface="Arial"/>
                <a:sym typeface="Arial"/>
              </a:endParaRPr>
            </a:p>
          </p:txBody>
        </p:sp>
        <p:grpSp>
          <p:nvGrpSpPr>
            <p:cNvPr id="828" name="Google Shape;828;g2a510dc7450_0_267"/>
            <p:cNvGrpSpPr/>
            <p:nvPr/>
          </p:nvGrpSpPr>
          <p:grpSpPr>
            <a:xfrm>
              <a:off x="19105114" y="-12257"/>
              <a:ext cx="1045992" cy="535254"/>
              <a:chOff x="0" y="-9525"/>
              <a:chExt cx="812800" cy="415925"/>
            </a:xfrm>
          </p:grpSpPr>
          <p:sp>
            <p:nvSpPr>
              <p:cNvPr id="829" name="Google Shape;829;g2a510dc7450_0_26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5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30" name="Google Shape;830;g2a510dc7450_0_267"/>
              <p:cNvSpPr txBox="1"/>
              <p:nvPr/>
            </p:nvSpPr>
            <p:spPr>
              <a:xfrm>
                <a:off x="0" y="-9525"/>
                <a:ext cx="812700" cy="415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31" name="Google Shape;831;g2a510dc7450_0_267"/>
            <p:cNvSpPr txBox="1"/>
            <p:nvPr/>
          </p:nvSpPr>
          <p:spPr>
            <a:xfrm>
              <a:off x="19285794" y="109081"/>
              <a:ext cx="684600" cy="30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0.67%</a:t>
              </a:r>
              <a:endParaRPr b="0" i="0" sz="1400" u="none" cap="none" strike="noStrike">
                <a:solidFill>
                  <a:srgbClr val="000000"/>
                </a:solidFill>
                <a:latin typeface="Arial"/>
                <a:ea typeface="Arial"/>
                <a:cs typeface="Arial"/>
                <a:sym typeface="Arial"/>
              </a:endParaRPr>
            </a:p>
          </p:txBody>
        </p:sp>
      </p:grpSp>
      <p:sp>
        <p:nvSpPr>
          <p:cNvPr id="832" name="Google Shape;832;g2a510dc7450_0_267"/>
          <p:cNvSpPr/>
          <p:nvPr/>
        </p:nvSpPr>
        <p:spPr>
          <a:xfrm>
            <a:off x="17373570" y="9524878"/>
            <a:ext cx="685860" cy="566977"/>
          </a:xfrm>
          <a:custGeom>
            <a:rect b="b" l="l" r="r" t="t"/>
            <a:pathLst>
              <a:path extrusionOk="0" h="566977" w="685860">
                <a:moveTo>
                  <a:pt x="0" y="0"/>
                </a:moveTo>
                <a:lnTo>
                  <a:pt x="685860" y="0"/>
                </a:lnTo>
                <a:lnTo>
                  <a:pt x="685860" y="566978"/>
                </a:lnTo>
                <a:lnTo>
                  <a:pt x="0" y="566978"/>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3268ba13cab_0_0"/>
          <p:cNvSpPr/>
          <p:nvPr/>
        </p:nvSpPr>
        <p:spPr>
          <a:xfrm rot="10800000">
            <a:off x="1772861" y="1509912"/>
            <a:ext cx="2237423" cy="7307580"/>
          </a:xfrm>
          <a:custGeom>
            <a:rect b="b" l="l" r="r" t="t"/>
            <a:pathLst>
              <a:path extrusionOk="0" h="9743440" w="2983230">
                <a:moveTo>
                  <a:pt x="2983230" y="9743440"/>
                </a:moveTo>
                <a:cubicBezTo>
                  <a:pt x="1335659" y="9743440"/>
                  <a:pt x="0" y="7562215"/>
                  <a:pt x="0" y="4871720"/>
                </a:cubicBezTo>
                <a:cubicBezTo>
                  <a:pt x="0" y="2181225"/>
                  <a:pt x="1335659" y="0"/>
                  <a:pt x="2983230" y="0"/>
                </a:cubicBezTo>
                <a:cubicBezTo>
                  <a:pt x="1376045" y="91440"/>
                  <a:pt x="102235" y="2245614"/>
                  <a:pt x="102235" y="4871720"/>
                </a:cubicBezTo>
                <a:cubicBezTo>
                  <a:pt x="102235" y="7497826"/>
                  <a:pt x="1376045" y="9651873"/>
                  <a:pt x="2983230" y="9743440"/>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2" name="Google Shape;842;g3268ba13cab_0_0"/>
          <p:cNvSpPr txBox="1"/>
          <p:nvPr/>
        </p:nvSpPr>
        <p:spPr>
          <a:xfrm>
            <a:off x="365745" y="245230"/>
            <a:ext cx="170994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Investment Highlights</a:t>
            </a:r>
            <a:endParaRPr b="0" i="0" sz="1400" u="none" cap="none" strike="noStrike">
              <a:solidFill>
                <a:srgbClr val="000000"/>
              </a:solidFill>
              <a:latin typeface="Arial"/>
              <a:ea typeface="Arial"/>
              <a:cs typeface="Arial"/>
              <a:sym typeface="Arial"/>
            </a:endParaRPr>
          </a:p>
        </p:txBody>
      </p:sp>
      <p:sp>
        <p:nvSpPr>
          <p:cNvPr id="843" name="Google Shape;843;g3268ba13cab_0_0"/>
          <p:cNvSpPr txBox="1"/>
          <p:nvPr/>
        </p:nvSpPr>
        <p:spPr>
          <a:xfrm>
            <a:off x="8803425" y="9817971"/>
            <a:ext cx="6813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12</a:t>
            </a:r>
            <a:endParaRPr b="0" i="0" sz="1400" u="none" cap="none" strike="noStrike">
              <a:solidFill>
                <a:srgbClr val="000000"/>
              </a:solidFill>
              <a:latin typeface="Arial"/>
              <a:ea typeface="Arial"/>
              <a:cs typeface="Arial"/>
              <a:sym typeface="Arial"/>
            </a:endParaRPr>
          </a:p>
        </p:txBody>
      </p:sp>
      <p:sp>
        <p:nvSpPr>
          <p:cNvPr id="844" name="Google Shape;844;g3268ba13cab_0_0"/>
          <p:cNvSpPr txBox="1"/>
          <p:nvPr/>
        </p:nvSpPr>
        <p:spPr>
          <a:xfrm>
            <a:off x="4403299" y="5556057"/>
            <a:ext cx="13548600" cy="3693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1" i="0" lang="en-US" sz="2400" u="none" cap="none" strike="noStrike">
                <a:solidFill>
                  <a:srgbClr val="EA4F0D"/>
                </a:solidFill>
                <a:latin typeface="Outfit SemiBold"/>
                <a:ea typeface="Outfit SemiBold"/>
                <a:cs typeface="Outfit SemiBold"/>
                <a:sym typeface="Outfit SemiBold"/>
              </a:rPr>
              <a:t>Poised for significant growth</a:t>
            </a:r>
            <a:r>
              <a:rPr b="0" i="0" lang="en-US" sz="2400" u="none" cap="none" strike="noStrike">
                <a:solidFill>
                  <a:srgbClr val="EA4F0D"/>
                </a:solidFill>
                <a:latin typeface="Outfit"/>
                <a:ea typeface="Outfit"/>
                <a:cs typeface="Outfit"/>
                <a:sym typeface="Outfit"/>
              </a:rPr>
              <a:t> </a:t>
            </a:r>
            <a:r>
              <a:rPr lang="en-US" sz="2400">
                <a:latin typeface="Outfit"/>
                <a:ea typeface="Outfit"/>
                <a:cs typeface="Outfit"/>
                <a:sym typeface="Outfit"/>
              </a:rPr>
              <a:t>starting from </a:t>
            </a:r>
            <a:r>
              <a:rPr b="0" i="0" lang="en-US" sz="2400" u="none" cap="none" strike="noStrike">
                <a:solidFill>
                  <a:srgbClr val="000000"/>
                </a:solidFill>
                <a:latin typeface="Outfit"/>
                <a:ea typeface="Outfit"/>
                <a:cs typeface="Outfit"/>
                <a:sym typeface="Outfit"/>
              </a:rPr>
              <a:t>$2.2M in revenue and $</a:t>
            </a:r>
            <a:r>
              <a:rPr lang="en-US" sz="2400">
                <a:latin typeface="Outfit"/>
                <a:ea typeface="Outfit"/>
                <a:cs typeface="Outfit"/>
                <a:sym typeface="Outfit"/>
              </a:rPr>
              <a:t>4.2</a:t>
            </a:r>
            <a:r>
              <a:rPr b="0" i="0" lang="en-US" sz="2400" u="none" cap="none" strike="noStrike">
                <a:solidFill>
                  <a:srgbClr val="000000"/>
                </a:solidFill>
                <a:latin typeface="Outfit"/>
                <a:ea typeface="Outfit"/>
                <a:cs typeface="Outfit"/>
                <a:sym typeface="Outfit"/>
              </a:rPr>
              <a:t>M in bookings for</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16"/>
                  </a:ext>
                </a:extLst>
              </a:rPr>
              <a:t> 2024.</a:t>
            </a:r>
            <a:endParaRPr b="0" i="0" sz="1400" u="none" cap="none" strike="noStrike">
              <a:solidFill>
                <a:srgbClr val="000000"/>
              </a:solidFill>
              <a:latin typeface="Arial"/>
              <a:ea typeface="Arial"/>
              <a:cs typeface="Arial"/>
              <a:sym typeface="Arial"/>
            </a:endParaRPr>
          </a:p>
        </p:txBody>
      </p:sp>
      <p:grpSp>
        <p:nvGrpSpPr>
          <p:cNvPr id="845" name="Google Shape;845;g3268ba13cab_0_0"/>
          <p:cNvGrpSpPr/>
          <p:nvPr/>
        </p:nvGrpSpPr>
        <p:grpSpPr>
          <a:xfrm>
            <a:off x="2178675" y="1423864"/>
            <a:ext cx="592650" cy="592650"/>
            <a:chOff x="0" y="0"/>
            <a:chExt cx="790200" cy="790200"/>
          </a:xfrm>
        </p:grpSpPr>
        <p:sp>
          <p:nvSpPr>
            <p:cNvPr id="846" name="Google Shape;846;g3268ba13cab_0_0"/>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7" name="Google Shape;847;g3268ba13cab_0_0"/>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1</a:t>
              </a:r>
              <a:endParaRPr b="0" i="0" sz="1400" u="none" cap="none" strike="noStrike">
                <a:solidFill>
                  <a:srgbClr val="000000"/>
                </a:solidFill>
                <a:latin typeface="Arial"/>
                <a:ea typeface="Arial"/>
                <a:cs typeface="Arial"/>
                <a:sym typeface="Arial"/>
              </a:endParaRPr>
            </a:p>
          </p:txBody>
        </p:sp>
      </p:grpSp>
      <p:sp>
        <p:nvSpPr>
          <p:cNvPr id="848" name="Google Shape;848;g3268ba13cab_0_0"/>
          <p:cNvSpPr/>
          <p:nvPr/>
        </p:nvSpPr>
        <p:spPr>
          <a:xfrm>
            <a:off x="2400886" y="2421849"/>
            <a:ext cx="424407" cy="215165"/>
          </a:xfrm>
          <a:custGeom>
            <a:rect b="b" l="l" r="r" t="t"/>
            <a:pathLst>
              <a:path extrusionOk="0" h="215165" w="424407">
                <a:moveTo>
                  <a:pt x="0" y="0"/>
                </a:moveTo>
                <a:lnTo>
                  <a:pt x="424408" y="0"/>
                </a:lnTo>
                <a:lnTo>
                  <a:pt x="424408" y="215165"/>
                </a:lnTo>
                <a:lnTo>
                  <a:pt x="0" y="215165"/>
                </a:lnTo>
                <a:lnTo>
                  <a:pt x="0" y="0"/>
                </a:lnTo>
                <a:close/>
              </a:path>
            </a:pathLst>
          </a:custGeom>
          <a:blipFill rotWithShape="1">
            <a:blip r:embed="rId3">
              <a:alphaModFix/>
            </a:blip>
            <a:stretch>
              <a:fillRect b="-64508" l="0" r="-18179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49" name="Google Shape;849;g3268ba13cab_0_0"/>
          <p:cNvGrpSpPr/>
          <p:nvPr/>
        </p:nvGrpSpPr>
        <p:grpSpPr>
          <a:xfrm>
            <a:off x="3067841" y="2460389"/>
            <a:ext cx="592650" cy="592650"/>
            <a:chOff x="0" y="0"/>
            <a:chExt cx="790200" cy="790200"/>
          </a:xfrm>
        </p:grpSpPr>
        <p:sp>
          <p:nvSpPr>
            <p:cNvPr id="850" name="Google Shape;850;g3268ba13cab_0_0"/>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1" name="Google Shape;851;g3268ba13cab_0_0"/>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2</a:t>
              </a:r>
              <a:endParaRPr b="0" i="0" sz="1400" u="none" cap="none" strike="noStrike">
                <a:solidFill>
                  <a:srgbClr val="000000"/>
                </a:solidFill>
                <a:latin typeface="Arial"/>
                <a:ea typeface="Arial"/>
                <a:cs typeface="Arial"/>
                <a:sym typeface="Arial"/>
              </a:endParaRPr>
            </a:p>
          </p:txBody>
        </p:sp>
      </p:grpSp>
      <p:sp>
        <p:nvSpPr>
          <p:cNvPr id="852" name="Google Shape;852;g3268ba13cab_0_0"/>
          <p:cNvSpPr txBox="1"/>
          <p:nvPr/>
        </p:nvSpPr>
        <p:spPr>
          <a:xfrm>
            <a:off x="3067841" y="1503410"/>
            <a:ext cx="13575600" cy="3693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1" i="0" lang="en-US" sz="2400" u="none" cap="none" strike="noStrike">
                <a:solidFill>
                  <a:srgbClr val="EA4F0D"/>
                </a:solidFill>
                <a:latin typeface="Outfit SemiBold"/>
                <a:ea typeface="Outfit SemiBold"/>
                <a:cs typeface="Outfit SemiBold"/>
                <a:sym typeface="Outfit SemiBold"/>
              </a:rPr>
              <a:t>Disruptive next-gen asset management &amp; logistics tech </a:t>
            </a:r>
            <a:r>
              <a:rPr b="0" i="0" lang="en-US" sz="2400" u="none" cap="none" strike="noStrike">
                <a:solidFill>
                  <a:srgbClr val="000000"/>
                </a:solidFill>
                <a:latin typeface="Outfit"/>
                <a:ea typeface="Outfit"/>
                <a:cs typeface="Outfit"/>
                <a:sym typeface="Outfit"/>
              </a:rPr>
              <a:t>applied to public and private sectors.</a:t>
            </a:r>
            <a:endParaRPr b="0" i="0" sz="1400" u="none" cap="none" strike="noStrike">
              <a:solidFill>
                <a:srgbClr val="000000"/>
              </a:solidFill>
              <a:latin typeface="Arial"/>
              <a:ea typeface="Arial"/>
              <a:cs typeface="Arial"/>
              <a:sym typeface="Arial"/>
            </a:endParaRPr>
          </a:p>
        </p:txBody>
      </p:sp>
      <p:grpSp>
        <p:nvGrpSpPr>
          <p:cNvPr id="853" name="Google Shape;853;g3268ba13cab_0_0"/>
          <p:cNvGrpSpPr/>
          <p:nvPr/>
        </p:nvGrpSpPr>
        <p:grpSpPr>
          <a:xfrm>
            <a:off x="3621838" y="5476512"/>
            <a:ext cx="592650" cy="592646"/>
            <a:chOff x="0" y="0"/>
            <a:chExt cx="790200" cy="790194"/>
          </a:xfrm>
        </p:grpSpPr>
        <p:sp>
          <p:nvSpPr>
            <p:cNvPr id="854" name="Google Shape;854;g3268ba13cab_0_0"/>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5" name="Google Shape;855;g3268ba13cab_0_0"/>
            <p:cNvSpPr txBox="1"/>
            <p:nvPr/>
          </p:nvSpPr>
          <p:spPr>
            <a:xfrm>
              <a:off x="0" y="9525"/>
              <a:ext cx="790200" cy="780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650"/>
                <a:buFont typeface="Arial"/>
                <a:buNone/>
              </a:pPr>
              <a:r>
                <a:rPr b="1" i="0" lang="en-US" sz="1650" u="none" cap="none" strike="noStrike">
                  <a:solidFill>
                    <a:srgbClr val="FFFFFF"/>
                  </a:solidFill>
                  <a:latin typeface="Outfit"/>
                  <a:ea typeface="Outfit"/>
                  <a:cs typeface="Outfit"/>
                  <a:sym typeface="Outfit"/>
                </a:rPr>
                <a:t>4</a:t>
              </a:r>
              <a:endParaRPr b="0" i="0" sz="1400" u="none" cap="none" strike="noStrike">
                <a:solidFill>
                  <a:srgbClr val="000000"/>
                </a:solidFill>
                <a:latin typeface="Arial"/>
                <a:ea typeface="Arial"/>
                <a:cs typeface="Arial"/>
                <a:sym typeface="Arial"/>
              </a:endParaRPr>
            </a:p>
          </p:txBody>
        </p:sp>
      </p:grpSp>
      <p:sp>
        <p:nvSpPr>
          <p:cNvPr id="856" name="Google Shape;856;g3268ba13cab_0_0"/>
          <p:cNvSpPr txBox="1"/>
          <p:nvPr/>
        </p:nvSpPr>
        <p:spPr>
          <a:xfrm>
            <a:off x="3325617" y="8301009"/>
            <a:ext cx="13751400" cy="3693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Management Team and Board with </a:t>
            </a:r>
            <a:r>
              <a:rPr b="1" i="0" lang="en-US" sz="2400" u="none" cap="none" strike="noStrike">
                <a:solidFill>
                  <a:srgbClr val="EA4F0D"/>
                </a:solidFill>
                <a:latin typeface="Outfit SemiBold"/>
                <a:ea typeface="Outfit SemiBold"/>
                <a:cs typeface="Outfit SemiBold"/>
                <a:sym typeface="Outfit SemiBold"/>
              </a:rPr>
              <a:t>strong track record of technical and operational execution</a:t>
            </a:r>
            <a:r>
              <a:rPr b="0" i="0" lang="en-US" sz="2400" u="none" cap="none" strike="noStrike">
                <a:solidFill>
                  <a:srgbClr val="000000"/>
                </a:solidFill>
                <a:latin typeface="Outfit"/>
                <a:ea typeface="Outfit"/>
                <a:cs typeface="Outfit"/>
                <a:sym typeface="Outfit"/>
              </a:rPr>
              <a:t>.</a:t>
            </a:r>
            <a:endParaRPr b="0" i="0" sz="1400" u="none" cap="none" strike="noStrike">
              <a:solidFill>
                <a:srgbClr val="000000"/>
              </a:solidFill>
              <a:latin typeface="Arial"/>
              <a:ea typeface="Arial"/>
              <a:cs typeface="Arial"/>
              <a:sym typeface="Arial"/>
            </a:endParaRPr>
          </a:p>
        </p:txBody>
      </p:sp>
      <p:sp>
        <p:nvSpPr>
          <p:cNvPr id="857" name="Google Shape;857;g3268ba13cab_0_0"/>
          <p:cNvSpPr/>
          <p:nvPr/>
        </p:nvSpPr>
        <p:spPr>
          <a:xfrm>
            <a:off x="3605585" y="8504894"/>
            <a:ext cx="576910" cy="215180"/>
          </a:xfrm>
          <a:custGeom>
            <a:rect b="b" l="l" r="r" t="t"/>
            <a:pathLst>
              <a:path extrusionOk="0" h="215180" w="576910">
                <a:moveTo>
                  <a:pt x="0" y="0"/>
                </a:moveTo>
                <a:lnTo>
                  <a:pt x="576910" y="0"/>
                </a:lnTo>
                <a:lnTo>
                  <a:pt x="576910" y="215180"/>
                </a:lnTo>
                <a:lnTo>
                  <a:pt x="0" y="215180"/>
                </a:lnTo>
                <a:lnTo>
                  <a:pt x="0" y="0"/>
                </a:lnTo>
                <a:close/>
              </a:path>
            </a:pathLst>
          </a:custGeom>
          <a:blipFill rotWithShape="1">
            <a:blip r:embed="rId3">
              <a:alphaModFix/>
            </a:blip>
            <a:stretch>
              <a:fillRect b="-123608" l="0" r="-18179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58" name="Google Shape;858;g3268ba13cab_0_0"/>
          <p:cNvGrpSpPr/>
          <p:nvPr/>
        </p:nvGrpSpPr>
        <p:grpSpPr>
          <a:xfrm>
            <a:off x="3605588" y="3985167"/>
            <a:ext cx="592650" cy="592650"/>
            <a:chOff x="0" y="0"/>
            <a:chExt cx="790200" cy="790200"/>
          </a:xfrm>
        </p:grpSpPr>
        <p:sp>
          <p:nvSpPr>
            <p:cNvPr id="859" name="Google Shape;859;g3268ba13cab_0_0"/>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0" name="Google Shape;860;g3268ba13cab_0_0"/>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3</a:t>
              </a:r>
              <a:endParaRPr b="0" i="0" sz="1400" u="none" cap="none" strike="noStrike">
                <a:solidFill>
                  <a:srgbClr val="000000"/>
                </a:solidFill>
                <a:latin typeface="Arial"/>
                <a:ea typeface="Arial"/>
                <a:cs typeface="Arial"/>
                <a:sym typeface="Arial"/>
              </a:endParaRPr>
            </a:p>
          </p:txBody>
        </p:sp>
      </p:grpSp>
      <p:sp>
        <p:nvSpPr>
          <p:cNvPr id="861" name="Google Shape;861;g3268ba13cab_0_0"/>
          <p:cNvSpPr txBox="1"/>
          <p:nvPr/>
        </p:nvSpPr>
        <p:spPr>
          <a:xfrm>
            <a:off x="3918267" y="2335130"/>
            <a:ext cx="12909900" cy="8760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1" i="0" lang="en-US" sz="2400" u="none" cap="none" strike="noStrike">
                <a:solidFill>
                  <a:srgbClr val="EA4F0D"/>
                </a:solidFill>
                <a:latin typeface="Outfit SemiBold"/>
                <a:ea typeface="Outfit SemiBold"/>
                <a:cs typeface="Outfit SemiBold"/>
                <a:sym typeface="Outfit SemiBold"/>
              </a:rPr>
              <a:t>Patented technology</a:t>
            </a:r>
            <a:r>
              <a:rPr b="0" i="0" lang="en-US" sz="2400" u="none" cap="none" strike="noStrike">
                <a:solidFill>
                  <a:srgbClr val="EA4F0D"/>
                </a:solidFill>
                <a:latin typeface="Outfit"/>
                <a:ea typeface="Outfit"/>
                <a:cs typeface="Outfit"/>
                <a:sym typeface="Outfit"/>
              </a:rPr>
              <a:t> </a:t>
            </a:r>
            <a:r>
              <a:rPr b="0" i="0" lang="en-US" sz="2400" u="none" cap="none" strike="noStrike">
                <a:solidFill>
                  <a:srgbClr val="000000"/>
                </a:solidFill>
                <a:latin typeface="Outfit"/>
                <a:ea typeface="Outfit"/>
                <a:cs typeface="Outfit"/>
                <a:sym typeface="Outfit"/>
              </a:rPr>
              <a:t>combines asset &amp; workflow management in </a:t>
            </a:r>
            <a:r>
              <a:rPr b="1" i="0" lang="en-US" sz="2400" u="none" cap="none" strike="noStrike">
                <a:solidFill>
                  <a:srgbClr val="EA4F0D"/>
                </a:solidFill>
                <a:latin typeface="Outfit SemiBold"/>
                <a:ea typeface="Outfit SemiBold"/>
                <a:cs typeface="Outfit SemiBold"/>
                <a:sym typeface="Outfit SemiBold"/>
              </a:rPr>
              <a:t>real-time</a:t>
            </a:r>
            <a:r>
              <a:rPr b="0" i="0" lang="en-US" sz="2400" u="none" cap="none" strike="noStrike">
                <a:solidFill>
                  <a:srgbClr val="000000"/>
                </a:solidFill>
                <a:latin typeface="Outfit"/>
                <a:ea typeface="Outfit"/>
                <a:cs typeface="Outfit"/>
                <a:sym typeface="Outfit"/>
              </a:rPr>
              <a:t>, providing </a:t>
            </a:r>
            <a:r>
              <a:rPr b="1" i="0" lang="en-US" sz="2400" u="none" cap="none" strike="noStrike">
                <a:solidFill>
                  <a:srgbClr val="EA4F0D"/>
                </a:solidFill>
                <a:latin typeface="Outfit SemiBold"/>
                <a:ea typeface="Outfit SemiBold"/>
                <a:cs typeface="Outfit SemiBold"/>
                <a:sym typeface="Outfit SemiBold"/>
              </a:rPr>
              <a:t>actionable insights driven by AI</a:t>
            </a:r>
            <a:r>
              <a:rPr b="0" i="0" lang="en-US" sz="2400" u="none" cap="none" strike="noStrike">
                <a:solidFill>
                  <a:srgbClr val="000000"/>
                </a:solidFill>
                <a:latin typeface="Outfit"/>
                <a:ea typeface="Outfit"/>
                <a:cs typeface="Outfit"/>
                <a:sym typeface="Outfit"/>
              </a:rPr>
              <a:t>.</a:t>
            </a:r>
            <a:endParaRPr b="0" i="0" sz="1400" u="none" cap="none" strike="noStrike">
              <a:solidFill>
                <a:srgbClr val="000000"/>
              </a:solidFill>
              <a:latin typeface="Arial"/>
              <a:ea typeface="Arial"/>
              <a:cs typeface="Arial"/>
              <a:sym typeface="Arial"/>
            </a:endParaRPr>
          </a:p>
        </p:txBody>
      </p:sp>
      <p:sp>
        <p:nvSpPr>
          <p:cNvPr id="862" name="Google Shape;862;g3268ba13cab_0_0"/>
          <p:cNvSpPr/>
          <p:nvPr/>
        </p:nvSpPr>
        <p:spPr>
          <a:xfrm>
            <a:off x="2939655" y="4196754"/>
            <a:ext cx="424407" cy="215165"/>
          </a:xfrm>
          <a:custGeom>
            <a:rect b="b" l="l" r="r" t="t"/>
            <a:pathLst>
              <a:path extrusionOk="0" h="215165" w="424407">
                <a:moveTo>
                  <a:pt x="0" y="0"/>
                </a:moveTo>
                <a:lnTo>
                  <a:pt x="424407" y="0"/>
                </a:lnTo>
                <a:lnTo>
                  <a:pt x="424407" y="215164"/>
                </a:lnTo>
                <a:lnTo>
                  <a:pt x="0" y="215164"/>
                </a:lnTo>
                <a:lnTo>
                  <a:pt x="0" y="0"/>
                </a:lnTo>
                <a:close/>
              </a:path>
            </a:pathLst>
          </a:custGeom>
          <a:blipFill rotWithShape="1">
            <a:blip r:embed="rId3">
              <a:alphaModFix/>
            </a:blip>
            <a:stretch>
              <a:fillRect b="-64508" l="0" r="-18179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63" name="Google Shape;863;g3268ba13cab_0_0"/>
          <p:cNvGrpSpPr/>
          <p:nvPr/>
        </p:nvGrpSpPr>
        <p:grpSpPr>
          <a:xfrm>
            <a:off x="3325617" y="6968397"/>
            <a:ext cx="592650" cy="592650"/>
            <a:chOff x="0" y="0"/>
            <a:chExt cx="790200" cy="790200"/>
          </a:xfrm>
        </p:grpSpPr>
        <p:sp>
          <p:nvSpPr>
            <p:cNvPr id="864" name="Google Shape;864;g3268ba13cab_0_0"/>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5" name="Google Shape;865;g3268ba13cab_0_0"/>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5</a:t>
              </a:r>
              <a:endParaRPr b="0" i="0" sz="1400" u="none" cap="none" strike="noStrike">
                <a:solidFill>
                  <a:srgbClr val="000000"/>
                </a:solidFill>
                <a:latin typeface="Arial"/>
                <a:ea typeface="Arial"/>
                <a:cs typeface="Arial"/>
                <a:sym typeface="Arial"/>
              </a:endParaRPr>
            </a:p>
          </p:txBody>
        </p:sp>
      </p:grpSp>
      <p:sp>
        <p:nvSpPr>
          <p:cNvPr id="866" name="Google Shape;866;g3268ba13cab_0_0"/>
          <p:cNvSpPr txBox="1"/>
          <p:nvPr/>
        </p:nvSpPr>
        <p:spPr>
          <a:xfrm>
            <a:off x="4403299" y="3909545"/>
            <a:ext cx="13474800" cy="8760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E</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17"/>
                  </a:ext>
                </a:extLst>
              </a:rPr>
              <a:t>arly traction with enterprise customer </a:t>
            </a:r>
            <a:r>
              <a:rPr b="1" lang="en-US" sz="2400">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18"/>
                  </a:ext>
                </a:extLst>
              </a:rPr>
              <a:t>Wurth</a:t>
            </a:r>
            <a:r>
              <a:rPr lang="en-US" sz="2400">
                <a:latin typeface="Outfit"/>
                <a:ea typeface="Outfit"/>
                <a:cs typeface="Outfit"/>
                <a:sym typeface="Outfit"/>
                <a:extLst>
                  <a:ext uri="http://customooxmlschemas.google.com/">
                    <go:slidesCustomData xmlns:go="http://customooxmlschemas.google.com/" textRoundtripDataId="19"/>
                  </a:ext>
                </a:extLst>
              </a:rPr>
              <a:t>, potential for $1B in sales over the next 5 years </a:t>
            </a:r>
            <a:endParaRPr b="0" i="0"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20"/>
                </a:ext>
              </a:extLst>
            </a:endParaRPr>
          </a:p>
          <a:p>
            <a:pPr indent="0" lvl="0" marL="0" marR="0" rtl="0" algn="l">
              <a:lnSpc>
                <a:spcPct val="137125"/>
              </a:lnSpc>
              <a:spcBef>
                <a:spcPts val="0"/>
              </a:spcBef>
              <a:spcAft>
                <a:spcPts val="0"/>
              </a:spcAft>
              <a:buClr>
                <a:srgbClr val="000000"/>
              </a:buClr>
              <a:buSzPts val="2400"/>
              <a:buFont typeface="Arial"/>
              <a:buNone/>
            </a:pPr>
            <a:r>
              <a:rPr lang="en-US" sz="2400">
                <a:latin typeface="Outfit"/>
                <a:ea typeface="Outfit"/>
                <a:cs typeface="Outfit"/>
                <a:sym typeface="Outfit"/>
                <a:extLst>
                  <a:ext uri="http://customooxmlschemas.google.com/">
                    <go:slidesCustomData xmlns:go="http://customooxmlschemas.google.com/" textRoundtripDataId="21"/>
                  </a:ext>
                </a:extLst>
              </a:rPr>
              <a:t>Other customers progressing including</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22"/>
                  </a:ext>
                </a:extLst>
              </a:rPr>
              <a:t> </a:t>
            </a:r>
            <a:r>
              <a:rPr b="1" i="0" lang="en-US" sz="2400" u="none" cap="none" strike="noStrike">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23"/>
                  </a:ext>
                </a:extLst>
              </a:rPr>
              <a:t>Rooms 2 Go</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24"/>
                  </a:ext>
                </a:extLst>
              </a:rPr>
              <a:t>,</a:t>
            </a:r>
            <a:r>
              <a:rPr b="0" i="0" lang="en-US" sz="2400" u="none" cap="none" strike="noStrike">
                <a:solidFill>
                  <a:srgbClr val="EA4F0D"/>
                </a:solidFill>
                <a:latin typeface="Outfit"/>
                <a:ea typeface="Outfit"/>
                <a:cs typeface="Outfit"/>
                <a:sym typeface="Outfit"/>
                <a:extLst>
                  <a:ext uri="http://customooxmlschemas.google.com/">
                    <go:slidesCustomData xmlns:go="http://customooxmlschemas.google.com/" textRoundtripDataId="25"/>
                  </a:ext>
                </a:extLst>
              </a:rPr>
              <a:t> </a:t>
            </a:r>
            <a:r>
              <a:rPr b="1" i="0" lang="en-US" sz="2400" u="none" cap="none" strike="noStrike">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26"/>
                  </a:ext>
                </a:extLst>
              </a:rPr>
              <a:t>Wagner Warehousing</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27"/>
                  </a:ext>
                </a:extLst>
              </a:rPr>
              <a:t>,</a:t>
            </a:r>
            <a:r>
              <a:rPr b="0" i="0" lang="en-US" sz="2400" u="none" cap="none" strike="noStrike">
                <a:solidFill>
                  <a:srgbClr val="EA4F0D"/>
                </a:solidFill>
                <a:latin typeface="Outfit"/>
                <a:ea typeface="Outfit"/>
                <a:cs typeface="Outfit"/>
                <a:sym typeface="Outfit"/>
                <a:extLst>
                  <a:ext uri="http://customooxmlschemas.google.com/">
                    <go:slidesCustomData xmlns:go="http://customooxmlschemas.google.com/" textRoundtripDataId="28"/>
                  </a:ext>
                </a:extLst>
              </a:rPr>
              <a:t> </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29"/>
                  </a:ext>
                </a:extLst>
              </a:rPr>
              <a:t>and  </a:t>
            </a:r>
            <a:r>
              <a:rPr b="1" i="0" lang="en-US" sz="2400" u="none" cap="none" strike="noStrike">
                <a:solidFill>
                  <a:srgbClr val="EA4F0D"/>
                </a:solidFill>
                <a:latin typeface="Outfit SemiBold"/>
                <a:ea typeface="Outfit SemiBold"/>
                <a:cs typeface="Outfit SemiBold"/>
                <a:sym typeface="Outfit SemiBold"/>
                <a:extLst>
                  <a:ext uri="http://customooxmlschemas.google.com/">
                    <go:slidesCustomData xmlns:go="http://customooxmlschemas.google.com/" textRoundtripDataId="30"/>
                  </a:ext>
                </a:extLst>
              </a:rPr>
              <a:t>U.S. Air Force</a:t>
            </a:r>
            <a:r>
              <a:rPr b="0" i="0" lang="en-US" sz="2400" u="none" cap="none" strike="noStrike">
                <a:solidFill>
                  <a:srgbClr val="000000"/>
                </a:solidFill>
                <a:latin typeface="Outfit"/>
                <a:ea typeface="Outfit"/>
                <a:cs typeface="Outfit"/>
                <a:sym typeface="Outfit"/>
                <a:extLst>
                  <a:ext uri="http://customooxmlschemas.google.com/">
                    <go:slidesCustomData xmlns:go="http://customooxmlschemas.google.com/" textRoundtripDataId="31"/>
                  </a:ext>
                </a:extLst>
              </a:rPr>
              <a:t>.</a:t>
            </a:r>
            <a:r>
              <a:rPr b="0" i="0" lang="en-US" sz="2400" u="none" cap="none" strike="noStrike">
                <a:solidFill>
                  <a:srgbClr val="000000"/>
                </a:solidFill>
                <a:latin typeface="Outfit"/>
                <a:ea typeface="Outfit"/>
                <a:cs typeface="Outfit"/>
                <a:sym typeface="Outfit"/>
              </a:rPr>
              <a:t>  </a:t>
            </a:r>
            <a:endParaRPr b="0" i="0" sz="1400" u="none" cap="none" strike="noStrike">
              <a:solidFill>
                <a:srgbClr val="000000"/>
              </a:solidFill>
              <a:latin typeface="Arial"/>
              <a:ea typeface="Arial"/>
              <a:cs typeface="Arial"/>
              <a:sym typeface="Arial"/>
            </a:endParaRPr>
          </a:p>
        </p:txBody>
      </p:sp>
      <p:sp>
        <p:nvSpPr>
          <p:cNvPr id="867" name="Google Shape;867;g3268ba13cab_0_0"/>
          <p:cNvSpPr/>
          <p:nvPr/>
        </p:nvSpPr>
        <p:spPr>
          <a:xfrm>
            <a:off x="3533186" y="4223539"/>
            <a:ext cx="545297" cy="215180"/>
          </a:xfrm>
          <a:custGeom>
            <a:rect b="b" l="l" r="r" t="t"/>
            <a:pathLst>
              <a:path extrusionOk="0" h="215180" w="545297">
                <a:moveTo>
                  <a:pt x="0" y="0"/>
                </a:moveTo>
                <a:lnTo>
                  <a:pt x="545296" y="0"/>
                </a:lnTo>
                <a:lnTo>
                  <a:pt x="545296" y="215180"/>
                </a:lnTo>
                <a:lnTo>
                  <a:pt x="0" y="215180"/>
                </a:lnTo>
                <a:lnTo>
                  <a:pt x="0" y="0"/>
                </a:lnTo>
                <a:close/>
              </a:path>
            </a:pathLst>
          </a:custGeom>
          <a:blipFill rotWithShape="1">
            <a:blip r:embed="rId3">
              <a:alphaModFix/>
            </a:blip>
            <a:stretch>
              <a:fillRect b="-111358" l="0" r="-18179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68" name="Google Shape;868;g3268ba13cab_0_0"/>
          <p:cNvGrpSpPr/>
          <p:nvPr/>
        </p:nvGrpSpPr>
        <p:grpSpPr>
          <a:xfrm>
            <a:off x="2476974" y="8221464"/>
            <a:ext cx="592650" cy="592650"/>
            <a:chOff x="0" y="0"/>
            <a:chExt cx="790200" cy="790200"/>
          </a:xfrm>
        </p:grpSpPr>
        <p:sp>
          <p:nvSpPr>
            <p:cNvPr id="869" name="Google Shape;869;g3268ba13cab_0_0"/>
            <p:cNvSpPr/>
            <p:nvPr/>
          </p:nvSpPr>
          <p:spPr>
            <a:xfrm>
              <a:off x="0" y="0"/>
              <a:ext cx="790194" cy="790194"/>
            </a:xfrm>
            <a:custGeom>
              <a:rect b="b" l="l" r="r" t="t"/>
              <a:pathLst>
                <a:path extrusionOk="0" h="790194" w="790194">
                  <a:moveTo>
                    <a:pt x="0" y="395097"/>
                  </a:moveTo>
                  <a:cubicBezTo>
                    <a:pt x="0" y="176911"/>
                    <a:pt x="176911" y="0"/>
                    <a:pt x="395097" y="0"/>
                  </a:cubicBezTo>
                  <a:cubicBezTo>
                    <a:pt x="613283" y="0"/>
                    <a:pt x="790194" y="176911"/>
                    <a:pt x="790194" y="395097"/>
                  </a:cubicBezTo>
                  <a:cubicBezTo>
                    <a:pt x="790194" y="613283"/>
                    <a:pt x="613283" y="790194"/>
                    <a:pt x="395097" y="790194"/>
                  </a:cubicBezTo>
                  <a:cubicBezTo>
                    <a:pt x="176911" y="790194"/>
                    <a:pt x="0" y="613283"/>
                    <a:pt x="0" y="395097"/>
                  </a:cubicBez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0" name="Google Shape;870;g3268ba13cab_0_0"/>
            <p:cNvSpPr txBox="1"/>
            <p:nvPr/>
          </p:nvSpPr>
          <p:spPr>
            <a:xfrm>
              <a:off x="0" y="0"/>
              <a:ext cx="790200" cy="7902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1" i="0" lang="en-US" sz="1500" u="none" cap="none" strike="noStrike">
                  <a:solidFill>
                    <a:srgbClr val="FFFFFF"/>
                  </a:solidFill>
                  <a:latin typeface="Outfit"/>
                  <a:ea typeface="Outfit"/>
                  <a:cs typeface="Outfit"/>
                  <a:sym typeface="Outfit"/>
                </a:rPr>
                <a:t>6</a:t>
              </a:r>
              <a:endParaRPr b="0" i="0" sz="1400" u="none" cap="none" strike="noStrike">
                <a:solidFill>
                  <a:srgbClr val="000000"/>
                </a:solidFill>
                <a:latin typeface="Arial"/>
                <a:ea typeface="Arial"/>
                <a:cs typeface="Arial"/>
                <a:sym typeface="Arial"/>
              </a:endParaRPr>
            </a:p>
          </p:txBody>
        </p:sp>
      </p:grpSp>
      <p:sp>
        <p:nvSpPr>
          <p:cNvPr id="871" name="Google Shape;871;g3268ba13cab_0_0"/>
          <p:cNvSpPr txBox="1"/>
          <p:nvPr/>
        </p:nvSpPr>
        <p:spPr>
          <a:xfrm>
            <a:off x="4182495" y="7047942"/>
            <a:ext cx="13415700" cy="369300"/>
          </a:xfrm>
          <a:prstGeom prst="rect">
            <a:avLst/>
          </a:prstGeom>
          <a:noFill/>
          <a:ln>
            <a:noFill/>
          </a:ln>
        </p:spPr>
        <p:txBody>
          <a:bodyPr anchorCtr="0" anchor="t" bIns="0" lIns="0" spcFirstLastPara="1" rIns="0" wrap="square" tIns="0">
            <a:spAutoFit/>
          </a:bodyPr>
          <a:lstStyle/>
          <a:p>
            <a:pPr indent="0" lvl="0" marL="0" marR="0" rtl="0" algn="l">
              <a:lnSpc>
                <a:spcPct val="137125"/>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Organic growth underlined by </a:t>
            </a:r>
            <a:r>
              <a:rPr b="1" i="0" lang="en-US" sz="2400" u="none" cap="none" strike="noStrike">
                <a:solidFill>
                  <a:srgbClr val="EA4F0D"/>
                </a:solidFill>
                <a:latin typeface="Outfit SemiBold"/>
                <a:ea typeface="Outfit SemiBold"/>
                <a:cs typeface="Outfit SemiBold"/>
                <a:sym typeface="Outfit SemiBold"/>
              </a:rPr>
              <a:t>Capex-light</a:t>
            </a:r>
            <a:r>
              <a:rPr b="1" i="0" lang="en-US" sz="2400" u="none" cap="none" strike="noStrike">
                <a:solidFill>
                  <a:srgbClr val="000000"/>
                </a:solidFill>
                <a:latin typeface="Outfit SemiBold"/>
                <a:ea typeface="Outfit SemiBold"/>
                <a:cs typeface="Outfit SemiBold"/>
                <a:sym typeface="Outfit SemiBold"/>
              </a:rPr>
              <a:t> </a:t>
            </a:r>
            <a:r>
              <a:rPr b="0" i="0" lang="en-US" sz="2400" u="none" cap="none" strike="noStrike">
                <a:solidFill>
                  <a:srgbClr val="000000"/>
                </a:solidFill>
                <a:latin typeface="Outfit"/>
                <a:ea typeface="Outfit"/>
                <a:cs typeface="Outfit"/>
                <a:sym typeface="Outfit"/>
              </a:rPr>
              <a:t>business model. </a:t>
            </a:r>
            <a:endParaRPr b="0" i="0" sz="1400" u="none" cap="none" strike="noStrike">
              <a:solidFill>
                <a:srgbClr val="000000"/>
              </a:solidFill>
              <a:latin typeface="Arial"/>
              <a:ea typeface="Arial"/>
              <a:cs typeface="Arial"/>
              <a:sym typeface="Arial"/>
            </a:endParaRPr>
          </a:p>
        </p:txBody>
      </p:sp>
      <p:sp>
        <p:nvSpPr>
          <p:cNvPr id="872" name="Google Shape;872;g3268ba13cab_0_0"/>
          <p:cNvSpPr/>
          <p:nvPr/>
        </p:nvSpPr>
        <p:spPr>
          <a:xfrm>
            <a:off x="4642369" y="6872679"/>
            <a:ext cx="576910" cy="215180"/>
          </a:xfrm>
          <a:custGeom>
            <a:rect b="b" l="l" r="r" t="t"/>
            <a:pathLst>
              <a:path extrusionOk="0" h="215180" w="576910">
                <a:moveTo>
                  <a:pt x="0" y="0"/>
                </a:moveTo>
                <a:lnTo>
                  <a:pt x="576910" y="0"/>
                </a:lnTo>
                <a:lnTo>
                  <a:pt x="576910" y="215180"/>
                </a:lnTo>
                <a:lnTo>
                  <a:pt x="0" y="215180"/>
                </a:lnTo>
                <a:lnTo>
                  <a:pt x="0" y="0"/>
                </a:lnTo>
                <a:close/>
              </a:path>
            </a:pathLst>
          </a:custGeom>
          <a:blipFill rotWithShape="1">
            <a:blip r:embed="rId3">
              <a:alphaModFix/>
            </a:blip>
            <a:stretch>
              <a:fillRect b="-123608" l="0" r="-18179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ue and orange logo  Description automatically generated" id="873" name="Google Shape;873;g3268ba13cab_0_0"/>
          <p:cNvSpPr/>
          <p:nvPr/>
        </p:nvSpPr>
        <p:spPr>
          <a:xfrm>
            <a:off x="891051" y="4137575"/>
            <a:ext cx="1880675" cy="1657285"/>
          </a:xfrm>
          <a:custGeom>
            <a:rect b="b" l="l" r="r" t="t"/>
            <a:pathLst>
              <a:path extrusionOk="0" h="914364" w="1114474">
                <a:moveTo>
                  <a:pt x="0" y="0"/>
                </a:moveTo>
                <a:lnTo>
                  <a:pt x="1114474" y="0"/>
                </a:lnTo>
                <a:lnTo>
                  <a:pt x="1114474" y="914364"/>
                </a:lnTo>
                <a:lnTo>
                  <a:pt x="0" y="914364"/>
                </a:lnTo>
                <a:lnTo>
                  <a:pt x="0" y="0"/>
                </a:lnTo>
                <a:close/>
              </a:path>
            </a:pathLst>
          </a:custGeom>
          <a:blipFill rotWithShape="1">
            <a:blip r:embed="rId4">
              <a:alphaModFix/>
            </a:blip>
            <a:stretch>
              <a:fillRect b="-6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4" name="Google Shape;874;g3268ba13cab_0_0"/>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2" name="Shape 882"/>
        <p:cNvGrpSpPr/>
        <p:nvPr/>
      </p:nvGrpSpPr>
      <p:grpSpPr>
        <a:xfrm>
          <a:off x="0" y="0"/>
          <a:ext cx="0" cy="0"/>
          <a:chOff x="0" y="0"/>
          <a:chExt cx="0" cy="0"/>
        </a:xfrm>
      </p:grpSpPr>
      <p:sp>
        <p:nvSpPr>
          <p:cNvPr id="883" name="Google Shape;883;g2a510dc7450_0_791"/>
          <p:cNvSpPr txBox="1"/>
          <p:nvPr/>
        </p:nvSpPr>
        <p:spPr>
          <a:xfrm>
            <a:off x="2377425" y="4221534"/>
            <a:ext cx="13533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Clr>
                <a:srgbClr val="000000"/>
              </a:buClr>
              <a:buSzPts val="9000"/>
              <a:buFont typeface="Arial"/>
              <a:buNone/>
            </a:pPr>
            <a:r>
              <a:rPr lang="en-US" sz="9000">
                <a:solidFill>
                  <a:srgbClr val="FFFFFF"/>
                </a:solidFill>
                <a:latin typeface="Outfit"/>
                <a:ea typeface="Outfit"/>
                <a:cs typeface="Outfit"/>
                <a:sym typeface="Outfit"/>
              </a:rPr>
              <a:t>Optional Detail Sections</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884" name="Google Shape;884;g2a510dc7450_0_791"/>
          <p:cNvSpPr/>
          <p:nvPr/>
        </p:nvSpPr>
        <p:spPr>
          <a:xfrm>
            <a:off x="15100252" y="7606146"/>
            <a:ext cx="2507676" cy="2057401"/>
          </a:xfrm>
          <a:custGeom>
            <a:rect b="b" l="l" r="r" t="t"/>
            <a:pathLst>
              <a:path extrusionOk="0" h="2057401" w="2507676">
                <a:moveTo>
                  <a:pt x="0" y="0"/>
                </a:moveTo>
                <a:lnTo>
                  <a:pt x="2507676" y="0"/>
                </a:lnTo>
                <a:lnTo>
                  <a:pt x="2507676" y="2057402"/>
                </a:lnTo>
                <a:lnTo>
                  <a:pt x="0" y="2057402"/>
                </a:lnTo>
                <a:lnTo>
                  <a:pt x="0" y="0"/>
                </a:lnTo>
                <a:close/>
              </a:path>
            </a:pathLst>
          </a:custGeom>
          <a:blipFill rotWithShape="1">
            <a:blip r:embed="rId3">
              <a:alphaModFix/>
            </a:blip>
            <a:stretch>
              <a:fillRect b="-6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85" name="Google Shape;885;g2a510dc7450_0_791"/>
          <p:cNvSpPr txBox="1"/>
          <p:nvPr/>
        </p:nvSpPr>
        <p:spPr>
          <a:xfrm>
            <a:off x="8894368" y="9870265"/>
            <a:ext cx="4992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0B8"/>
        </a:solidFill>
      </p:bgPr>
    </p:bg>
    <p:spTree>
      <p:nvGrpSpPr>
        <p:cNvPr id="893" name="Shape 893"/>
        <p:cNvGrpSpPr/>
        <p:nvPr/>
      </p:nvGrpSpPr>
      <p:grpSpPr>
        <a:xfrm>
          <a:off x="0" y="0"/>
          <a:ext cx="0" cy="0"/>
          <a:chOff x="0" y="0"/>
          <a:chExt cx="0" cy="0"/>
        </a:xfrm>
      </p:grpSpPr>
      <p:sp>
        <p:nvSpPr>
          <p:cNvPr id="894" name="Google Shape;894;p24"/>
          <p:cNvSpPr txBox="1"/>
          <p:nvPr/>
        </p:nvSpPr>
        <p:spPr>
          <a:xfrm>
            <a:off x="2377425" y="4221534"/>
            <a:ext cx="13533300" cy="13854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Clr>
                <a:srgbClr val="000000"/>
              </a:buClr>
              <a:buSzPts val="9000"/>
              <a:buFont typeface="Arial"/>
              <a:buNone/>
            </a:pPr>
            <a:r>
              <a:rPr b="0" i="0" lang="en-US" sz="9000" u="none" cap="none" strike="noStrike">
                <a:solidFill>
                  <a:srgbClr val="FFFFFF"/>
                </a:solidFill>
                <a:latin typeface="Outfit"/>
                <a:ea typeface="Outfit"/>
                <a:cs typeface="Outfit"/>
                <a:sym typeface="Outfit"/>
              </a:rPr>
              <a:t>Product &amp; Technology</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895" name="Google Shape;895;p24"/>
          <p:cNvSpPr/>
          <p:nvPr/>
        </p:nvSpPr>
        <p:spPr>
          <a:xfrm>
            <a:off x="15100252" y="7606146"/>
            <a:ext cx="2507676" cy="2057401"/>
          </a:xfrm>
          <a:custGeom>
            <a:rect b="b" l="l" r="r" t="t"/>
            <a:pathLst>
              <a:path extrusionOk="0" h="2057401" w="2507676">
                <a:moveTo>
                  <a:pt x="0" y="0"/>
                </a:moveTo>
                <a:lnTo>
                  <a:pt x="2507676" y="0"/>
                </a:lnTo>
                <a:lnTo>
                  <a:pt x="2507676" y="2057402"/>
                </a:lnTo>
                <a:lnTo>
                  <a:pt x="0" y="2057402"/>
                </a:lnTo>
                <a:lnTo>
                  <a:pt x="0" y="0"/>
                </a:lnTo>
                <a:close/>
              </a:path>
            </a:pathLst>
          </a:custGeom>
          <a:blipFill rotWithShape="1">
            <a:blip r:embed="rId3">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6" name="Google Shape;896;p24"/>
          <p:cNvSpPr txBox="1"/>
          <p:nvPr/>
        </p:nvSpPr>
        <p:spPr>
          <a:xfrm>
            <a:off x="8980848" y="9898546"/>
            <a:ext cx="326304"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grpSp>
        <p:nvGrpSpPr>
          <p:cNvPr id="905" name="Google Shape;905;p25"/>
          <p:cNvGrpSpPr/>
          <p:nvPr/>
        </p:nvGrpSpPr>
        <p:grpSpPr>
          <a:xfrm>
            <a:off x="754101" y="1653842"/>
            <a:ext cx="16763850" cy="1177122"/>
            <a:chOff x="0" y="0"/>
            <a:chExt cx="22351800" cy="1569495"/>
          </a:xfrm>
        </p:grpSpPr>
        <p:sp>
          <p:nvSpPr>
            <p:cNvPr id="906" name="Google Shape;906;p25"/>
            <p:cNvSpPr/>
            <p:nvPr/>
          </p:nvSpPr>
          <p:spPr>
            <a:xfrm>
              <a:off x="0" y="0"/>
              <a:ext cx="22351746" cy="1569495"/>
            </a:xfrm>
            <a:custGeom>
              <a:rect b="b" l="l" r="r" t="t"/>
              <a:pathLst>
                <a:path extrusionOk="0" h="1569495" w="22351746">
                  <a:moveTo>
                    <a:pt x="0" y="0"/>
                  </a:moveTo>
                  <a:lnTo>
                    <a:pt x="22351746" y="0"/>
                  </a:lnTo>
                  <a:lnTo>
                    <a:pt x="22351746" y="1569495"/>
                  </a:lnTo>
                  <a:lnTo>
                    <a:pt x="0" y="1569495"/>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7" name="Google Shape;907;p25"/>
            <p:cNvSpPr txBox="1"/>
            <p:nvPr/>
          </p:nvSpPr>
          <p:spPr>
            <a:xfrm>
              <a:off x="0" y="0"/>
              <a:ext cx="22351800" cy="1569477"/>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Medium"/>
                  <a:ea typeface="Outfit Medium"/>
                  <a:cs typeface="Outfit Medium"/>
                  <a:sym typeface="Outfit Medium"/>
                </a:rPr>
                <a:t> </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700"/>
                <a:buFont typeface="Arial"/>
                <a:buNone/>
              </a:pPr>
              <a:r>
                <a:t/>
              </a:r>
              <a:endParaRPr b="1" i="0" sz="2700" u="none" cap="none" strike="noStrike">
                <a:solidFill>
                  <a:srgbClr val="FFFFFF"/>
                </a:solidFill>
                <a:latin typeface="Outfit Medium"/>
                <a:ea typeface="Outfit Medium"/>
                <a:cs typeface="Outfit Medium"/>
                <a:sym typeface="Outfit Medium"/>
              </a:endParaRPr>
            </a:p>
          </p:txBody>
        </p:sp>
      </p:grpSp>
      <p:sp>
        <p:nvSpPr>
          <p:cNvPr id="908" name="Google Shape;908;p25"/>
          <p:cNvSpPr/>
          <p:nvPr/>
        </p:nvSpPr>
        <p:spPr>
          <a:xfrm rot="10800000">
            <a:off x="1805657" y="3251118"/>
            <a:ext cx="3033517" cy="4114800"/>
          </a:xfrm>
          <a:custGeom>
            <a:rect b="b" l="l" r="r" t="t"/>
            <a:pathLst>
              <a:path extrusionOk="0" h="4114800" w="3033517">
                <a:moveTo>
                  <a:pt x="0" y="0"/>
                </a:moveTo>
                <a:lnTo>
                  <a:pt x="3033517" y="0"/>
                </a:lnTo>
                <a:lnTo>
                  <a:pt x="3033517" y="4114800"/>
                </a:lnTo>
                <a:lnTo>
                  <a:pt x="0" y="4114800"/>
                </a:lnTo>
                <a:lnTo>
                  <a:pt x="0" y="0"/>
                </a:lnTo>
                <a:close/>
              </a:path>
            </a:pathLst>
          </a:custGeom>
          <a:blipFill rotWithShape="1">
            <a:blip r:embed="rId3">
              <a:alphaModFix/>
            </a:blip>
            <a:stretch>
              <a:fillRect b="0" l="0" r="-333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09" name="Google Shape;909;p25"/>
          <p:cNvGrpSpPr/>
          <p:nvPr/>
        </p:nvGrpSpPr>
        <p:grpSpPr>
          <a:xfrm>
            <a:off x="2947567" y="7329309"/>
            <a:ext cx="741150" cy="745236"/>
            <a:chOff x="0" y="0"/>
            <a:chExt cx="988200" cy="993648"/>
          </a:xfrm>
        </p:grpSpPr>
        <p:sp>
          <p:nvSpPr>
            <p:cNvPr id="910" name="Google Shape;910;p25"/>
            <p:cNvSpPr/>
            <p:nvPr/>
          </p:nvSpPr>
          <p:spPr>
            <a:xfrm>
              <a:off x="0" y="0"/>
              <a:ext cx="988187" cy="993648"/>
            </a:xfrm>
            <a:custGeom>
              <a:rect b="b" l="l" r="r" t="t"/>
              <a:pathLst>
                <a:path extrusionOk="0" h="993648" w="988187">
                  <a:moveTo>
                    <a:pt x="0" y="496824"/>
                  </a:moveTo>
                  <a:cubicBezTo>
                    <a:pt x="0" y="222377"/>
                    <a:pt x="221234" y="0"/>
                    <a:pt x="494157" y="0"/>
                  </a:cubicBezTo>
                  <a:cubicBezTo>
                    <a:pt x="767080" y="0"/>
                    <a:pt x="988187" y="222377"/>
                    <a:pt x="988187" y="496824"/>
                  </a:cubicBezTo>
                  <a:cubicBezTo>
                    <a:pt x="988187" y="771271"/>
                    <a:pt x="766953" y="993648"/>
                    <a:pt x="494157" y="993648"/>
                  </a:cubicBezTo>
                  <a:cubicBezTo>
                    <a:pt x="221361" y="993648"/>
                    <a:pt x="0" y="771144"/>
                    <a:pt x="0" y="496824"/>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1" name="Google Shape;911;p25"/>
            <p:cNvSpPr txBox="1"/>
            <p:nvPr/>
          </p:nvSpPr>
          <p:spPr>
            <a:xfrm>
              <a:off x="0" y="0"/>
              <a:ext cx="988200" cy="99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a:ea typeface="Outfit"/>
                  <a:cs typeface="Outfit"/>
                  <a:sym typeface="Outfit"/>
                </a:rPr>
                <a:t>1</a:t>
              </a:r>
              <a:endParaRPr b="0" i="0" sz="1400" u="none" cap="none" strike="noStrike">
                <a:solidFill>
                  <a:srgbClr val="000000"/>
                </a:solidFill>
                <a:latin typeface="Arial"/>
                <a:ea typeface="Arial"/>
                <a:cs typeface="Arial"/>
                <a:sym typeface="Arial"/>
              </a:endParaRPr>
            </a:p>
          </p:txBody>
        </p:sp>
      </p:grpSp>
      <p:sp>
        <p:nvSpPr>
          <p:cNvPr id="912" name="Google Shape;912;p25"/>
          <p:cNvSpPr/>
          <p:nvPr/>
        </p:nvSpPr>
        <p:spPr>
          <a:xfrm rot="10800000">
            <a:off x="5686546" y="3251118"/>
            <a:ext cx="3036310" cy="4114800"/>
          </a:xfrm>
          <a:custGeom>
            <a:rect b="b" l="l" r="r" t="t"/>
            <a:pathLst>
              <a:path extrusionOk="0" h="4114800" w="3036310">
                <a:moveTo>
                  <a:pt x="0" y="0"/>
                </a:moveTo>
                <a:lnTo>
                  <a:pt x="3036310" y="0"/>
                </a:lnTo>
                <a:lnTo>
                  <a:pt x="3036310" y="4114800"/>
                </a:lnTo>
                <a:lnTo>
                  <a:pt x="0" y="4114800"/>
                </a:lnTo>
                <a:lnTo>
                  <a:pt x="0" y="0"/>
                </a:lnTo>
                <a:close/>
              </a:path>
            </a:pathLst>
          </a:custGeom>
          <a:blipFill rotWithShape="1">
            <a:blip r:embed="rId3">
              <a:alphaModFix/>
            </a:blip>
            <a:stretch>
              <a:fillRect b="0" l="0" r="-323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13" name="Google Shape;913;p25"/>
          <p:cNvGrpSpPr/>
          <p:nvPr/>
        </p:nvGrpSpPr>
        <p:grpSpPr>
          <a:xfrm>
            <a:off x="6834126" y="7329309"/>
            <a:ext cx="741150" cy="745236"/>
            <a:chOff x="0" y="0"/>
            <a:chExt cx="988200" cy="993648"/>
          </a:xfrm>
        </p:grpSpPr>
        <p:sp>
          <p:nvSpPr>
            <p:cNvPr id="914" name="Google Shape;914;p25"/>
            <p:cNvSpPr/>
            <p:nvPr/>
          </p:nvSpPr>
          <p:spPr>
            <a:xfrm>
              <a:off x="0" y="0"/>
              <a:ext cx="988187" cy="993648"/>
            </a:xfrm>
            <a:custGeom>
              <a:rect b="b" l="l" r="r" t="t"/>
              <a:pathLst>
                <a:path extrusionOk="0" h="993648" w="988187">
                  <a:moveTo>
                    <a:pt x="0" y="496824"/>
                  </a:moveTo>
                  <a:cubicBezTo>
                    <a:pt x="0" y="222377"/>
                    <a:pt x="221234" y="0"/>
                    <a:pt x="494157" y="0"/>
                  </a:cubicBezTo>
                  <a:cubicBezTo>
                    <a:pt x="767080" y="0"/>
                    <a:pt x="988187" y="222377"/>
                    <a:pt x="988187" y="496824"/>
                  </a:cubicBezTo>
                  <a:cubicBezTo>
                    <a:pt x="988187" y="771271"/>
                    <a:pt x="766953" y="993648"/>
                    <a:pt x="494157" y="993648"/>
                  </a:cubicBezTo>
                  <a:cubicBezTo>
                    <a:pt x="221361" y="993648"/>
                    <a:pt x="0" y="771144"/>
                    <a:pt x="0" y="496824"/>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5" name="Google Shape;915;p25"/>
            <p:cNvSpPr txBox="1"/>
            <p:nvPr/>
          </p:nvSpPr>
          <p:spPr>
            <a:xfrm>
              <a:off x="0" y="0"/>
              <a:ext cx="988200" cy="99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a:ea typeface="Outfit"/>
                  <a:cs typeface="Outfit"/>
                  <a:sym typeface="Outfit"/>
                </a:rPr>
                <a:t>2</a:t>
              </a:r>
              <a:endParaRPr b="0" i="0" sz="1400" u="none" cap="none" strike="noStrike">
                <a:solidFill>
                  <a:srgbClr val="000000"/>
                </a:solidFill>
                <a:latin typeface="Arial"/>
                <a:ea typeface="Arial"/>
                <a:cs typeface="Arial"/>
                <a:sym typeface="Arial"/>
              </a:endParaRPr>
            </a:p>
          </p:txBody>
        </p:sp>
      </p:grpSp>
      <p:sp>
        <p:nvSpPr>
          <p:cNvPr id="916" name="Google Shape;916;p25"/>
          <p:cNvSpPr/>
          <p:nvPr/>
        </p:nvSpPr>
        <p:spPr>
          <a:xfrm>
            <a:off x="6081890" y="4651718"/>
            <a:ext cx="2082385" cy="1537087"/>
          </a:xfrm>
          <a:custGeom>
            <a:rect b="b" l="l" r="r" t="t"/>
            <a:pathLst>
              <a:path extrusionOk="0" h="1537087" w="2082385">
                <a:moveTo>
                  <a:pt x="0" y="0"/>
                </a:moveTo>
                <a:lnTo>
                  <a:pt x="2082385" y="0"/>
                </a:lnTo>
                <a:lnTo>
                  <a:pt x="2082385" y="1537087"/>
                </a:lnTo>
                <a:lnTo>
                  <a:pt x="0" y="1537087"/>
                </a:lnTo>
                <a:lnTo>
                  <a:pt x="0" y="0"/>
                </a:lnTo>
                <a:close/>
              </a:path>
            </a:pathLst>
          </a:custGeom>
          <a:blipFill rotWithShape="1">
            <a:blip r:embed="rId4">
              <a:alphaModFix/>
            </a:blip>
            <a:stretch>
              <a:fillRect b="-3786" l="-10364" r="-962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7" name="Google Shape;917;p25"/>
          <p:cNvSpPr/>
          <p:nvPr/>
        </p:nvSpPr>
        <p:spPr>
          <a:xfrm rot="10800000">
            <a:off x="9571709" y="3251118"/>
            <a:ext cx="3039102" cy="4114800"/>
          </a:xfrm>
          <a:custGeom>
            <a:rect b="b" l="l" r="r" t="t"/>
            <a:pathLst>
              <a:path extrusionOk="0" h="4114800" w="3039102">
                <a:moveTo>
                  <a:pt x="0" y="0"/>
                </a:moveTo>
                <a:lnTo>
                  <a:pt x="3039102" y="0"/>
                </a:lnTo>
                <a:lnTo>
                  <a:pt x="3039102" y="4114800"/>
                </a:lnTo>
                <a:lnTo>
                  <a:pt x="0" y="4114800"/>
                </a:lnTo>
                <a:lnTo>
                  <a:pt x="0" y="0"/>
                </a:lnTo>
                <a:close/>
              </a:path>
            </a:pathLst>
          </a:custGeom>
          <a:blipFill rotWithShape="1">
            <a:blip r:embed="rId3">
              <a:alphaModFix/>
            </a:blip>
            <a:stretch>
              <a:fillRect b="0" l="0" r="-314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18" name="Google Shape;918;p25"/>
          <p:cNvGrpSpPr/>
          <p:nvPr/>
        </p:nvGrpSpPr>
        <p:grpSpPr>
          <a:xfrm>
            <a:off x="10720685" y="7329309"/>
            <a:ext cx="741150" cy="745236"/>
            <a:chOff x="0" y="0"/>
            <a:chExt cx="988200" cy="993648"/>
          </a:xfrm>
        </p:grpSpPr>
        <p:sp>
          <p:nvSpPr>
            <p:cNvPr id="919" name="Google Shape;919;p25"/>
            <p:cNvSpPr/>
            <p:nvPr/>
          </p:nvSpPr>
          <p:spPr>
            <a:xfrm>
              <a:off x="0" y="0"/>
              <a:ext cx="988187" cy="993648"/>
            </a:xfrm>
            <a:custGeom>
              <a:rect b="b" l="l" r="r" t="t"/>
              <a:pathLst>
                <a:path extrusionOk="0" h="993648" w="988187">
                  <a:moveTo>
                    <a:pt x="0" y="496824"/>
                  </a:moveTo>
                  <a:cubicBezTo>
                    <a:pt x="0" y="222377"/>
                    <a:pt x="221234" y="0"/>
                    <a:pt x="494157" y="0"/>
                  </a:cubicBezTo>
                  <a:cubicBezTo>
                    <a:pt x="767080" y="0"/>
                    <a:pt x="988187" y="222377"/>
                    <a:pt x="988187" y="496824"/>
                  </a:cubicBezTo>
                  <a:cubicBezTo>
                    <a:pt x="988187" y="771271"/>
                    <a:pt x="766953" y="993648"/>
                    <a:pt x="494157" y="993648"/>
                  </a:cubicBezTo>
                  <a:cubicBezTo>
                    <a:pt x="221361" y="993648"/>
                    <a:pt x="0" y="771144"/>
                    <a:pt x="0" y="496824"/>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0" name="Google Shape;920;p25"/>
            <p:cNvSpPr txBox="1"/>
            <p:nvPr/>
          </p:nvSpPr>
          <p:spPr>
            <a:xfrm>
              <a:off x="0" y="0"/>
              <a:ext cx="988200" cy="99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a:ea typeface="Outfit"/>
                  <a:cs typeface="Outfit"/>
                  <a:sym typeface="Outfit"/>
                </a:rPr>
                <a:t>3</a:t>
              </a:r>
              <a:endParaRPr b="0" i="0" sz="1400" u="none" cap="none" strike="noStrike">
                <a:solidFill>
                  <a:srgbClr val="000000"/>
                </a:solidFill>
                <a:latin typeface="Arial"/>
                <a:ea typeface="Arial"/>
                <a:cs typeface="Arial"/>
                <a:sym typeface="Arial"/>
              </a:endParaRPr>
            </a:p>
          </p:txBody>
        </p:sp>
      </p:grpSp>
      <p:sp>
        <p:nvSpPr>
          <p:cNvPr id="921" name="Google Shape;921;p25"/>
          <p:cNvSpPr txBox="1"/>
          <p:nvPr/>
        </p:nvSpPr>
        <p:spPr>
          <a:xfrm>
            <a:off x="9889541" y="3933312"/>
            <a:ext cx="2403300" cy="446100"/>
          </a:xfrm>
          <a:prstGeom prst="rect">
            <a:avLst/>
          </a:prstGeom>
          <a:noFill/>
          <a:ln>
            <a:noFill/>
          </a:ln>
        </p:spPr>
        <p:txBody>
          <a:bodyPr anchorCtr="0" anchor="t" bIns="0" lIns="0" spcFirstLastPara="1" rIns="0" wrap="square" tIns="0">
            <a:spAutoFit/>
          </a:bodyPr>
          <a:lstStyle/>
          <a:p>
            <a:pPr indent="0" lvl="0" marL="0" marR="0" rtl="0" algn="ctr">
              <a:lnSpc>
                <a:spcPct val="230976"/>
              </a:lnSpc>
              <a:spcBef>
                <a:spcPts val="0"/>
              </a:spcBef>
              <a:spcAft>
                <a:spcPts val="0"/>
              </a:spcAft>
              <a:buClr>
                <a:srgbClr val="000000"/>
              </a:buClr>
              <a:buSzPts val="2899"/>
              <a:buFont typeface="Arial"/>
              <a:buNone/>
            </a:pPr>
            <a:r>
              <a:rPr b="1" i="0" lang="en-US" sz="2899" u="none" cap="none" strike="noStrike">
                <a:solidFill>
                  <a:srgbClr val="FFFFFF"/>
                </a:solidFill>
                <a:latin typeface="Outfit Medium"/>
                <a:ea typeface="Outfit Medium"/>
                <a:cs typeface="Outfit Medium"/>
                <a:sym typeface="Outfit Medium"/>
              </a:rPr>
              <a:t>SaaS Cloud</a:t>
            </a:r>
            <a:endParaRPr b="0" i="0" sz="1400" u="none" cap="none" strike="noStrike">
              <a:solidFill>
                <a:srgbClr val="000000"/>
              </a:solidFill>
              <a:latin typeface="Arial"/>
              <a:ea typeface="Arial"/>
              <a:cs typeface="Arial"/>
              <a:sym typeface="Arial"/>
            </a:endParaRPr>
          </a:p>
        </p:txBody>
      </p:sp>
      <p:sp>
        <p:nvSpPr>
          <p:cNvPr descr="A blue cloud shaped object  Description automatically generated" id="922" name="Google Shape;922;p25"/>
          <p:cNvSpPr/>
          <p:nvPr/>
        </p:nvSpPr>
        <p:spPr>
          <a:xfrm>
            <a:off x="9782294" y="4385402"/>
            <a:ext cx="2434486" cy="1864130"/>
          </a:xfrm>
          <a:custGeom>
            <a:rect b="b" l="l" r="r" t="t"/>
            <a:pathLst>
              <a:path extrusionOk="0" h="1864130" w="2434486">
                <a:moveTo>
                  <a:pt x="0" y="0"/>
                </a:moveTo>
                <a:lnTo>
                  <a:pt x="2434486" y="0"/>
                </a:lnTo>
                <a:lnTo>
                  <a:pt x="2434486" y="1864131"/>
                </a:lnTo>
                <a:lnTo>
                  <a:pt x="0" y="1864131"/>
                </a:lnTo>
                <a:lnTo>
                  <a:pt x="0" y="0"/>
                </a:lnTo>
                <a:close/>
              </a:path>
            </a:pathLst>
          </a:custGeom>
          <a:blipFill rotWithShape="1">
            <a:blip r:embed="rId5">
              <a:alphaModFix/>
            </a:blip>
            <a:stretch>
              <a:fillRect b="-53363" l="-30693" r="-30555" t="-5721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3" name="Google Shape;923;p25"/>
          <p:cNvSpPr/>
          <p:nvPr/>
        </p:nvSpPr>
        <p:spPr>
          <a:xfrm rot="10800000">
            <a:off x="13456872" y="3251118"/>
            <a:ext cx="3041895" cy="4114800"/>
          </a:xfrm>
          <a:custGeom>
            <a:rect b="b" l="l" r="r" t="t"/>
            <a:pathLst>
              <a:path extrusionOk="0" h="4114800" w="3041895">
                <a:moveTo>
                  <a:pt x="0" y="0"/>
                </a:moveTo>
                <a:lnTo>
                  <a:pt x="3041895" y="0"/>
                </a:lnTo>
                <a:lnTo>
                  <a:pt x="3041895" y="4114800"/>
                </a:lnTo>
                <a:lnTo>
                  <a:pt x="0" y="4114800"/>
                </a:lnTo>
                <a:lnTo>
                  <a:pt x="0" y="0"/>
                </a:lnTo>
                <a:close/>
              </a:path>
            </a:pathLst>
          </a:custGeom>
          <a:blipFill rotWithShape="1">
            <a:blip r:embed="rId3">
              <a:alphaModFix/>
            </a:blip>
            <a:stretch>
              <a:fillRect b="0" l="0" r="-304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24" name="Google Shape;924;p25"/>
          <p:cNvGrpSpPr/>
          <p:nvPr/>
        </p:nvGrpSpPr>
        <p:grpSpPr>
          <a:xfrm>
            <a:off x="14607244" y="7329309"/>
            <a:ext cx="741150" cy="745236"/>
            <a:chOff x="0" y="0"/>
            <a:chExt cx="988200" cy="993648"/>
          </a:xfrm>
        </p:grpSpPr>
        <p:sp>
          <p:nvSpPr>
            <p:cNvPr id="925" name="Google Shape;925;p25"/>
            <p:cNvSpPr/>
            <p:nvPr/>
          </p:nvSpPr>
          <p:spPr>
            <a:xfrm>
              <a:off x="0" y="0"/>
              <a:ext cx="988187" cy="993648"/>
            </a:xfrm>
            <a:custGeom>
              <a:rect b="b" l="l" r="r" t="t"/>
              <a:pathLst>
                <a:path extrusionOk="0" h="993648" w="988187">
                  <a:moveTo>
                    <a:pt x="0" y="496824"/>
                  </a:moveTo>
                  <a:cubicBezTo>
                    <a:pt x="0" y="222377"/>
                    <a:pt x="221234" y="0"/>
                    <a:pt x="494157" y="0"/>
                  </a:cubicBezTo>
                  <a:cubicBezTo>
                    <a:pt x="767080" y="0"/>
                    <a:pt x="988187" y="222377"/>
                    <a:pt x="988187" y="496824"/>
                  </a:cubicBezTo>
                  <a:cubicBezTo>
                    <a:pt x="988187" y="771271"/>
                    <a:pt x="766953" y="993648"/>
                    <a:pt x="494157" y="993648"/>
                  </a:cubicBezTo>
                  <a:cubicBezTo>
                    <a:pt x="221361" y="993648"/>
                    <a:pt x="0" y="771144"/>
                    <a:pt x="0" y="496824"/>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6" name="Google Shape;926;p25"/>
            <p:cNvSpPr txBox="1"/>
            <p:nvPr/>
          </p:nvSpPr>
          <p:spPr>
            <a:xfrm>
              <a:off x="0" y="0"/>
              <a:ext cx="988200" cy="993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a:ea typeface="Outfit"/>
                  <a:cs typeface="Outfit"/>
                  <a:sym typeface="Outfit"/>
                </a:rPr>
                <a:t>4</a:t>
              </a:r>
              <a:endParaRPr b="0" i="0" sz="1400" u="none" cap="none" strike="noStrike">
                <a:solidFill>
                  <a:srgbClr val="000000"/>
                </a:solidFill>
                <a:latin typeface="Arial"/>
                <a:ea typeface="Arial"/>
                <a:cs typeface="Arial"/>
                <a:sym typeface="Arial"/>
              </a:endParaRPr>
            </a:p>
          </p:txBody>
        </p:sp>
      </p:grpSp>
      <p:grpSp>
        <p:nvGrpSpPr>
          <p:cNvPr id="927" name="Google Shape;927;p25"/>
          <p:cNvGrpSpPr/>
          <p:nvPr/>
        </p:nvGrpSpPr>
        <p:grpSpPr>
          <a:xfrm>
            <a:off x="14386176" y="4505871"/>
            <a:ext cx="1183286" cy="1900861"/>
            <a:chOff x="0" y="0"/>
            <a:chExt cx="1577715" cy="2534482"/>
          </a:xfrm>
        </p:grpSpPr>
        <p:sp>
          <p:nvSpPr>
            <p:cNvPr id="928" name="Google Shape;928;p25"/>
            <p:cNvSpPr/>
            <p:nvPr/>
          </p:nvSpPr>
          <p:spPr>
            <a:xfrm>
              <a:off x="0" y="0"/>
              <a:ext cx="1577715" cy="2534482"/>
            </a:xfrm>
            <a:custGeom>
              <a:rect b="b" l="l" r="r" t="t"/>
              <a:pathLst>
                <a:path extrusionOk="0" h="2534482" w="1577715">
                  <a:moveTo>
                    <a:pt x="0" y="0"/>
                  </a:moveTo>
                  <a:lnTo>
                    <a:pt x="1577715" y="0"/>
                  </a:lnTo>
                  <a:lnTo>
                    <a:pt x="1577715" y="2534482"/>
                  </a:lnTo>
                  <a:lnTo>
                    <a:pt x="0" y="253448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9" name="Google Shape;929;p25"/>
            <p:cNvSpPr/>
            <p:nvPr/>
          </p:nvSpPr>
          <p:spPr>
            <a:xfrm rot="491771">
              <a:off x="247382" y="1195549"/>
              <a:ext cx="981419" cy="805817"/>
            </a:xfrm>
            <a:custGeom>
              <a:rect b="b" l="l" r="r" t="t"/>
              <a:pathLst>
                <a:path extrusionOk="0" h="805817" w="981419">
                  <a:moveTo>
                    <a:pt x="0" y="0"/>
                  </a:moveTo>
                  <a:lnTo>
                    <a:pt x="981418" y="0"/>
                  </a:lnTo>
                  <a:lnTo>
                    <a:pt x="981418" y="805817"/>
                  </a:lnTo>
                  <a:lnTo>
                    <a:pt x="0" y="80581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30" name="Google Shape;930;p25"/>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How Our Technology Works</a:t>
            </a:r>
            <a:endParaRPr b="0" i="0" sz="1400" u="none" cap="none" strike="noStrike">
              <a:solidFill>
                <a:srgbClr val="000000"/>
              </a:solidFill>
              <a:latin typeface="Arial"/>
              <a:ea typeface="Arial"/>
              <a:cs typeface="Arial"/>
              <a:sym typeface="Arial"/>
            </a:endParaRPr>
          </a:p>
        </p:txBody>
      </p:sp>
      <p:sp>
        <p:nvSpPr>
          <p:cNvPr id="931" name="Google Shape;931;p25"/>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25</a:t>
            </a:r>
            <a:endParaRPr b="0" i="0" sz="1400" u="none" cap="none" strike="noStrike">
              <a:solidFill>
                <a:srgbClr val="000000"/>
              </a:solidFill>
              <a:latin typeface="Arial"/>
              <a:ea typeface="Arial"/>
              <a:cs typeface="Arial"/>
              <a:sym typeface="Arial"/>
            </a:endParaRPr>
          </a:p>
        </p:txBody>
      </p:sp>
      <p:sp>
        <p:nvSpPr>
          <p:cNvPr id="932" name="Google Shape;932;p25"/>
          <p:cNvSpPr txBox="1"/>
          <p:nvPr/>
        </p:nvSpPr>
        <p:spPr>
          <a:xfrm>
            <a:off x="2395303" y="4009512"/>
            <a:ext cx="1854300" cy="446100"/>
          </a:xfrm>
          <a:prstGeom prst="rect">
            <a:avLst/>
          </a:prstGeom>
          <a:noFill/>
          <a:ln>
            <a:noFill/>
          </a:ln>
        </p:spPr>
        <p:txBody>
          <a:bodyPr anchorCtr="0" anchor="t" bIns="0" lIns="0" spcFirstLastPara="1" rIns="0" wrap="square" tIns="0">
            <a:spAutoFit/>
          </a:bodyPr>
          <a:lstStyle/>
          <a:p>
            <a:pPr indent="0" lvl="0" marL="0" marR="0" rtl="0" algn="ctr">
              <a:lnSpc>
                <a:spcPct val="230976"/>
              </a:lnSpc>
              <a:spcBef>
                <a:spcPts val="0"/>
              </a:spcBef>
              <a:spcAft>
                <a:spcPts val="0"/>
              </a:spcAft>
              <a:buClr>
                <a:srgbClr val="000000"/>
              </a:buClr>
              <a:buSzPts val="2899"/>
              <a:buFont typeface="Arial"/>
              <a:buNone/>
            </a:pPr>
            <a:r>
              <a:rPr b="1" i="0" lang="en-US" sz="2899" u="none" cap="none" strike="noStrike">
                <a:solidFill>
                  <a:srgbClr val="FFFFFF"/>
                </a:solidFill>
                <a:latin typeface="Outfit Medium"/>
                <a:ea typeface="Outfit Medium"/>
                <a:cs typeface="Outfit Medium"/>
                <a:sym typeface="Outfit Medium"/>
              </a:rPr>
              <a:t>Asset Tag</a:t>
            </a:r>
            <a:endParaRPr b="0" i="0" sz="1400" u="none" cap="none" strike="noStrike">
              <a:solidFill>
                <a:srgbClr val="000000"/>
              </a:solidFill>
              <a:latin typeface="Arial"/>
              <a:ea typeface="Arial"/>
              <a:cs typeface="Arial"/>
              <a:sym typeface="Arial"/>
            </a:endParaRPr>
          </a:p>
        </p:txBody>
      </p:sp>
      <p:sp>
        <p:nvSpPr>
          <p:cNvPr id="933" name="Google Shape;933;p25"/>
          <p:cNvSpPr txBox="1"/>
          <p:nvPr/>
        </p:nvSpPr>
        <p:spPr>
          <a:xfrm>
            <a:off x="6158090" y="4009512"/>
            <a:ext cx="2082300" cy="446100"/>
          </a:xfrm>
          <a:prstGeom prst="rect">
            <a:avLst/>
          </a:prstGeom>
          <a:noFill/>
          <a:ln>
            <a:noFill/>
          </a:ln>
        </p:spPr>
        <p:txBody>
          <a:bodyPr anchorCtr="0" anchor="t" bIns="0" lIns="0" spcFirstLastPara="1" rIns="0" wrap="square" tIns="0">
            <a:spAutoFit/>
          </a:bodyPr>
          <a:lstStyle/>
          <a:p>
            <a:pPr indent="0" lvl="0" marL="0" marR="0" rtl="0" algn="ctr">
              <a:lnSpc>
                <a:spcPct val="230976"/>
              </a:lnSpc>
              <a:spcBef>
                <a:spcPts val="0"/>
              </a:spcBef>
              <a:spcAft>
                <a:spcPts val="0"/>
              </a:spcAft>
              <a:buClr>
                <a:srgbClr val="000000"/>
              </a:buClr>
              <a:buSzPts val="2899"/>
              <a:buFont typeface="Arial"/>
              <a:buNone/>
            </a:pPr>
            <a:r>
              <a:rPr b="1" i="0" lang="en-US" sz="2899" u="none" cap="none" strike="noStrike">
                <a:solidFill>
                  <a:srgbClr val="FFFFFF"/>
                </a:solidFill>
                <a:latin typeface="Outfit Medium"/>
                <a:ea typeface="Outfit Medium"/>
                <a:cs typeface="Outfit Medium"/>
                <a:sym typeface="Outfit Medium"/>
              </a:rPr>
              <a:t>ZIM Bridge</a:t>
            </a:r>
            <a:endParaRPr b="0" i="0" sz="1400" u="none" cap="none" strike="noStrike">
              <a:solidFill>
                <a:srgbClr val="000000"/>
              </a:solidFill>
              <a:latin typeface="Arial"/>
              <a:ea typeface="Arial"/>
              <a:cs typeface="Arial"/>
              <a:sym typeface="Arial"/>
            </a:endParaRPr>
          </a:p>
        </p:txBody>
      </p:sp>
      <p:sp>
        <p:nvSpPr>
          <p:cNvPr id="934" name="Google Shape;934;p25"/>
          <p:cNvSpPr txBox="1"/>
          <p:nvPr/>
        </p:nvSpPr>
        <p:spPr>
          <a:xfrm>
            <a:off x="13964190" y="3933312"/>
            <a:ext cx="2027400" cy="446100"/>
          </a:xfrm>
          <a:prstGeom prst="rect">
            <a:avLst/>
          </a:prstGeom>
          <a:noFill/>
          <a:ln>
            <a:noFill/>
          </a:ln>
        </p:spPr>
        <p:txBody>
          <a:bodyPr anchorCtr="0" anchor="t" bIns="0" lIns="0" spcFirstLastPara="1" rIns="0" wrap="square" tIns="0">
            <a:spAutoFit/>
          </a:bodyPr>
          <a:lstStyle/>
          <a:p>
            <a:pPr indent="0" lvl="0" marL="0" marR="0" rtl="0" algn="ctr">
              <a:lnSpc>
                <a:spcPct val="230976"/>
              </a:lnSpc>
              <a:spcBef>
                <a:spcPts val="0"/>
              </a:spcBef>
              <a:spcAft>
                <a:spcPts val="0"/>
              </a:spcAft>
              <a:buClr>
                <a:srgbClr val="000000"/>
              </a:buClr>
              <a:buSzPts val="2899"/>
              <a:buFont typeface="Arial"/>
              <a:buNone/>
            </a:pPr>
            <a:r>
              <a:rPr b="1" i="0" lang="en-US" sz="2899" u="none" cap="none" strike="noStrike">
                <a:solidFill>
                  <a:srgbClr val="FFFFFF"/>
                </a:solidFill>
                <a:latin typeface="Outfit Medium"/>
                <a:ea typeface="Outfit Medium"/>
                <a:cs typeface="Outfit Medium"/>
                <a:sym typeface="Outfit Medium"/>
              </a:rPr>
              <a:t>BYOD</a:t>
            </a:r>
            <a:endParaRPr b="0" i="0" sz="1400" u="none" cap="none" strike="noStrike">
              <a:solidFill>
                <a:srgbClr val="000000"/>
              </a:solidFill>
              <a:latin typeface="Arial"/>
              <a:ea typeface="Arial"/>
              <a:cs typeface="Arial"/>
              <a:sym typeface="Arial"/>
            </a:endParaRPr>
          </a:p>
        </p:txBody>
      </p:sp>
      <p:sp>
        <p:nvSpPr>
          <p:cNvPr id="935" name="Google Shape;935;p25"/>
          <p:cNvSpPr txBox="1"/>
          <p:nvPr/>
        </p:nvSpPr>
        <p:spPr>
          <a:xfrm>
            <a:off x="13294233" y="8276135"/>
            <a:ext cx="3334326" cy="888368"/>
          </a:xfrm>
          <a:prstGeom prst="rect">
            <a:avLst/>
          </a:prstGeom>
          <a:noFill/>
          <a:ln>
            <a:noFill/>
          </a:ln>
        </p:spPr>
        <p:txBody>
          <a:bodyPr anchorCtr="0" anchor="t" bIns="0" lIns="0" spcFirstLastPara="1" rIns="0" wrap="square" tIns="0">
            <a:spAutoFit/>
          </a:bodyPr>
          <a:lstStyle/>
          <a:p>
            <a:pPr indent="0" lvl="0" marL="0" marR="0" rtl="0" algn="just">
              <a:lnSpc>
                <a:spcPct val="119969"/>
              </a:lnSpc>
              <a:spcBef>
                <a:spcPts val="0"/>
              </a:spcBef>
              <a:spcAft>
                <a:spcPts val="0"/>
              </a:spcAft>
              <a:buClr>
                <a:srgbClr val="000000"/>
              </a:buClr>
              <a:buSzPts val="1998"/>
              <a:buFont typeface="Arial"/>
              <a:buNone/>
            </a:pPr>
            <a:r>
              <a:rPr b="1" i="0" lang="en-US" sz="1998" u="none" cap="none" strike="noStrike">
                <a:solidFill>
                  <a:srgbClr val="000099"/>
                </a:solidFill>
                <a:latin typeface="Outfit"/>
                <a:ea typeface="Outfit"/>
                <a:cs typeface="Outfit"/>
                <a:sym typeface="Outfit"/>
              </a:rPr>
              <a:t>Real Time Asset Inventory</a:t>
            </a:r>
            <a:r>
              <a:rPr b="0" i="0" lang="en-US" sz="1998" u="none" cap="none" strike="noStrike">
                <a:solidFill>
                  <a:srgbClr val="000000"/>
                </a:solidFill>
                <a:latin typeface="Outfit"/>
                <a:ea typeface="Outfit"/>
                <a:cs typeface="Outfit"/>
                <a:sym typeface="Outfit"/>
              </a:rPr>
              <a:t> </a:t>
            </a:r>
            <a:r>
              <a:rPr b="0" i="0" lang="en-US" sz="1998" u="none" cap="none" strike="noStrike">
                <a:solidFill>
                  <a:srgbClr val="000000"/>
                </a:solidFill>
                <a:latin typeface="Outfit Light"/>
                <a:ea typeface="Outfit Light"/>
                <a:cs typeface="Outfit Light"/>
                <a:sym typeface="Outfit Light"/>
              </a:rPr>
              <a:t>is</a:t>
            </a:r>
            <a:r>
              <a:rPr b="0" i="0" lang="en-US" sz="1998" u="none" cap="none" strike="noStrike">
                <a:solidFill>
                  <a:srgbClr val="000099"/>
                </a:solidFill>
                <a:latin typeface="Outfit Light"/>
                <a:ea typeface="Outfit Light"/>
                <a:cs typeface="Outfit Light"/>
                <a:sym typeface="Outfit Light"/>
              </a:rPr>
              <a:t> </a:t>
            </a:r>
            <a:r>
              <a:rPr b="0" i="0" lang="en-US" sz="1998" u="none" cap="none" strike="noStrike">
                <a:solidFill>
                  <a:srgbClr val="000000"/>
                </a:solidFill>
                <a:latin typeface="Outfit Light"/>
                <a:ea typeface="Outfit Light"/>
                <a:cs typeface="Outfit Light"/>
                <a:sym typeface="Outfit Light"/>
              </a:rPr>
              <a:t>viewed and actioned without the using proprietary devices.</a:t>
            </a:r>
            <a:endParaRPr b="0" i="0" sz="1400" u="none" cap="none" strike="noStrike">
              <a:solidFill>
                <a:srgbClr val="000000"/>
              </a:solidFill>
              <a:latin typeface="Arial"/>
              <a:ea typeface="Arial"/>
              <a:cs typeface="Arial"/>
              <a:sym typeface="Arial"/>
            </a:endParaRPr>
          </a:p>
        </p:txBody>
      </p:sp>
      <p:sp>
        <p:nvSpPr>
          <p:cNvPr id="936" name="Google Shape;936;p25"/>
          <p:cNvSpPr txBox="1"/>
          <p:nvPr/>
        </p:nvSpPr>
        <p:spPr>
          <a:xfrm>
            <a:off x="1676621" y="8276135"/>
            <a:ext cx="3291589" cy="1183376"/>
          </a:xfrm>
          <a:prstGeom prst="rect">
            <a:avLst/>
          </a:prstGeom>
          <a:noFill/>
          <a:ln>
            <a:noFill/>
          </a:ln>
        </p:spPr>
        <p:txBody>
          <a:bodyPr anchorCtr="0" anchor="t" bIns="0" lIns="0" spcFirstLastPara="1" rIns="0" wrap="square" tIns="0">
            <a:spAutoFit/>
          </a:bodyPr>
          <a:lstStyle/>
          <a:p>
            <a:pPr indent="0" lvl="0" marL="0" marR="0" rtl="0" algn="just">
              <a:lnSpc>
                <a:spcPct val="120050"/>
              </a:lnSpc>
              <a:spcBef>
                <a:spcPts val="0"/>
              </a:spcBef>
              <a:spcAft>
                <a:spcPts val="0"/>
              </a:spcAft>
              <a:buClr>
                <a:srgbClr val="000000"/>
              </a:buClr>
              <a:buSzPts val="1995"/>
              <a:buFont typeface="Arial"/>
              <a:buNone/>
            </a:pPr>
            <a:r>
              <a:rPr b="1" i="0" lang="en-US" sz="1995" u="none" cap="none" strike="noStrike">
                <a:solidFill>
                  <a:srgbClr val="000099"/>
                </a:solidFill>
                <a:latin typeface="Outfit"/>
                <a:ea typeface="Outfit"/>
                <a:cs typeface="Outfit"/>
                <a:sym typeface="Outfit"/>
              </a:rPr>
              <a:t>RF Beacons </a:t>
            </a:r>
            <a:r>
              <a:rPr b="0" i="0" lang="en-US" sz="1995" u="none" cap="none" strike="noStrike">
                <a:solidFill>
                  <a:srgbClr val="000000"/>
                </a:solidFill>
                <a:latin typeface="Outfit Light"/>
                <a:ea typeface="Outfit Light"/>
                <a:cs typeface="Outfit Light"/>
                <a:sym typeface="Outfit Light"/>
              </a:rPr>
              <a:t>or</a:t>
            </a:r>
            <a:r>
              <a:rPr b="0" i="0" lang="en-US" sz="1995" u="none" cap="none" strike="noStrike">
                <a:solidFill>
                  <a:srgbClr val="000000"/>
                </a:solidFill>
                <a:latin typeface="Outfit"/>
                <a:ea typeface="Outfit"/>
                <a:cs typeface="Outfit"/>
                <a:sym typeface="Outfit"/>
              </a:rPr>
              <a:t> </a:t>
            </a:r>
            <a:r>
              <a:rPr b="1" i="0" lang="en-US" sz="1995" u="none" cap="none" strike="noStrike">
                <a:solidFill>
                  <a:srgbClr val="000099"/>
                </a:solidFill>
                <a:latin typeface="Outfit"/>
                <a:ea typeface="Outfit"/>
                <a:cs typeface="Outfit"/>
                <a:sym typeface="Outfit"/>
              </a:rPr>
              <a:t>Barcodes</a:t>
            </a:r>
            <a:r>
              <a:rPr b="0" i="0" lang="en-US" sz="1995" u="none" cap="none" strike="noStrike">
                <a:solidFill>
                  <a:srgbClr val="000099"/>
                </a:solidFill>
                <a:latin typeface="Outfit Light"/>
                <a:ea typeface="Outfit Light"/>
                <a:cs typeface="Outfit Light"/>
                <a:sym typeface="Outfit Light"/>
              </a:rPr>
              <a:t> </a:t>
            </a:r>
            <a:r>
              <a:rPr b="0" i="0" lang="en-US" sz="1995" u="none" cap="none" strike="noStrike">
                <a:solidFill>
                  <a:srgbClr val="000000"/>
                </a:solidFill>
                <a:latin typeface="Outfit Light"/>
                <a:ea typeface="Outfit Light"/>
                <a:cs typeface="Outfit Light"/>
                <a:sym typeface="Outfit Light"/>
              </a:rPr>
              <a:t>enable positive identification, sensing and tracking of key assets and material.</a:t>
            </a:r>
            <a:endParaRPr b="0" i="0" sz="1400" u="none" cap="none" strike="noStrike">
              <a:solidFill>
                <a:srgbClr val="000000"/>
              </a:solidFill>
              <a:latin typeface="Arial"/>
              <a:ea typeface="Arial"/>
              <a:cs typeface="Arial"/>
              <a:sym typeface="Arial"/>
            </a:endParaRPr>
          </a:p>
        </p:txBody>
      </p:sp>
      <p:sp>
        <p:nvSpPr>
          <p:cNvPr id="937" name="Google Shape;937;p25"/>
          <p:cNvSpPr txBox="1"/>
          <p:nvPr/>
        </p:nvSpPr>
        <p:spPr>
          <a:xfrm>
            <a:off x="5553489" y="8276135"/>
            <a:ext cx="3291589" cy="1183376"/>
          </a:xfrm>
          <a:prstGeom prst="rect">
            <a:avLst/>
          </a:prstGeom>
          <a:noFill/>
          <a:ln>
            <a:noFill/>
          </a:ln>
        </p:spPr>
        <p:txBody>
          <a:bodyPr anchorCtr="0" anchor="t" bIns="0" lIns="0" spcFirstLastPara="1" rIns="0" wrap="square" tIns="0">
            <a:spAutoFit/>
          </a:bodyPr>
          <a:lstStyle/>
          <a:p>
            <a:pPr indent="0" lvl="0" marL="0" marR="0" rtl="0" algn="just">
              <a:lnSpc>
                <a:spcPct val="120050"/>
              </a:lnSpc>
              <a:spcBef>
                <a:spcPts val="0"/>
              </a:spcBef>
              <a:spcAft>
                <a:spcPts val="0"/>
              </a:spcAft>
              <a:buClr>
                <a:srgbClr val="000000"/>
              </a:buClr>
              <a:buSzPts val="1995"/>
              <a:buFont typeface="Arial"/>
              <a:buNone/>
            </a:pPr>
            <a:r>
              <a:rPr b="1" i="0" lang="en-US" sz="1995" u="none" cap="none" strike="noStrike">
                <a:solidFill>
                  <a:srgbClr val="000099"/>
                </a:solidFill>
                <a:latin typeface="Outfit"/>
                <a:ea typeface="Outfit"/>
                <a:cs typeface="Outfit"/>
                <a:sym typeface="Outfit"/>
              </a:rPr>
              <a:t>Mobile RF Readers </a:t>
            </a:r>
            <a:r>
              <a:rPr b="0" i="0" lang="en-US" sz="1995" u="none" cap="none" strike="noStrike">
                <a:solidFill>
                  <a:srgbClr val="000000"/>
                </a:solidFill>
                <a:latin typeface="Outfit"/>
                <a:ea typeface="Outfit"/>
                <a:cs typeface="Outfit"/>
                <a:sym typeface="Outfit"/>
              </a:rPr>
              <a:t>and</a:t>
            </a:r>
            <a:r>
              <a:rPr b="1" i="0" lang="en-US" sz="1995" u="none" cap="none" strike="noStrike">
                <a:solidFill>
                  <a:srgbClr val="000099"/>
                </a:solidFill>
                <a:latin typeface="Outfit"/>
                <a:ea typeface="Outfit"/>
                <a:cs typeface="Outfit"/>
                <a:sym typeface="Outfit"/>
              </a:rPr>
              <a:t> Cameras </a:t>
            </a:r>
            <a:r>
              <a:rPr b="0" i="0" lang="en-US" sz="1995" u="none" cap="none" strike="noStrike">
                <a:solidFill>
                  <a:srgbClr val="000000"/>
                </a:solidFill>
                <a:latin typeface="Outfit Light"/>
                <a:ea typeface="Outfit Light"/>
                <a:cs typeface="Outfit Light"/>
                <a:sym typeface="Outfit Light"/>
              </a:rPr>
              <a:t>collect tag and sensor data in real-time, in-process.</a:t>
            </a:r>
            <a:endParaRPr b="0" i="0" sz="1400" u="none" cap="none" strike="noStrike">
              <a:solidFill>
                <a:srgbClr val="000000"/>
              </a:solidFill>
              <a:latin typeface="Arial"/>
              <a:ea typeface="Arial"/>
              <a:cs typeface="Arial"/>
              <a:sym typeface="Arial"/>
            </a:endParaRPr>
          </a:p>
        </p:txBody>
      </p:sp>
      <p:sp>
        <p:nvSpPr>
          <p:cNvPr id="938" name="Google Shape;938;p25"/>
          <p:cNvSpPr txBox="1"/>
          <p:nvPr/>
        </p:nvSpPr>
        <p:spPr>
          <a:xfrm>
            <a:off x="9431598" y="8276135"/>
            <a:ext cx="3294690" cy="888368"/>
          </a:xfrm>
          <a:prstGeom prst="rect">
            <a:avLst/>
          </a:prstGeom>
          <a:noFill/>
          <a:ln>
            <a:noFill/>
          </a:ln>
        </p:spPr>
        <p:txBody>
          <a:bodyPr anchorCtr="0" anchor="t" bIns="0" lIns="0" spcFirstLastPara="1" rIns="0" wrap="square" tIns="0">
            <a:spAutoFit/>
          </a:bodyPr>
          <a:lstStyle/>
          <a:p>
            <a:pPr indent="0" lvl="0" marL="0" marR="0" rtl="0" algn="just">
              <a:lnSpc>
                <a:spcPct val="119969"/>
              </a:lnSpc>
              <a:spcBef>
                <a:spcPts val="0"/>
              </a:spcBef>
              <a:spcAft>
                <a:spcPts val="0"/>
              </a:spcAft>
              <a:buClr>
                <a:srgbClr val="000000"/>
              </a:buClr>
              <a:buSzPts val="1998"/>
              <a:buFont typeface="Arial"/>
              <a:buNone/>
            </a:pPr>
            <a:r>
              <a:rPr b="1" i="0" lang="en-US" sz="1998" u="none" cap="none" strike="noStrike">
                <a:solidFill>
                  <a:srgbClr val="000099"/>
                </a:solidFill>
                <a:latin typeface="Outfit"/>
                <a:ea typeface="Outfit"/>
                <a:cs typeface="Outfit"/>
                <a:sym typeface="Outfit"/>
              </a:rPr>
              <a:t>Cloud Applications </a:t>
            </a:r>
            <a:r>
              <a:rPr b="0" i="0" lang="en-US" sz="1998" u="none" cap="none" strike="noStrike">
                <a:solidFill>
                  <a:srgbClr val="000000"/>
                </a:solidFill>
                <a:latin typeface="Outfit Light"/>
                <a:ea typeface="Outfit Light"/>
                <a:cs typeface="Outfit Light"/>
                <a:sym typeface="Outfit Light"/>
              </a:rPr>
              <a:t>and the</a:t>
            </a:r>
            <a:r>
              <a:rPr b="0" i="0" lang="en-US" sz="1998" u="none" cap="none" strike="noStrike">
                <a:solidFill>
                  <a:srgbClr val="000099"/>
                </a:solidFill>
                <a:latin typeface="Outfit Light"/>
                <a:ea typeface="Outfit Light"/>
                <a:cs typeface="Outfit Light"/>
                <a:sym typeface="Outfit Light"/>
              </a:rPr>
              <a:t> </a:t>
            </a:r>
            <a:r>
              <a:rPr b="1" i="0" lang="en-US" sz="1998" u="none" cap="none" strike="noStrike">
                <a:solidFill>
                  <a:srgbClr val="000099"/>
                </a:solidFill>
                <a:latin typeface="Outfit"/>
                <a:ea typeface="Outfit"/>
                <a:cs typeface="Outfit"/>
                <a:sym typeface="Outfit"/>
              </a:rPr>
              <a:t>AI Engine </a:t>
            </a:r>
            <a:r>
              <a:rPr b="0" i="0" lang="en-US" sz="1998" u="none" cap="none" strike="noStrike">
                <a:solidFill>
                  <a:srgbClr val="000000"/>
                </a:solidFill>
                <a:latin typeface="Outfit Light"/>
                <a:ea typeface="Outfit Light"/>
                <a:cs typeface="Outfit Light"/>
                <a:sym typeface="Outfit Light"/>
              </a:rPr>
              <a:t>guide workflows and enable asset intelligence. </a:t>
            </a:r>
            <a:endParaRPr b="0" i="0" sz="1400" u="none" cap="none" strike="noStrike">
              <a:solidFill>
                <a:srgbClr val="000000"/>
              </a:solidFill>
              <a:latin typeface="Arial"/>
              <a:ea typeface="Arial"/>
              <a:cs typeface="Arial"/>
              <a:sym typeface="Arial"/>
            </a:endParaRPr>
          </a:p>
        </p:txBody>
      </p:sp>
      <p:sp>
        <p:nvSpPr>
          <p:cNvPr id="939" name="Google Shape;939;p25"/>
          <p:cNvSpPr txBox="1"/>
          <p:nvPr/>
        </p:nvSpPr>
        <p:spPr>
          <a:xfrm>
            <a:off x="1014366" y="1752810"/>
            <a:ext cx="16259268" cy="93154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Clr>
                <a:srgbClr val="000000"/>
              </a:buClr>
              <a:buSzPts val="2699"/>
              <a:buFont typeface="Arial"/>
              <a:buNone/>
            </a:pPr>
            <a:r>
              <a:rPr b="0" i="0" lang="en-US" sz="2699" u="none" cap="none" strike="noStrike">
                <a:solidFill>
                  <a:srgbClr val="FFFFFF"/>
                </a:solidFill>
                <a:latin typeface="Outfit Light"/>
                <a:ea typeface="Outfit Light"/>
                <a:cs typeface="Outfit Light"/>
                <a:sym typeface="Outfit Light"/>
              </a:rPr>
              <a:t>Using Dot Ai, assets are digitized and tracked through the process as a complete, auditable Digital Thread. Valuable business insights are created, streamlining operations and enabling real-time optimization.</a:t>
            </a:r>
            <a:endParaRPr b="0" i="0" sz="1400" u="none" cap="none" strike="noStrike">
              <a:solidFill>
                <a:srgbClr val="000000"/>
              </a:solidFill>
              <a:latin typeface="Arial"/>
              <a:ea typeface="Arial"/>
              <a:cs typeface="Arial"/>
              <a:sym typeface="Arial"/>
            </a:endParaRPr>
          </a:p>
        </p:txBody>
      </p:sp>
      <p:sp>
        <p:nvSpPr>
          <p:cNvPr id="940" name="Google Shape;940;p25"/>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41" name="Google Shape;941;p25"/>
          <p:cNvPicPr preferRelativeResize="0"/>
          <p:nvPr/>
        </p:nvPicPr>
        <p:blipFill rotWithShape="1">
          <a:blip r:embed="rId8">
            <a:alphaModFix/>
          </a:blip>
          <a:srcRect b="38268" l="53887" r="0" t="23949"/>
          <a:stretch/>
        </p:blipFill>
        <p:spPr>
          <a:xfrm>
            <a:off x="1991800" y="4587150"/>
            <a:ext cx="2635301" cy="1666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descr="A blue cloud shaped object  Description automatically generated" id="950" name="Google Shape;950;p17"/>
          <p:cNvSpPr/>
          <p:nvPr/>
        </p:nvSpPr>
        <p:spPr>
          <a:xfrm>
            <a:off x="816105" y="1231771"/>
            <a:ext cx="4589475" cy="3514245"/>
          </a:xfrm>
          <a:custGeom>
            <a:rect b="b" l="l" r="r" t="t"/>
            <a:pathLst>
              <a:path extrusionOk="0" h="3514245" w="4589475">
                <a:moveTo>
                  <a:pt x="0" y="0"/>
                </a:moveTo>
                <a:lnTo>
                  <a:pt x="4589475" y="0"/>
                </a:lnTo>
                <a:lnTo>
                  <a:pt x="4589475" y="3514245"/>
                </a:lnTo>
                <a:lnTo>
                  <a:pt x="0" y="3514245"/>
                </a:lnTo>
                <a:lnTo>
                  <a:pt x="0" y="0"/>
                </a:lnTo>
                <a:close/>
              </a:path>
            </a:pathLst>
          </a:custGeom>
          <a:blipFill rotWithShape="1">
            <a:blip r:embed="rId3">
              <a:alphaModFix/>
            </a:blip>
            <a:stretch>
              <a:fillRect b="-53363" l="-30693" r="-30555" t="-5721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51" name="Google Shape;951;p17"/>
          <p:cNvGrpSpPr/>
          <p:nvPr/>
        </p:nvGrpSpPr>
        <p:grpSpPr>
          <a:xfrm>
            <a:off x="13887258" y="4065902"/>
            <a:ext cx="3045888" cy="2908293"/>
            <a:chOff x="0" y="0"/>
            <a:chExt cx="3862832" cy="3688334"/>
          </a:xfrm>
        </p:grpSpPr>
        <p:sp>
          <p:nvSpPr>
            <p:cNvPr id="952" name="Google Shape;952;p17"/>
            <p:cNvSpPr/>
            <p:nvPr/>
          </p:nvSpPr>
          <p:spPr>
            <a:xfrm>
              <a:off x="28575" y="28575"/>
              <a:ext cx="3805809" cy="3631184"/>
            </a:xfrm>
            <a:custGeom>
              <a:rect b="b" l="l" r="r" t="t"/>
              <a:pathLst>
                <a:path extrusionOk="0" h="3631184" w="3805809">
                  <a:moveTo>
                    <a:pt x="0" y="1815592"/>
                  </a:moveTo>
                  <a:cubicBezTo>
                    <a:pt x="0" y="812927"/>
                    <a:pt x="851916" y="0"/>
                    <a:pt x="1902841" y="0"/>
                  </a:cubicBezTo>
                  <a:cubicBezTo>
                    <a:pt x="2953766" y="0"/>
                    <a:pt x="3805809" y="812927"/>
                    <a:pt x="3805809" y="1815592"/>
                  </a:cubicBezTo>
                  <a:cubicBezTo>
                    <a:pt x="3805809" y="2818257"/>
                    <a:pt x="2953893" y="3631184"/>
                    <a:pt x="1902841" y="3631184"/>
                  </a:cubicBezTo>
                  <a:cubicBezTo>
                    <a:pt x="851789" y="3631184"/>
                    <a:pt x="0" y="2818384"/>
                    <a:pt x="0" y="18155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3" name="Google Shape;953;p17"/>
            <p:cNvSpPr/>
            <p:nvPr/>
          </p:nvSpPr>
          <p:spPr>
            <a:xfrm>
              <a:off x="0" y="0"/>
              <a:ext cx="3862832" cy="3688334"/>
            </a:xfrm>
            <a:custGeom>
              <a:rect b="b" l="l" r="r" t="t"/>
              <a:pathLst>
                <a:path extrusionOk="0" h="3688334" w="3862832">
                  <a:moveTo>
                    <a:pt x="0" y="1844167"/>
                  </a:moveTo>
                  <a:cubicBezTo>
                    <a:pt x="0" y="824357"/>
                    <a:pt x="866013" y="0"/>
                    <a:pt x="1931416" y="0"/>
                  </a:cubicBezTo>
                  <a:lnTo>
                    <a:pt x="1931416" y="28575"/>
                  </a:lnTo>
                  <a:lnTo>
                    <a:pt x="1931416" y="0"/>
                  </a:lnTo>
                  <a:cubicBezTo>
                    <a:pt x="2996819" y="0"/>
                    <a:pt x="3862832" y="824357"/>
                    <a:pt x="3862832" y="1844167"/>
                  </a:cubicBezTo>
                  <a:lnTo>
                    <a:pt x="3834257" y="1844167"/>
                  </a:lnTo>
                  <a:lnTo>
                    <a:pt x="3862832" y="1844167"/>
                  </a:lnTo>
                  <a:cubicBezTo>
                    <a:pt x="3862832" y="2863977"/>
                    <a:pt x="2996819" y="3688334"/>
                    <a:pt x="1931416" y="3688334"/>
                  </a:cubicBezTo>
                  <a:lnTo>
                    <a:pt x="1931416" y="3659759"/>
                  </a:lnTo>
                  <a:lnTo>
                    <a:pt x="1931416" y="3688334"/>
                  </a:lnTo>
                  <a:cubicBezTo>
                    <a:pt x="866013" y="3688334"/>
                    <a:pt x="0" y="2863977"/>
                    <a:pt x="0" y="1844167"/>
                  </a:cubicBezTo>
                  <a:lnTo>
                    <a:pt x="28575" y="1844167"/>
                  </a:lnTo>
                  <a:lnTo>
                    <a:pt x="57150" y="1844167"/>
                  </a:lnTo>
                  <a:lnTo>
                    <a:pt x="28575" y="1844167"/>
                  </a:lnTo>
                  <a:lnTo>
                    <a:pt x="0" y="1844167"/>
                  </a:lnTo>
                  <a:moveTo>
                    <a:pt x="57150" y="1844167"/>
                  </a:moveTo>
                  <a:cubicBezTo>
                    <a:pt x="57150" y="1859915"/>
                    <a:pt x="44323" y="1872742"/>
                    <a:pt x="28575" y="1872742"/>
                  </a:cubicBezTo>
                  <a:cubicBezTo>
                    <a:pt x="12827" y="1872742"/>
                    <a:pt x="0" y="1859915"/>
                    <a:pt x="0" y="1844167"/>
                  </a:cubicBezTo>
                  <a:cubicBezTo>
                    <a:pt x="0" y="1828419"/>
                    <a:pt x="12827" y="1815592"/>
                    <a:pt x="28575" y="1815592"/>
                  </a:cubicBezTo>
                  <a:cubicBezTo>
                    <a:pt x="44323" y="1815592"/>
                    <a:pt x="57150" y="1828419"/>
                    <a:pt x="57150" y="1844167"/>
                  </a:cubicBezTo>
                  <a:cubicBezTo>
                    <a:pt x="57150" y="2829814"/>
                    <a:pt x="895096" y="3631184"/>
                    <a:pt x="1931416" y="3631184"/>
                  </a:cubicBezTo>
                  <a:cubicBezTo>
                    <a:pt x="2967736" y="3631184"/>
                    <a:pt x="3805682" y="2829814"/>
                    <a:pt x="3805682" y="1844167"/>
                  </a:cubicBezTo>
                  <a:cubicBezTo>
                    <a:pt x="3805682" y="858520"/>
                    <a:pt x="2967863" y="57150"/>
                    <a:pt x="1931416" y="57150"/>
                  </a:cubicBezTo>
                  <a:lnTo>
                    <a:pt x="1931416" y="28575"/>
                  </a:lnTo>
                  <a:lnTo>
                    <a:pt x="1931416" y="57150"/>
                  </a:lnTo>
                  <a:cubicBezTo>
                    <a:pt x="895096" y="57150"/>
                    <a:pt x="57150" y="858520"/>
                    <a:pt x="57150" y="1844167"/>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54" name="Google Shape;954;p17"/>
          <p:cNvGrpSpPr/>
          <p:nvPr/>
        </p:nvGrpSpPr>
        <p:grpSpPr>
          <a:xfrm>
            <a:off x="14724967" y="2874553"/>
            <a:ext cx="1370443" cy="2123943"/>
            <a:chOff x="0" y="0"/>
            <a:chExt cx="1738013" cy="2693611"/>
          </a:xfrm>
        </p:grpSpPr>
        <p:sp>
          <p:nvSpPr>
            <p:cNvPr id="955" name="Google Shape;955;p17"/>
            <p:cNvSpPr/>
            <p:nvPr/>
          </p:nvSpPr>
          <p:spPr>
            <a:xfrm>
              <a:off x="9048" y="8634"/>
              <a:ext cx="1719917" cy="2676341"/>
            </a:xfrm>
            <a:custGeom>
              <a:rect b="b" l="l" r="r" t="t"/>
              <a:pathLst>
                <a:path extrusionOk="0" h="2676341" w="1719917">
                  <a:moveTo>
                    <a:pt x="0" y="274667"/>
                  </a:moveTo>
                  <a:cubicBezTo>
                    <a:pt x="0" y="122944"/>
                    <a:pt x="128357" y="0"/>
                    <a:pt x="286632" y="0"/>
                  </a:cubicBezTo>
                  <a:lnTo>
                    <a:pt x="1433284" y="0"/>
                  </a:lnTo>
                  <a:cubicBezTo>
                    <a:pt x="1591559" y="0"/>
                    <a:pt x="1719917" y="122944"/>
                    <a:pt x="1719917" y="274667"/>
                  </a:cubicBezTo>
                  <a:lnTo>
                    <a:pt x="1719917" y="2401673"/>
                  </a:lnTo>
                  <a:cubicBezTo>
                    <a:pt x="1719917" y="2553397"/>
                    <a:pt x="1591559" y="2676341"/>
                    <a:pt x="1433284" y="2676341"/>
                  </a:cubicBezTo>
                  <a:lnTo>
                    <a:pt x="286632" y="2676341"/>
                  </a:lnTo>
                  <a:cubicBezTo>
                    <a:pt x="128357" y="2676341"/>
                    <a:pt x="0" y="2553396"/>
                    <a:pt x="0" y="24016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6" name="Google Shape;956;p17"/>
            <p:cNvSpPr/>
            <p:nvPr/>
          </p:nvSpPr>
          <p:spPr>
            <a:xfrm>
              <a:off x="0" y="0"/>
              <a:ext cx="1738013" cy="2693611"/>
            </a:xfrm>
            <a:custGeom>
              <a:rect b="b" l="l" r="r" t="t"/>
              <a:pathLst>
                <a:path extrusionOk="0" h="2693611" w="1738013">
                  <a:moveTo>
                    <a:pt x="0" y="283301"/>
                  </a:moveTo>
                  <a:cubicBezTo>
                    <a:pt x="0" y="126858"/>
                    <a:pt x="132338" y="0"/>
                    <a:pt x="295680" y="0"/>
                  </a:cubicBezTo>
                  <a:lnTo>
                    <a:pt x="1442332" y="0"/>
                  </a:lnTo>
                  <a:lnTo>
                    <a:pt x="1442332" y="8634"/>
                  </a:lnTo>
                  <a:lnTo>
                    <a:pt x="1442332" y="0"/>
                  </a:lnTo>
                  <a:lnTo>
                    <a:pt x="1442332" y="8634"/>
                  </a:lnTo>
                  <a:lnTo>
                    <a:pt x="1442332" y="0"/>
                  </a:lnTo>
                  <a:cubicBezTo>
                    <a:pt x="1605674" y="0"/>
                    <a:pt x="1738013" y="126858"/>
                    <a:pt x="1738013" y="283301"/>
                  </a:cubicBezTo>
                  <a:lnTo>
                    <a:pt x="1738013" y="2410307"/>
                  </a:lnTo>
                  <a:lnTo>
                    <a:pt x="1728965" y="2410307"/>
                  </a:lnTo>
                  <a:lnTo>
                    <a:pt x="1738013" y="2410307"/>
                  </a:lnTo>
                  <a:cubicBezTo>
                    <a:pt x="1738013" y="2566750"/>
                    <a:pt x="1605674" y="2693611"/>
                    <a:pt x="1442332" y="2693611"/>
                  </a:cubicBezTo>
                  <a:lnTo>
                    <a:pt x="1442332" y="2684975"/>
                  </a:lnTo>
                  <a:lnTo>
                    <a:pt x="1442332" y="2693611"/>
                  </a:lnTo>
                  <a:lnTo>
                    <a:pt x="295680" y="2693611"/>
                  </a:lnTo>
                  <a:lnTo>
                    <a:pt x="295680" y="2684975"/>
                  </a:lnTo>
                  <a:lnTo>
                    <a:pt x="295680" y="2693611"/>
                  </a:lnTo>
                  <a:cubicBezTo>
                    <a:pt x="132338" y="2693611"/>
                    <a:pt x="0" y="2566750"/>
                    <a:pt x="0" y="2410307"/>
                  </a:cubicBezTo>
                  <a:lnTo>
                    <a:pt x="0" y="283301"/>
                  </a:lnTo>
                  <a:lnTo>
                    <a:pt x="9048" y="283301"/>
                  </a:lnTo>
                  <a:lnTo>
                    <a:pt x="0" y="283301"/>
                  </a:lnTo>
                  <a:moveTo>
                    <a:pt x="18095" y="283301"/>
                  </a:moveTo>
                  <a:lnTo>
                    <a:pt x="18095" y="2410307"/>
                  </a:lnTo>
                  <a:lnTo>
                    <a:pt x="9048" y="2410307"/>
                  </a:lnTo>
                  <a:lnTo>
                    <a:pt x="18095" y="2410307"/>
                  </a:lnTo>
                  <a:cubicBezTo>
                    <a:pt x="18095" y="2557311"/>
                    <a:pt x="142472" y="2676341"/>
                    <a:pt x="295680" y="2676341"/>
                  </a:cubicBezTo>
                  <a:lnTo>
                    <a:pt x="1442332" y="2676341"/>
                  </a:lnTo>
                  <a:cubicBezTo>
                    <a:pt x="1595661" y="2676341"/>
                    <a:pt x="1719917" y="2557311"/>
                    <a:pt x="1719917" y="2410307"/>
                  </a:cubicBezTo>
                  <a:lnTo>
                    <a:pt x="1719917" y="283301"/>
                  </a:lnTo>
                  <a:lnTo>
                    <a:pt x="1728965" y="283301"/>
                  </a:lnTo>
                  <a:lnTo>
                    <a:pt x="1719917" y="283301"/>
                  </a:lnTo>
                  <a:cubicBezTo>
                    <a:pt x="1719917" y="136298"/>
                    <a:pt x="1595541" y="17267"/>
                    <a:pt x="1442332" y="17267"/>
                  </a:cubicBezTo>
                  <a:lnTo>
                    <a:pt x="295680" y="17267"/>
                  </a:lnTo>
                  <a:lnTo>
                    <a:pt x="295680" y="8634"/>
                  </a:lnTo>
                  <a:lnTo>
                    <a:pt x="295680" y="17267"/>
                  </a:lnTo>
                  <a:cubicBezTo>
                    <a:pt x="142472" y="17267"/>
                    <a:pt x="18095" y="136298"/>
                    <a:pt x="18095" y="28330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57" name="Google Shape;957;p17"/>
          <p:cNvSpPr/>
          <p:nvPr/>
        </p:nvSpPr>
        <p:spPr>
          <a:xfrm>
            <a:off x="14860242" y="3072996"/>
            <a:ext cx="1027719" cy="1727037"/>
          </a:xfrm>
          <a:custGeom>
            <a:rect b="b" l="l" r="r" t="t"/>
            <a:pathLst>
              <a:path extrusionOk="0" h="1727037" w="1027719">
                <a:moveTo>
                  <a:pt x="0" y="0"/>
                </a:moveTo>
                <a:lnTo>
                  <a:pt x="1027718" y="0"/>
                </a:lnTo>
                <a:lnTo>
                  <a:pt x="1027718" y="1727038"/>
                </a:lnTo>
                <a:lnTo>
                  <a:pt x="0" y="1727038"/>
                </a:lnTo>
                <a:lnTo>
                  <a:pt x="0" y="0"/>
                </a:lnTo>
                <a:close/>
              </a:path>
            </a:pathLst>
          </a:custGeom>
          <a:blipFill rotWithShape="1">
            <a:blip r:embed="rId4">
              <a:alphaModFix/>
            </a:blip>
            <a:stretch>
              <a:fillRect b="0" l="0" r="-703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8" name="Google Shape;958;p17"/>
          <p:cNvSpPr/>
          <p:nvPr/>
        </p:nvSpPr>
        <p:spPr>
          <a:xfrm>
            <a:off x="1816689" y="7088549"/>
            <a:ext cx="1014471" cy="1414112"/>
          </a:xfrm>
          <a:custGeom>
            <a:rect b="b" l="l" r="r" t="t"/>
            <a:pathLst>
              <a:path extrusionOk="0" h="1414112" w="1014471">
                <a:moveTo>
                  <a:pt x="0" y="0"/>
                </a:moveTo>
                <a:lnTo>
                  <a:pt x="1014471" y="0"/>
                </a:lnTo>
                <a:lnTo>
                  <a:pt x="1014471" y="1414112"/>
                </a:lnTo>
                <a:lnTo>
                  <a:pt x="0" y="1414112"/>
                </a:lnTo>
                <a:lnTo>
                  <a:pt x="0" y="0"/>
                </a:lnTo>
                <a:close/>
              </a:path>
            </a:pathLst>
          </a:custGeom>
          <a:blipFill rotWithShape="1">
            <a:blip r:embed="rId5">
              <a:alphaModFix/>
            </a:blip>
            <a:stretch>
              <a:fillRect b="-55556" l="-96667" r="-97753" t="-5565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59" name="Google Shape;959;p17"/>
          <p:cNvSpPr/>
          <p:nvPr/>
        </p:nvSpPr>
        <p:spPr>
          <a:xfrm>
            <a:off x="13028394" y="5240063"/>
            <a:ext cx="2315665" cy="1478463"/>
          </a:xfrm>
          <a:custGeom>
            <a:rect b="b" l="l" r="r" t="t"/>
            <a:pathLst>
              <a:path extrusionOk="0" h="1478463" w="2315665">
                <a:moveTo>
                  <a:pt x="0" y="0"/>
                </a:moveTo>
                <a:lnTo>
                  <a:pt x="2315665" y="0"/>
                </a:lnTo>
                <a:lnTo>
                  <a:pt x="2315665" y="1478463"/>
                </a:lnTo>
                <a:lnTo>
                  <a:pt x="0" y="147846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60" name="Google Shape;960;p17"/>
          <p:cNvGrpSpPr/>
          <p:nvPr/>
        </p:nvGrpSpPr>
        <p:grpSpPr>
          <a:xfrm>
            <a:off x="16021010" y="5139795"/>
            <a:ext cx="1222020" cy="2126493"/>
            <a:chOff x="0" y="0"/>
            <a:chExt cx="1549781" cy="2696845"/>
          </a:xfrm>
        </p:grpSpPr>
        <p:sp>
          <p:nvSpPr>
            <p:cNvPr id="961" name="Google Shape;961;p17"/>
            <p:cNvSpPr/>
            <p:nvPr/>
          </p:nvSpPr>
          <p:spPr>
            <a:xfrm>
              <a:off x="9525" y="9525"/>
              <a:ext cx="1530731" cy="2677795"/>
            </a:xfrm>
            <a:custGeom>
              <a:rect b="b" l="l" r="r" t="t"/>
              <a:pathLst>
                <a:path extrusionOk="0" h="2677795" w="1530731">
                  <a:moveTo>
                    <a:pt x="0" y="256413"/>
                  </a:moveTo>
                  <a:cubicBezTo>
                    <a:pt x="0" y="114808"/>
                    <a:pt x="114173" y="0"/>
                    <a:pt x="255143" y="0"/>
                  </a:cubicBezTo>
                  <a:lnTo>
                    <a:pt x="1275588" y="0"/>
                  </a:lnTo>
                  <a:cubicBezTo>
                    <a:pt x="1416431" y="0"/>
                    <a:pt x="1530731" y="114808"/>
                    <a:pt x="1530731" y="256413"/>
                  </a:cubicBezTo>
                  <a:lnTo>
                    <a:pt x="1530731" y="2421382"/>
                  </a:lnTo>
                  <a:cubicBezTo>
                    <a:pt x="1530731" y="2562987"/>
                    <a:pt x="1416558" y="2677795"/>
                    <a:pt x="1275588" y="2677795"/>
                  </a:cubicBezTo>
                  <a:lnTo>
                    <a:pt x="255143" y="2677795"/>
                  </a:lnTo>
                  <a:cubicBezTo>
                    <a:pt x="114173" y="2677795"/>
                    <a:pt x="0" y="2562987"/>
                    <a:pt x="0" y="242138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62" name="Google Shape;962;p17"/>
            <p:cNvSpPr/>
            <p:nvPr/>
          </p:nvSpPr>
          <p:spPr>
            <a:xfrm>
              <a:off x="0" y="0"/>
              <a:ext cx="1549781" cy="2696845"/>
            </a:xfrm>
            <a:custGeom>
              <a:rect b="b" l="l" r="r" t="t"/>
              <a:pathLst>
                <a:path extrusionOk="0" h="2696845" w="1549781">
                  <a:moveTo>
                    <a:pt x="0" y="265938"/>
                  </a:moveTo>
                  <a:cubicBezTo>
                    <a:pt x="0" y="119126"/>
                    <a:pt x="118491" y="0"/>
                    <a:pt x="264668" y="0"/>
                  </a:cubicBezTo>
                  <a:lnTo>
                    <a:pt x="1285113" y="0"/>
                  </a:lnTo>
                  <a:lnTo>
                    <a:pt x="1285113" y="9525"/>
                  </a:lnTo>
                  <a:lnTo>
                    <a:pt x="1285113" y="0"/>
                  </a:lnTo>
                  <a:cubicBezTo>
                    <a:pt x="1431290" y="0"/>
                    <a:pt x="1549781" y="119126"/>
                    <a:pt x="1549781" y="265938"/>
                  </a:cubicBezTo>
                  <a:lnTo>
                    <a:pt x="1549781" y="2430907"/>
                  </a:lnTo>
                  <a:lnTo>
                    <a:pt x="1540256" y="2430907"/>
                  </a:lnTo>
                  <a:lnTo>
                    <a:pt x="1549781" y="2430907"/>
                  </a:lnTo>
                  <a:cubicBezTo>
                    <a:pt x="1549781" y="2577719"/>
                    <a:pt x="1431290" y="2696845"/>
                    <a:pt x="1285113" y="2696845"/>
                  </a:cubicBezTo>
                  <a:lnTo>
                    <a:pt x="1285113" y="2687320"/>
                  </a:lnTo>
                  <a:lnTo>
                    <a:pt x="1285113" y="2696845"/>
                  </a:lnTo>
                  <a:lnTo>
                    <a:pt x="264668" y="2696845"/>
                  </a:lnTo>
                  <a:lnTo>
                    <a:pt x="264668" y="2687320"/>
                  </a:lnTo>
                  <a:lnTo>
                    <a:pt x="264668" y="2696845"/>
                  </a:lnTo>
                  <a:cubicBezTo>
                    <a:pt x="118491" y="2696845"/>
                    <a:pt x="0" y="2577719"/>
                    <a:pt x="0" y="2430907"/>
                  </a:cubicBezTo>
                  <a:lnTo>
                    <a:pt x="0" y="265938"/>
                  </a:lnTo>
                  <a:lnTo>
                    <a:pt x="9525" y="265938"/>
                  </a:lnTo>
                  <a:lnTo>
                    <a:pt x="0" y="265938"/>
                  </a:lnTo>
                  <a:moveTo>
                    <a:pt x="19050" y="265938"/>
                  </a:moveTo>
                  <a:lnTo>
                    <a:pt x="19050" y="2430907"/>
                  </a:lnTo>
                  <a:lnTo>
                    <a:pt x="9525" y="2430907"/>
                  </a:lnTo>
                  <a:lnTo>
                    <a:pt x="19050" y="2430907"/>
                  </a:lnTo>
                  <a:cubicBezTo>
                    <a:pt x="19050" y="2567305"/>
                    <a:pt x="129032" y="2677795"/>
                    <a:pt x="264668" y="2677795"/>
                  </a:cubicBezTo>
                  <a:lnTo>
                    <a:pt x="1285113" y="2677795"/>
                  </a:lnTo>
                  <a:cubicBezTo>
                    <a:pt x="1420749" y="2677795"/>
                    <a:pt x="1530731" y="2567305"/>
                    <a:pt x="1530731" y="2430907"/>
                  </a:cubicBezTo>
                  <a:lnTo>
                    <a:pt x="1530731" y="265938"/>
                  </a:lnTo>
                  <a:lnTo>
                    <a:pt x="1540256" y="265938"/>
                  </a:lnTo>
                  <a:lnTo>
                    <a:pt x="1530731" y="265938"/>
                  </a:lnTo>
                  <a:cubicBezTo>
                    <a:pt x="1530731" y="129540"/>
                    <a:pt x="1420749" y="19050"/>
                    <a:pt x="1285113" y="19050"/>
                  </a:cubicBezTo>
                  <a:lnTo>
                    <a:pt x="264668" y="19050"/>
                  </a:lnTo>
                  <a:lnTo>
                    <a:pt x="264668" y="9525"/>
                  </a:lnTo>
                  <a:lnTo>
                    <a:pt x="264668" y="19050"/>
                  </a:lnTo>
                  <a:cubicBezTo>
                    <a:pt x="129032" y="19050"/>
                    <a:pt x="19050" y="129540"/>
                    <a:pt x="19050" y="26593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63" name="Google Shape;963;p17"/>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Unique Dot Ai Technology Advantages</a:t>
            </a:r>
            <a:endParaRPr b="0" i="0" sz="1400" u="none" cap="none" strike="noStrike">
              <a:solidFill>
                <a:srgbClr val="000000"/>
              </a:solidFill>
              <a:latin typeface="Arial"/>
              <a:ea typeface="Arial"/>
              <a:cs typeface="Arial"/>
              <a:sym typeface="Arial"/>
            </a:endParaRPr>
          </a:p>
        </p:txBody>
      </p:sp>
      <p:sp>
        <p:nvSpPr>
          <p:cNvPr id="964" name="Google Shape;964;p17"/>
          <p:cNvSpPr txBox="1"/>
          <p:nvPr/>
        </p:nvSpPr>
        <p:spPr>
          <a:xfrm>
            <a:off x="5900014" y="4994222"/>
            <a:ext cx="7105949" cy="623714"/>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Clr>
                <a:srgbClr val="000000"/>
              </a:buClr>
              <a:buSzPts val="3600"/>
              <a:buFont typeface="Arial"/>
              <a:buNone/>
            </a:pPr>
            <a:r>
              <a:rPr b="1" i="0" lang="en-US" sz="3600" u="none" cap="none" strike="noStrike">
                <a:solidFill>
                  <a:srgbClr val="0047FF"/>
                </a:solidFill>
                <a:latin typeface="Outfit Medium"/>
                <a:ea typeface="Outfit Medium"/>
                <a:cs typeface="Outfit Medium"/>
                <a:sym typeface="Outfit Medium"/>
              </a:rPr>
              <a:t>ZIM (Zero Infrastructure Mesh)</a:t>
            </a:r>
            <a:endParaRPr b="0" i="0" sz="1400" u="none" cap="none" strike="noStrike">
              <a:solidFill>
                <a:srgbClr val="000000"/>
              </a:solidFill>
              <a:latin typeface="Arial"/>
              <a:ea typeface="Arial"/>
              <a:cs typeface="Arial"/>
              <a:sym typeface="Arial"/>
            </a:endParaRPr>
          </a:p>
        </p:txBody>
      </p:sp>
      <p:sp>
        <p:nvSpPr>
          <p:cNvPr id="965" name="Google Shape;965;p17"/>
          <p:cNvSpPr txBox="1"/>
          <p:nvPr/>
        </p:nvSpPr>
        <p:spPr>
          <a:xfrm>
            <a:off x="5354856" y="2365180"/>
            <a:ext cx="8139978" cy="623714"/>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Clr>
                <a:srgbClr val="000000"/>
              </a:buClr>
              <a:buSzPts val="3600"/>
              <a:buFont typeface="Arial"/>
              <a:buNone/>
            </a:pPr>
            <a:r>
              <a:rPr b="0" i="0" lang="en-US" sz="3600" u="none" cap="none" strike="noStrike">
                <a:solidFill>
                  <a:srgbClr val="000000"/>
                </a:solidFill>
                <a:latin typeface="Outfit Light"/>
                <a:ea typeface="Outfit Light"/>
                <a:cs typeface="Outfit Light"/>
                <a:sym typeface="Outfit Light"/>
              </a:rPr>
              <a:t>An</a:t>
            </a:r>
            <a:r>
              <a:rPr b="1" i="0" lang="en-US" sz="3600" u="none" cap="none" strike="noStrike">
                <a:solidFill>
                  <a:srgbClr val="0047FF"/>
                </a:solidFill>
                <a:latin typeface="Outfit Medium"/>
                <a:ea typeface="Outfit Medium"/>
                <a:cs typeface="Outfit Medium"/>
                <a:sym typeface="Outfit Medium"/>
              </a:rPr>
              <a:t> AI Engine </a:t>
            </a:r>
            <a:r>
              <a:rPr b="0" i="0" lang="en-US" sz="3600" u="none" cap="none" strike="noStrike">
                <a:solidFill>
                  <a:srgbClr val="000000"/>
                </a:solidFill>
                <a:latin typeface="Outfit Light"/>
                <a:ea typeface="Outfit Light"/>
                <a:cs typeface="Outfit Light"/>
                <a:sym typeface="Outfit Light"/>
              </a:rPr>
              <a:t>and</a:t>
            </a:r>
            <a:r>
              <a:rPr b="0" i="0" lang="en-US" sz="3600" u="none" cap="none" strike="noStrike">
                <a:solidFill>
                  <a:srgbClr val="000000"/>
                </a:solidFill>
                <a:latin typeface="Outfit"/>
                <a:ea typeface="Outfit"/>
                <a:cs typeface="Outfit"/>
                <a:sym typeface="Outfit"/>
              </a:rPr>
              <a:t> </a:t>
            </a:r>
            <a:r>
              <a:rPr b="1" i="0" lang="en-US" sz="3600" u="none" cap="none" strike="noStrike">
                <a:solidFill>
                  <a:srgbClr val="0047FF"/>
                </a:solidFill>
                <a:latin typeface="Outfit Medium"/>
                <a:ea typeface="Outfit Medium"/>
                <a:cs typeface="Outfit Medium"/>
                <a:sym typeface="Outfit Medium"/>
              </a:rPr>
              <a:t>Cloud Applications</a:t>
            </a:r>
            <a:endParaRPr b="0" i="0" sz="1400" u="none" cap="none" strike="noStrike">
              <a:solidFill>
                <a:srgbClr val="000000"/>
              </a:solidFill>
              <a:latin typeface="Arial"/>
              <a:ea typeface="Arial"/>
              <a:cs typeface="Arial"/>
              <a:sym typeface="Arial"/>
            </a:endParaRPr>
          </a:p>
        </p:txBody>
      </p:sp>
      <p:sp>
        <p:nvSpPr>
          <p:cNvPr id="966" name="Google Shape;966;p17"/>
          <p:cNvSpPr txBox="1"/>
          <p:nvPr/>
        </p:nvSpPr>
        <p:spPr>
          <a:xfrm>
            <a:off x="5074011" y="7623265"/>
            <a:ext cx="8610162" cy="614464"/>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Clr>
                <a:srgbClr val="000000"/>
              </a:buClr>
              <a:buSzPts val="3600"/>
              <a:buFont typeface="Arial"/>
              <a:buNone/>
            </a:pPr>
            <a:r>
              <a:rPr b="0" i="0" lang="en-US" sz="3600" u="none" cap="none" strike="noStrike">
                <a:solidFill>
                  <a:srgbClr val="000000"/>
                </a:solidFill>
                <a:latin typeface="Outfit Light"/>
                <a:ea typeface="Outfit Light"/>
                <a:cs typeface="Outfit Light"/>
                <a:sym typeface="Outfit Light"/>
              </a:rPr>
              <a:t>The only </a:t>
            </a:r>
            <a:r>
              <a:rPr b="1" i="0" lang="en-US" sz="3600" u="none" cap="none" strike="noStrike">
                <a:solidFill>
                  <a:srgbClr val="0047FF"/>
                </a:solidFill>
                <a:latin typeface="Outfit Medium"/>
                <a:ea typeface="Outfit Medium"/>
                <a:cs typeface="Outfit Medium"/>
                <a:sym typeface="Outfit Medium"/>
              </a:rPr>
              <a:t>passive (battery free) 5G tags</a:t>
            </a:r>
            <a:endParaRPr b="0" i="0" sz="1400" u="none" cap="none" strike="noStrike">
              <a:solidFill>
                <a:srgbClr val="000000"/>
              </a:solidFill>
              <a:latin typeface="Arial"/>
              <a:ea typeface="Arial"/>
              <a:cs typeface="Arial"/>
              <a:sym typeface="Arial"/>
            </a:endParaRPr>
          </a:p>
        </p:txBody>
      </p:sp>
      <p:sp>
        <p:nvSpPr>
          <p:cNvPr id="967" name="Google Shape;967;p17"/>
          <p:cNvSpPr txBox="1"/>
          <p:nvPr/>
        </p:nvSpPr>
        <p:spPr>
          <a:xfrm>
            <a:off x="8929444" y="9888865"/>
            <a:ext cx="429113"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17</a:t>
            </a:r>
            <a:endParaRPr b="0" i="0" sz="1400" u="none" cap="none" strike="noStrike">
              <a:solidFill>
                <a:srgbClr val="000000"/>
              </a:solidFill>
              <a:latin typeface="Arial"/>
              <a:ea typeface="Arial"/>
              <a:cs typeface="Arial"/>
              <a:sym typeface="Arial"/>
            </a:endParaRPr>
          </a:p>
        </p:txBody>
      </p:sp>
      <p:grpSp>
        <p:nvGrpSpPr>
          <p:cNvPr id="968" name="Google Shape;968;p17"/>
          <p:cNvGrpSpPr/>
          <p:nvPr/>
        </p:nvGrpSpPr>
        <p:grpSpPr>
          <a:xfrm>
            <a:off x="16190284" y="5252613"/>
            <a:ext cx="1183286" cy="1900861"/>
            <a:chOff x="0" y="0"/>
            <a:chExt cx="1577715" cy="2534482"/>
          </a:xfrm>
        </p:grpSpPr>
        <p:sp>
          <p:nvSpPr>
            <p:cNvPr id="969" name="Google Shape;969;p17"/>
            <p:cNvSpPr/>
            <p:nvPr/>
          </p:nvSpPr>
          <p:spPr>
            <a:xfrm>
              <a:off x="0" y="0"/>
              <a:ext cx="1577715" cy="2534482"/>
            </a:xfrm>
            <a:custGeom>
              <a:rect b="b" l="l" r="r" t="t"/>
              <a:pathLst>
                <a:path extrusionOk="0" h="2534482" w="1577715">
                  <a:moveTo>
                    <a:pt x="0" y="0"/>
                  </a:moveTo>
                  <a:lnTo>
                    <a:pt x="1577715" y="0"/>
                  </a:lnTo>
                  <a:lnTo>
                    <a:pt x="1577715" y="2534482"/>
                  </a:lnTo>
                  <a:lnTo>
                    <a:pt x="0" y="253448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0" name="Google Shape;970;p17"/>
            <p:cNvSpPr/>
            <p:nvPr/>
          </p:nvSpPr>
          <p:spPr>
            <a:xfrm rot="491771">
              <a:off x="247382" y="1195549"/>
              <a:ext cx="981419" cy="805817"/>
            </a:xfrm>
            <a:custGeom>
              <a:rect b="b" l="l" r="r" t="t"/>
              <a:pathLst>
                <a:path extrusionOk="0" h="805817" w="981419">
                  <a:moveTo>
                    <a:pt x="0" y="0"/>
                  </a:moveTo>
                  <a:lnTo>
                    <a:pt x="981418" y="0"/>
                  </a:lnTo>
                  <a:lnTo>
                    <a:pt x="981418" y="805817"/>
                  </a:lnTo>
                  <a:lnTo>
                    <a:pt x="0" y="80581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71" name="Google Shape;971;p17"/>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72" name="Google Shape;972;p17"/>
          <p:cNvPicPr preferRelativeResize="0"/>
          <p:nvPr/>
        </p:nvPicPr>
        <p:blipFill rotWithShape="1">
          <a:blip r:embed="rId9">
            <a:alphaModFix/>
          </a:blip>
          <a:srcRect b="38268" l="53887" r="0" t="23949"/>
          <a:stretch/>
        </p:blipFill>
        <p:spPr>
          <a:xfrm>
            <a:off x="1816700" y="7623275"/>
            <a:ext cx="3359198" cy="2123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grpSp>
        <p:nvGrpSpPr>
          <p:cNvPr id="981" name="Google Shape;981;p27"/>
          <p:cNvGrpSpPr/>
          <p:nvPr/>
        </p:nvGrpSpPr>
        <p:grpSpPr>
          <a:xfrm>
            <a:off x="1000125" y="6657574"/>
            <a:ext cx="16687838" cy="1865100"/>
            <a:chOff x="0" y="0"/>
            <a:chExt cx="22250450" cy="2245756"/>
          </a:xfrm>
        </p:grpSpPr>
        <p:sp>
          <p:nvSpPr>
            <p:cNvPr id="982" name="Google Shape;982;p27"/>
            <p:cNvSpPr/>
            <p:nvPr/>
          </p:nvSpPr>
          <p:spPr>
            <a:xfrm>
              <a:off x="9697" y="11457"/>
              <a:ext cx="22231057" cy="2222815"/>
            </a:xfrm>
            <a:custGeom>
              <a:rect b="b" l="l" r="r" t="t"/>
              <a:pathLst>
                <a:path extrusionOk="0" h="2222815" w="22231057">
                  <a:moveTo>
                    <a:pt x="0" y="0"/>
                  </a:moveTo>
                  <a:lnTo>
                    <a:pt x="22231057" y="0"/>
                  </a:lnTo>
                  <a:lnTo>
                    <a:pt x="22231057" y="2222815"/>
                  </a:lnTo>
                  <a:lnTo>
                    <a:pt x="0" y="2222815"/>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3" name="Google Shape;983;p27"/>
            <p:cNvSpPr/>
            <p:nvPr/>
          </p:nvSpPr>
          <p:spPr>
            <a:xfrm>
              <a:off x="0" y="0"/>
              <a:ext cx="22250450" cy="2245729"/>
            </a:xfrm>
            <a:custGeom>
              <a:rect b="b" l="l" r="r" t="t"/>
              <a:pathLst>
                <a:path extrusionOk="0" h="2245729" w="22250450">
                  <a:moveTo>
                    <a:pt x="9697" y="0"/>
                  </a:moveTo>
                  <a:lnTo>
                    <a:pt x="22240754" y="0"/>
                  </a:lnTo>
                  <a:cubicBezTo>
                    <a:pt x="22246056" y="0"/>
                    <a:pt x="22250450" y="5194"/>
                    <a:pt x="22250450" y="11457"/>
                  </a:cubicBezTo>
                  <a:lnTo>
                    <a:pt x="22250450" y="2234272"/>
                  </a:lnTo>
                  <a:cubicBezTo>
                    <a:pt x="22250450" y="2240535"/>
                    <a:pt x="22246056" y="2245729"/>
                    <a:pt x="22240754" y="2245729"/>
                  </a:cubicBezTo>
                  <a:lnTo>
                    <a:pt x="9697" y="2245729"/>
                  </a:lnTo>
                  <a:cubicBezTo>
                    <a:pt x="4396" y="2245729"/>
                    <a:pt x="0" y="2240535"/>
                    <a:pt x="0" y="2234272"/>
                  </a:cubicBezTo>
                  <a:lnTo>
                    <a:pt x="0" y="11457"/>
                  </a:lnTo>
                  <a:cubicBezTo>
                    <a:pt x="0" y="5194"/>
                    <a:pt x="4396" y="0"/>
                    <a:pt x="9697" y="0"/>
                  </a:cubicBezTo>
                  <a:moveTo>
                    <a:pt x="9697" y="22914"/>
                  </a:moveTo>
                  <a:lnTo>
                    <a:pt x="9697" y="11457"/>
                  </a:lnTo>
                  <a:lnTo>
                    <a:pt x="19393" y="11457"/>
                  </a:lnTo>
                  <a:lnTo>
                    <a:pt x="19393" y="2234272"/>
                  </a:lnTo>
                  <a:lnTo>
                    <a:pt x="9697" y="2234272"/>
                  </a:lnTo>
                  <a:lnTo>
                    <a:pt x="9697" y="2222815"/>
                  </a:lnTo>
                  <a:lnTo>
                    <a:pt x="22240754" y="2222815"/>
                  </a:lnTo>
                  <a:lnTo>
                    <a:pt x="22240754" y="2234272"/>
                  </a:lnTo>
                  <a:lnTo>
                    <a:pt x="22231059" y="2234272"/>
                  </a:lnTo>
                  <a:lnTo>
                    <a:pt x="22231059" y="11457"/>
                  </a:lnTo>
                  <a:lnTo>
                    <a:pt x="22240754" y="11457"/>
                  </a:lnTo>
                  <a:lnTo>
                    <a:pt x="22240754" y="22914"/>
                  </a:lnTo>
                  <a:lnTo>
                    <a:pt x="9697" y="22914"/>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4" name="Google Shape;984;p27"/>
            <p:cNvSpPr txBox="1"/>
            <p:nvPr/>
          </p:nvSpPr>
          <p:spPr>
            <a:xfrm>
              <a:off x="0" y="28575"/>
              <a:ext cx="22250400" cy="2217181"/>
            </a:xfrm>
            <a:prstGeom prst="rect">
              <a:avLst/>
            </a:prstGeom>
            <a:noFill/>
            <a:ln>
              <a:noFill/>
            </a:ln>
          </p:spPr>
          <p:txBody>
            <a:bodyPr anchorCtr="0" anchor="ctr" bIns="50800" lIns="50800" spcFirstLastPara="1" rIns="50800" wrap="square" tIns="50800">
              <a:noAutofit/>
            </a:bodyPr>
            <a:lstStyle/>
            <a:p>
              <a:pPr indent="0" lvl="0" marL="0" marR="0" rtl="0" algn="just">
                <a:lnSpc>
                  <a:spcPct val="108000"/>
                </a:lnSpc>
                <a:spcBef>
                  <a:spcPts val="0"/>
                </a:spcBef>
                <a:spcAft>
                  <a:spcPts val="0"/>
                </a:spcAft>
                <a:buClr>
                  <a:srgbClr val="000000"/>
                </a:buClr>
                <a:buSzPts val="3000"/>
                <a:buFont typeface="Arial"/>
                <a:buNone/>
              </a:pPr>
              <a:r>
                <a:rPr b="0" i="0" lang="en-US" sz="3000" u="none" cap="none" strike="noStrike">
                  <a:solidFill>
                    <a:srgbClr val="FFFFFF"/>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985" name="Google Shape;985;p27"/>
          <p:cNvSpPr/>
          <p:nvPr/>
        </p:nvSpPr>
        <p:spPr>
          <a:xfrm>
            <a:off x="-66460" y="1779824"/>
            <a:ext cx="2075056" cy="6959215"/>
          </a:xfrm>
          <a:custGeom>
            <a:rect b="b" l="l" r="r" t="t"/>
            <a:pathLst>
              <a:path extrusionOk="0" h="8855202" w="2640390">
                <a:moveTo>
                  <a:pt x="87124" y="8255"/>
                </a:moveTo>
                <a:cubicBezTo>
                  <a:pt x="2640390" y="2448179"/>
                  <a:pt x="2640390" y="6404102"/>
                  <a:pt x="87124" y="8844026"/>
                </a:cubicBezTo>
                <a:cubicBezTo>
                  <a:pt x="75256" y="8855201"/>
                  <a:pt x="56105" y="8855201"/>
                  <a:pt x="44237" y="8844026"/>
                </a:cubicBezTo>
                <a:lnTo>
                  <a:pt x="11868" y="8813546"/>
                </a:lnTo>
                <a:cubicBezTo>
                  <a:pt x="6204" y="8808212"/>
                  <a:pt x="2968" y="8800973"/>
                  <a:pt x="2968" y="8793352"/>
                </a:cubicBezTo>
                <a:cubicBezTo>
                  <a:pt x="2968" y="8785733"/>
                  <a:pt x="6204" y="8778494"/>
                  <a:pt x="11868" y="8773160"/>
                </a:cubicBezTo>
                <a:cubicBezTo>
                  <a:pt x="2530408" y="6372352"/>
                  <a:pt x="2530408" y="2479929"/>
                  <a:pt x="11868" y="79248"/>
                </a:cubicBezTo>
                <a:cubicBezTo>
                  <a:pt x="0" y="68072"/>
                  <a:pt x="0" y="50038"/>
                  <a:pt x="11868" y="38862"/>
                </a:cubicBezTo>
                <a:lnTo>
                  <a:pt x="44237" y="8382"/>
                </a:lnTo>
                <a:cubicBezTo>
                  <a:pt x="49901" y="3048"/>
                  <a:pt x="57589" y="0"/>
                  <a:pt x="65680" y="0"/>
                </a:cubicBezTo>
                <a:cubicBezTo>
                  <a:pt x="73772" y="0"/>
                  <a:pt x="81460" y="3048"/>
                  <a:pt x="87124" y="8382"/>
                </a:cubicBezTo>
                <a:moveTo>
                  <a:pt x="44237" y="48768"/>
                </a:moveTo>
                <a:lnTo>
                  <a:pt x="65680" y="28575"/>
                </a:lnTo>
                <a:lnTo>
                  <a:pt x="87124" y="48768"/>
                </a:lnTo>
                <a:lnTo>
                  <a:pt x="54756" y="79248"/>
                </a:lnTo>
                <a:lnTo>
                  <a:pt x="33313" y="59055"/>
                </a:lnTo>
                <a:lnTo>
                  <a:pt x="54756" y="38862"/>
                </a:lnTo>
                <a:cubicBezTo>
                  <a:pt x="2593018" y="2461895"/>
                  <a:pt x="2593018" y="6390513"/>
                  <a:pt x="54756" y="8813673"/>
                </a:cubicBezTo>
                <a:lnTo>
                  <a:pt x="33313" y="8793480"/>
                </a:lnTo>
                <a:lnTo>
                  <a:pt x="54756" y="8773287"/>
                </a:lnTo>
                <a:lnTo>
                  <a:pt x="87124" y="8803767"/>
                </a:lnTo>
                <a:lnTo>
                  <a:pt x="65680" y="8823960"/>
                </a:lnTo>
                <a:lnTo>
                  <a:pt x="44237" y="8803767"/>
                </a:lnTo>
                <a:cubicBezTo>
                  <a:pt x="2577651" y="6386195"/>
                  <a:pt x="2577651" y="2466339"/>
                  <a:pt x="44237" y="48768"/>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86" name="Google Shape;986;p27"/>
          <p:cNvGrpSpPr/>
          <p:nvPr/>
        </p:nvGrpSpPr>
        <p:grpSpPr>
          <a:xfrm>
            <a:off x="1000125" y="2517525"/>
            <a:ext cx="16687838" cy="1760673"/>
            <a:chOff x="0" y="0"/>
            <a:chExt cx="22250450" cy="2245756"/>
          </a:xfrm>
        </p:grpSpPr>
        <p:sp>
          <p:nvSpPr>
            <p:cNvPr id="987" name="Google Shape;987;p27"/>
            <p:cNvSpPr/>
            <p:nvPr/>
          </p:nvSpPr>
          <p:spPr>
            <a:xfrm>
              <a:off x="9697" y="11457"/>
              <a:ext cx="22231057" cy="2222815"/>
            </a:xfrm>
            <a:custGeom>
              <a:rect b="b" l="l" r="r" t="t"/>
              <a:pathLst>
                <a:path extrusionOk="0" h="2222815" w="22231057">
                  <a:moveTo>
                    <a:pt x="0" y="0"/>
                  </a:moveTo>
                  <a:lnTo>
                    <a:pt x="22231057" y="0"/>
                  </a:lnTo>
                  <a:lnTo>
                    <a:pt x="22231057" y="2222815"/>
                  </a:lnTo>
                  <a:lnTo>
                    <a:pt x="0" y="2222815"/>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8" name="Google Shape;988;p27"/>
            <p:cNvSpPr/>
            <p:nvPr/>
          </p:nvSpPr>
          <p:spPr>
            <a:xfrm>
              <a:off x="0" y="0"/>
              <a:ext cx="22250450" cy="2245729"/>
            </a:xfrm>
            <a:custGeom>
              <a:rect b="b" l="l" r="r" t="t"/>
              <a:pathLst>
                <a:path extrusionOk="0" h="2245729" w="22250450">
                  <a:moveTo>
                    <a:pt x="9697" y="0"/>
                  </a:moveTo>
                  <a:lnTo>
                    <a:pt x="22240754" y="0"/>
                  </a:lnTo>
                  <a:cubicBezTo>
                    <a:pt x="22246056" y="0"/>
                    <a:pt x="22250450" y="5194"/>
                    <a:pt x="22250450" y="11457"/>
                  </a:cubicBezTo>
                  <a:lnTo>
                    <a:pt x="22250450" y="2234272"/>
                  </a:lnTo>
                  <a:cubicBezTo>
                    <a:pt x="22250450" y="2240535"/>
                    <a:pt x="22246056" y="2245729"/>
                    <a:pt x="22240754" y="2245729"/>
                  </a:cubicBezTo>
                  <a:lnTo>
                    <a:pt x="9697" y="2245729"/>
                  </a:lnTo>
                  <a:cubicBezTo>
                    <a:pt x="4396" y="2245729"/>
                    <a:pt x="0" y="2240535"/>
                    <a:pt x="0" y="2234272"/>
                  </a:cubicBezTo>
                  <a:lnTo>
                    <a:pt x="0" y="11457"/>
                  </a:lnTo>
                  <a:cubicBezTo>
                    <a:pt x="0" y="5194"/>
                    <a:pt x="4396" y="0"/>
                    <a:pt x="9697" y="0"/>
                  </a:cubicBezTo>
                  <a:moveTo>
                    <a:pt x="9697" y="22914"/>
                  </a:moveTo>
                  <a:lnTo>
                    <a:pt x="9697" y="11457"/>
                  </a:lnTo>
                  <a:lnTo>
                    <a:pt x="19393" y="11457"/>
                  </a:lnTo>
                  <a:lnTo>
                    <a:pt x="19393" y="2234272"/>
                  </a:lnTo>
                  <a:lnTo>
                    <a:pt x="9697" y="2234272"/>
                  </a:lnTo>
                  <a:lnTo>
                    <a:pt x="9697" y="2222815"/>
                  </a:lnTo>
                  <a:lnTo>
                    <a:pt x="22240754" y="2222815"/>
                  </a:lnTo>
                  <a:lnTo>
                    <a:pt x="22240754" y="2234272"/>
                  </a:lnTo>
                  <a:lnTo>
                    <a:pt x="22231059" y="2234272"/>
                  </a:lnTo>
                  <a:lnTo>
                    <a:pt x="22231059" y="11457"/>
                  </a:lnTo>
                  <a:lnTo>
                    <a:pt x="22240754" y="11457"/>
                  </a:lnTo>
                  <a:lnTo>
                    <a:pt x="22240754" y="22914"/>
                  </a:lnTo>
                  <a:lnTo>
                    <a:pt x="9697" y="22914"/>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9" name="Google Shape;989;p27"/>
            <p:cNvSpPr txBox="1"/>
            <p:nvPr/>
          </p:nvSpPr>
          <p:spPr>
            <a:xfrm>
              <a:off x="0" y="28575"/>
              <a:ext cx="22250400" cy="2217181"/>
            </a:xfrm>
            <a:prstGeom prst="rect">
              <a:avLst/>
            </a:prstGeom>
            <a:noFill/>
            <a:ln>
              <a:noFill/>
            </a:ln>
          </p:spPr>
          <p:txBody>
            <a:bodyPr anchorCtr="0" anchor="ctr" bIns="50800" lIns="50800" spcFirstLastPara="1" rIns="50800" wrap="square" tIns="50800">
              <a:noAutofit/>
            </a:bodyPr>
            <a:lstStyle/>
            <a:p>
              <a:pPr indent="0" lvl="0" marL="0" marR="0" rtl="0" algn="just">
                <a:lnSpc>
                  <a:spcPct val="108000"/>
                </a:lnSpc>
                <a:spcBef>
                  <a:spcPts val="0"/>
                </a:spcBef>
                <a:spcAft>
                  <a:spcPts val="0"/>
                </a:spcAft>
                <a:buClr>
                  <a:srgbClr val="000000"/>
                </a:buClr>
                <a:buSzPts val="3000"/>
                <a:buFont typeface="Arial"/>
                <a:buNone/>
              </a:pPr>
              <a:r>
                <a:rPr b="0" i="0" lang="en-US" sz="3000" u="none" cap="none" strike="noStrike">
                  <a:solidFill>
                    <a:srgbClr val="FFFFFF"/>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grpSp>
        <p:nvGrpSpPr>
          <p:cNvPr id="990" name="Google Shape;990;p27"/>
          <p:cNvGrpSpPr/>
          <p:nvPr/>
        </p:nvGrpSpPr>
        <p:grpSpPr>
          <a:xfrm>
            <a:off x="119813" y="2479370"/>
            <a:ext cx="1760601" cy="1760601"/>
            <a:chOff x="0" y="0"/>
            <a:chExt cx="2347468" cy="2347468"/>
          </a:xfrm>
        </p:grpSpPr>
        <p:sp>
          <p:nvSpPr>
            <p:cNvPr id="991" name="Google Shape;991;p27"/>
            <p:cNvSpPr/>
            <p:nvPr/>
          </p:nvSpPr>
          <p:spPr>
            <a:xfrm>
              <a:off x="19050" y="19050"/>
              <a:ext cx="2309368" cy="2309368"/>
            </a:xfrm>
            <a:custGeom>
              <a:rect b="b" l="l" r="r" t="t"/>
              <a:pathLst>
                <a:path extrusionOk="0" h="2309368" w="2309368">
                  <a:moveTo>
                    <a:pt x="0" y="1154684"/>
                  </a:moveTo>
                  <a:cubicBezTo>
                    <a:pt x="0" y="517017"/>
                    <a:pt x="517017" y="0"/>
                    <a:pt x="1154684" y="0"/>
                  </a:cubicBezTo>
                  <a:cubicBezTo>
                    <a:pt x="1792351" y="0"/>
                    <a:pt x="2309368" y="517017"/>
                    <a:pt x="2309368" y="1154684"/>
                  </a:cubicBezTo>
                  <a:cubicBezTo>
                    <a:pt x="2309368" y="1792351"/>
                    <a:pt x="1792351" y="2309368"/>
                    <a:pt x="1154684" y="2309368"/>
                  </a:cubicBezTo>
                  <a:cubicBezTo>
                    <a:pt x="517017" y="2309368"/>
                    <a:pt x="0" y="1792478"/>
                    <a:pt x="0" y="1154684"/>
                  </a:cubicBezTo>
                  <a:close/>
                </a:path>
              </a:pathLst>
            </a:custGeom>
            <a:blipFill rotWithShape="1">
              <a:blip r:embed="rId3">
                <a:alphaModFix/>
              </a:blip>
              <a:stretch>
                <a:fillRect b="-16509" l="-16314" r="-18335" t="-1814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2" name="Google Shape;992;p27"/>
            <p:cNvSpPr/>
            <p:nvPr/>
          </p:nvSpPr>
          <p:spPr>
            <a:xfrm>
              <a:off x="0" y="0"/>
              <a:ext cx="2347468" cy="2347468"/>
            </a:xfrm>
            <a:custGeom>
              <a:rect b="b" l="l" r="r" t="t"/>
              <a:pathLst>
                <a:path extrusionOk="0" h="2347468" w="2347468">
                  <a:moveTo>
                    <a:pt x="0" y="1173734"/>
                  </a:moveTo>
                  <a:cubicBezTo>
                    <a:pt x="0" y="525526"/>
                    <a:pt x="525526" y="0"/>
                    <a:pt x="1173734" y="0"/>
                  </a:cubicBezTo>
                  <a:lnTo>
                    <a:pt x="1173734" y="19050"/>
                  </a:lnTo>
                  <a:lnTo>
                    <a:pt x="1173734" y="0"/>
                  </a:lnTo>
                  <a:cubicBezTo>
                    <a:pt x="1821942" y="0"/>
                    <a:pt x="2347468" y="525526"/>
                    <a:pt x="2347468" y="1173734"/>
                  </a:cubicBezTo>
                  <a:lnTo>
                    <a:pt x="2328418" y="1173734"/>
                  </a:lnTo>
                  <a:lnTo>
                    <a:pt x="2347468" y="1173734"/>
                  </a:lnTo>
                  <a:cubicBezTo>
                    <a:pt x="2347468" y="1821942"/>
                    <a:pt x="1821942" y="2347468"/>
                    <a:pt x="1173734" y="2347468"/>
                  </a:cubicBezTo>
                  <a:lnTo>
                    <a:pt x="1173734" y="2328418"/>
                  </a:lnTo>
                  <a:lnTo>
                    <a:pt x="1173734" y="2347468"/>
                  </a:lnTo>
                  <a:cubicBezTo>
                    <a:pt x="525526" y="2347468"/>
                    <a:pt x="0" y="1821942"/>
                    <a:pt x="0" y="1173734"/>
                  </a:cubicBezTo>
                  <a:lnTo>
                    <a:pt x="19050" y="1173734"/>
                  </a:lnTo>
                  <a:lnTo>
                    <a:pt x="38100" y="1173734"/>
                  </a:lnTo>
                  <a:lnTo>
                    <a:pt x="19050" y="1173734"/>
                  </a:lnTo>
                  <a:lnTo>
                    <a:pt x="0" y="1173734"/>
                  </a:lnTo>
                  <a:moveTo>
                    <a:pt x="38100" y="1173734"/>
                  </a:moveTo>
                  <a:cubicBezTo>
                    <a:pt x="38100" y="1184275"/>
                    <a:pt x="29591" y="1192784"/>
                    <a:pt x="19050" y="1192784"/>
                  </a:cubicBezTo>
                  <a:cubicBezTo>
                    <a:pt x="8509" y="1192784"/>
                    <a:pt x="0" y="1184275"/>
                    <a:pt x="0" y="1173734"/>
                  </a:cubicBezTo>
                  <a:cubicBezTo>
                    <a:pt x="0" y="1163193"/>
                    <a:pt x="8509" y="1154684"/>
                    <a:pt x="19050" y="1154684"/>
                  </a:cubicBezTo>
                  <a:cubicBezTo>
                    <a:pt x="29591" y="1154684"/>
                    <a:pt x="38100" y="1163193"/>
                    <a:pt x="38100" y="1173734"/>
                  </a:cubicBezTo>
                  <a:cubicBezTo>
                    <a:pt x="38100" y="1800987"/>
                    <a:pt x="546608" y="2309368"/>
                    <a:pt x="1173734" y="2309368"/>
                  </a:cubicBezTo>
                  <a:cubicBezTo>
                    <a:pt x="1800860" y="2309368"/>
                    <a:pt x="2309368" y="1800860"/>
                    <a:pt x="2309368" y="1173734"/>
                  </a:cubicBezTo>
                  <a:cubicBezTo>
                    <a:pt x="2309368" y="546608"/>
                    <a:pt x="1800987" y="38100"/>
                    <a:pt x="1173734" y="38100"/>
                  </a:cubicBezTo>
                  <a:lnTo>
                    <a:pt x="1173734" y="19050"/>
                  </a:lnTo>
                  <a:lnTo>
                    <a:pt x="1173734" y="38100"/>
                  </a:lnTo>
                  <a:cubicBezTo>
                    <a:pt x="546608" y="38100"/>
                    <a:pt x="38100" y="546608"/>
                    <a:pt x="38100" y="11737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3" name="Google Shape;993;p27"/>
          <p:cNvGrpSpPr/>
          <p:nvPr/>
        </p:nvGrpSpPr>
        <p:grpSpPr>
          <a:xfrm>
            <a:off x="1340500" y="4563800"/>
            <a:ext cx="16356994" cy="1760673"/>
            <a:chOff x="0" y="0"/>
            <a:chExt cx="21809325" cy="2245756"/>
          </a:xfrm>
        </p:grpSpPr>
        <p:sp>
          <p:nvSpPr>
            <p:cNvPr id="994" name="Google Shape;994;p27"/>
            <p:cNvSpPr/>
            <p:nvPr/>
          </p:nvSpPr>
          <p:spPr>
            <a:xfrm>
              <a:off x="9504" y="11457"/>
              <a:ext cx="21790317" cy="2222815"/>
            </a:xfrm>
            <a:custGeom>
              <a:rect b="b" l="l" r="r" t="t"/>
              <a:pathLst>
                <a:path extrusionOk="0" h="2222815" w="21790317">
                  <a:moveTo>
                    <a:pt x="0" y="0"/>
                  </a:moveTo>
                  <a:lnTo>
                    <a:pt x="21790317" y="0"/>
                  </a:lnTo>
                  <a:lnTo>
                    <a:pt x="21790317" y="2222815"/>
                  </a:lnTo>
                  <a:lnTo>
                    <a:pt x="0" y="2222815"/>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5" name="Google Shape;995;p27"/>
            <p:cNvSpPr/>
            <p:nvPr/>
          </p:nvSpPr>
          <p:spPr>
            <a:xfrm>
              <a:off x="0" y="0"/>
              <a:ext cx="21809325" cy="2245729"/>
            </a:xfrm>
            <a:custGeom>
              <a:rect b="b" l="l" r="r" t="t"/>
              <a:pathLst>
                <a:path extrusionOk="0" h="2245729" w="21809325">
                  <a:moveTo>
                    <a:pt x="9504" y="0"/>
                  </a:moveTo>
                  <a:lnTo>
                    <a:pt x="21799821" y="0"/>
                  </a:lnTo>
                  <a:cubicBezTo>
                    <a:pt x="21805016" y="0"/>
                    <a:pt x="21809325" y="5194"/>
                    <a:pt x="21809325" y="11457"/>
                  </a:cubicBezTo>
                  <a:lnTo>
                    <a:pt x="21809325" y="2234272"/>
                  </a:lnTo>
                  <a:cubicBezTo>
                    <a:pt x="21809325" y="2240535"/>
                    <a:pt x="21805016" y="2245729"/>
                    <a:pt x="21799821" y="2245729"/>
                  </a:cubicBezTo>
                  <a:lnTo>
                    <a:pt x="9504" y="2245729"/>
                  </a:lnTo>
                  <a:cubicBezTo>
                    <a:pt x="4309" y="2245729"/>
                    <a:pt x="0" y="2240535"/>
                    <a:pt x="0" y="2234272"/>
                  </a:cubicBezTo>
                  <a:lnTo>
                    <a:pt x="0" y="11457"/>
                  </a:lnTo>
                  <a:cubicBezTo>
                    <a:pt x="0" y="5194"/>
                    <a:pt x="4309" y="0"/>
                    <a:pt x="9504" y="0"/>
                  </a:cubicBezTo>
                  <a:moveTo>
                    <a:pt x="9504" y="22914"/>
                  </a:moveTo>
                  <a:lnTo>
                    <a:pt x="9504" y="11457"/>
                  </a:lnTo>
                  <a:lnTo>
                    <a:pt x="19009" y="11457"/>
                  </a:lnTo>
                  <a:lnTo>
                    <a:pt x="19009" y="2234272"/>
                  </a:lnTo>
                  <a:lnTo>
                    <a:pt x="9504" y="2234272"/>
                  </a:lnTo>
                  <a:lnTo>
                    <a:pt x="9504" y="2222815"/>
                  </a:lnTo>
                  <a:lnTo>
                    <a:pt x="21799821" y="2222815"/>
                  </a:lnTo>
                  <a:lnTo>
                    <a:pt x="21799821" y="2234272"/>
                  </a:lnTo>
                  <a:lnTo>
                    <a:pt x="21790316" y="2234272"/>
                  </a:lnTo>
                  <a:lnTo>
                    <a:pt x="21790316" y="11457"/>
                  </a:lnTo>
                  <a:lnTo>
                    <a:pt x="21799821" y="11457"/>
                  </a:lnTo>
                  <a:lnTo>
                    <a:pt x="21799821" y="22914"/>
                  </a:lnTo>
                  <a:lnTo>
                    <a:pt x="9504" y="22914"/>
                  </a:lnTo>
                  <a:close/>
                </a:path>
              </a:pathLst>
            </a:custGeom>
            <a:solidFill>
              <a:srgbClr val="0563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6" name="Google Shape;996;p27"/>
            <p:cNvSpPr txBox="1"/>
            <p:nvPr/>
          </p:nvSpPr>
          <p:spPr>
            <a:xfrm>
              <a:off x="0" y="28575"/>
              <a:ext cx="21809275" cy="2217181"/>
            </a:xfrm>
            <a:prstGeom prst="rect">
              <a:avLst/>
            </a:prstGeom>
            <a:noFill/>
            <a:ln>
              <a:noFill/>
            </a:ln>
          </p:spPr>
          <p:txBody>
            <a:bodyPr anchorCtr="0" anchor="ctr" bIns="50800" lIns="50800" spcFirstLastPara="1" rIns="50800" wrap="square" tIns="50800">
              <a:noAutofit/>
            </a:bodyPr>
            <a:lstStyle/>
            <a:p>
              <a:pPr indent="0" lvl="0" marL="0" marR="0" rtl="0" algn="just">
                <a:lnSpc>
                  <a:spcPct val="108000"/>
                </a:lnSpc>
                <a:spcBef>
                  <a:spcPts val="0"/>
                </a:spcBef>
                <a:spcAft>
                  <a:spcPts val="0"/>
                </a:spcAft>
                <a:buClr>
                  <a:srgbClr val="000000"/>
                </a:buClr>
                <a:buSzPts val="3000"/>
                <a:buFont typeface="Arial"/>
                <a:buNone/>
              </a:pPr>
              <a:r>
                <a:rPr b="0" i="0" lang="en-US" sz="3000" u="none" cap="none" strike="noStrike">
                  <a:solidFill>
                    <a:srgbClr val="FFFFFF"/>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cxnSp>
        <p:nvCxnSpPr>
          <p:cNvPr id="997" name="Google Shape;997;p27"/>
          <p:cNvCxnSpPr/>
          <p:nvPr/>
        </p:nvCxnSpPr>
        <p:spPr>
          <a:xfrm>
            <a:off x="4278513" y="1941676"/>
            <a:ext cx="28575" cy="6581025"/>
          </a:xfrm>
          <a:prstGeom prst="straightConnector1">
            <a:avLst/>
          </a:prstGeom>
          <a:noFill/>
          <a:ln cap="rnd" cmpd="sng" w="19050">
            <a:solidFill>
              <a:srgbClr val="FFFFFF"/>
            </a:solidFill>
            <a:prstDash val="solid"/>
            <a:round/>
            <a:headEnd len="sm" w="sm" type="none"/>
            <a:tailEnd len="sm" w="sm" type="none"/>
          </a:ln>
        </p:spPr>
      </p:cxnSp>
      <p:cxnSp>
        <p:nvCxnSpPr>
          <p:cNvPr id="998" name="Google Shape;998;p27"/>
          <p:cNvCxnSpPr/>
          <p:nvPr/>
        </p:nvCxnSpPr>
        <p:spPr>
          <a:xfrm>
            <a:off x="7649735" y="1941676"/>
            <a:ext cx="28575" cy="6581025"/>
          </a:xfrm>
          <a:prstGeom prst="straightConnector1">
            <a:avLst/>
          </a:prstGeom>
          <a:noFill/>
          <a:ln cap="rnd" cmpd="sng" w="19050">
            <a:solidFill>
              <a:srgbClr val="FFFFFF"/>
            </a:solidFill>
            <a:prstDash val="solid"/>
            <a:round/>
            <a:headEnd len="sm" w="sm" type="none"/>
            <a:tailEnd len="sm" w="sm" type="none"/>
          </a:ln>
        </p:spPr>
      </p:cxnSp>
      <p:cxnSp>
        <p:nvCxnSpPr>
          <p:cNvPr id="999" name="Google Shape;999;p27"/>
          <p:cNvCxnSpPr/>
          <p:nvPr/>
        </p:nvCxnSpPr>
        <p:spPr>
          <a:xfrm>
            <a:off x="11020958" y="1941676"/>
            <a:ext cx="28575" cy="6581025"/>
          </a:xfrm>
          <a:prstGeom prst="straightConnector1">
            <a:avLst/>
          </a:prstGeom>
          <a:noFill/>
          <a:ln cap="rnd" cmpd="sng" w="19050">
            <a:solidFill>
              <a:srgbClr val="FFFFFF"/>
            </a:solidFill>
            <a:prstDash val="solid"/>
            <a:round/>
            <a:headEnd len="sm" w="sm" type="none"/>
            <a:tailEnd len="sm" w="sm" type="none"/>
          </a:ln>
        </p:spPr>
      </p:cxnSp>
      <p:cxnSp>
        <p:nvCxnSpPr>
          <p:cNvPr id="1000" name="Google Shape;1000;p27"/>
          <p:cNvCxnSpPr/>
          <p:nvPr/>
        </p:nvCxnSpPr>
        <p:spPr>
          <a:xfrm>
            <a:off x="14392181" y="1941676"/>
            <a:ext cx="28575" cy="6581025"/>
          </a:xfrm>
          <a:prstGeom prst="straightConnector1">
            <a:avLst/>
          </a:prstGeom>
          <a:noFill/>
          <a:ln cap="rnd" cmpd="sng" w="19050">
            <a:solidFill>
              <a:srgbClr val="FFFFFF"/>
            </a:solidFill>
            <a:prstDash val="solid"/>
            <a:round/>
            <a:headEnd len="sm" w="sm" type="none"/>
            <a:tailEnd len="sm" w="sm" type="none"/>
          </a:ln>
        </p:spPr>
      </p:cxnSp>
      <p:sp>
        <p:nvSpPr>
          <p:cNvPr id="1001" name="Google Shape;1001;p27"/>
          <p:cNvSpPr txBox="1"/>
          <p:nvPr/>
        </p:nvSpPr>
        <p:spPr>
          <a:xfrm>
            <a:off x="2286321" y="5117969"/>
            <a:ext cx="1859690" cy="52833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200"/>
              <a:buFont typeface="Arial"/>
              <a:buNone/>
            </a:pPr>
            <a:r>
              <a:rPr b="0" i="0" lang="en-US" sz="3200" u="none" cap="none" strike="noStrike">
                <a:solidFill>
                  <a:srgbClr val="FFFFFF"/>
                </a:solidFill>
                <a:latin typeface="Outfit"/>
                <a:ea typeface="Outfit"/>
                <a:cs typeface="Outfit"/>
                <a:sym typeface="Outfit"/>
              </a:rPr>
              <a:t>Hardware</a:t>
            </a:r>
            <a:endParaRPr b="0" i="0" sz="1400" u="none" cap="none" strike="noStrike">
              <a:solidFill>
                <a:srgbClr val="000000"/>
              </a:solidFill>
              <a:latin typeface="Arial"/>
              <a:ea typeface="Arial"/>
              <a:cs typeface="Arial"/>
              <a:sym typeface="Arial"/>
            </a:endParaRPr>
          </a:p>
        </p:txBody>
      </p:sp>
      <p:grpSp>
        <p:nvGrpSpPr>
          <p:cNvPr id="1002" name="Google Shape;1002;p27"/>
          <p:cNvGrpSpPr/>
          <p:nvPr/>
        </p:nvGrpSpPr>
        <p:grpSpPr>
          <a:xfrm>
            <a:off x="411396" y="4525637"/>
            <a:ext cx="1760601" cy="1760601"/>
            <a:chOff x="0" y="0"/>
            <a:chExt cx="2347468" cy="2347468"/>
          </a:xfrm>
        </p:grpSpPr>
        <p:sp>
          <p:nvSpPr>
            <p:cNvPr id="1003" name="Google Shape;1003;p27"/>
            <p:cNvSpPr/>
            <p:nvPr/>
          </p:nvSpPr>
          <p:spPr>
            <a:xfrm>
              <a:off x="19050" y="19050"/>
              <a:ext cx="2309368" cy="2309368"/>
            </a:xfrm>
            <a:custGeom>
              <a:rect b="b" l="l" r="r" t="t"/>
              <a:pathLst>
                <a:path extrusionOk="0" h="2309368" w="2309368">
                  <a:moveTo>
                    <a:pt x="0" y="1154684"/>
                  </a:moveTo>
                  <a:cubicBezTo>
                    <a:pt x="0" y="517017"/>
                    <a:pt x="517017" y="0"/>
                    <a:pt x="1154684" y="0"/>
                  </a:cubicBezTo>
                  <a:cubicBezTo>
                    <a:pt x="1792351" y="0"/>
                    <a:pt x="2309368" y="517017"/>
                    <a:pt x="2309368" y="1154684"/>
                  </a:cubicBezTo>
                  <a:cubicBezTo>
                    <a:pt x="2309368" y="1792351"/>
                    <a:pt x="1792351" y="2309368"/>
                    <a:pt x="1154684" y="2309368"/>
                  </a:cubicBezTo>
                  <a:cubicBezTo>
                    <a:pt x="517017" y="2309368"/>
                    <a:pt x="0" y="1792478"/>
                    <a:pt x="0" y="1154684"/>
                  </a:cubicBezTo>
                  <a:close/>
                </a:path>
              </a:pathLst>
            </a:custGeom>
            <a:blipFill rotWithShape="1">
              <a:blip r:embed="rId4">
                <a:alphaModFix/>
              </a:blip>
              <a:stretch>
                <a:fillRect b="0" l="-1476" r="-147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4" name="Google Shape;1004;p27"/>
            <p:cNvSpPr/>
            <p:nvPr/>
          </p:nvSpPr>
          <p:spPr>
            <a:xfrm>
              <a:off x="0" y="0"/>
              <a:ext cx="2347468" cy="2347468"/>
            </a:xfrm>
            <a:custGeom>
              <a:rect b="b" l="l" r="r" t="t"/>
              <a:pathLst>
                <a:path extrusionOk="0" h="2347468" w="2347468">
                  <a:moveTo>
                    <a:pt x="0" y="1173734"/>
                  </a:moveTo>
                  <a:cubicBezTo>
                    <a:pt x="0" y="525526"/>
                    <a:pt x="525526" y="0"/>
                    <a:pt x="1173734" y="0"/>
                  </a:cubicBezTo>
                  <a:lnTo>
                    <a:pt x="1173734" y="19050"/>
                  </a:lnTo>
                  <a:lnTo>
                    <a:pt x="1173734" y="0"/>
                  </a:lnTo>
                  <a:cubicBezTo>
                    <a:pt x="1821942" y="0"/>
                    <a:pt x="2347468" y="525526"/>
                    <a:pt x="2347468" y="1173734"/>
                  </a:cubicBezTo>
                  <a:lnTo>
                    <a:pt x="2328418" y="1173734"/>
                  </a:lnTo>
                  <a:lnTo>
                    <a:pt x="2347468" y="1173734"/>
                  </a:lnTo>
                  <a:cubicBezTo>
                    <a:pt x="2347468" y="1821942"/>
                    <a:pt x="1821942" y="2347468"/>
                    <a:pt x="1173734" y="2347468"/>
                  </a:cubicBezTo>
                  <a:lnTo>
                    <a:pt x="1173734" y="2328418"/>
                  </a:lnTo>
                  <a:lnTo>
                    <a:pt x="1173734" y="2347468"/>
                  </a:lnTo>
                  <a:cubicBezTo>
                    <a:pt x="525526" y="2347468"/>
                    <a:pt x="0" y="1821942"/>
                    <a:pt x="0" y="1173734"/>
                  </a:cubicBezTo>
                  <a:lnTo>
                    <a:pt x="19050" y="1173734"/>
                  </a:lnTo>
                  <a:lnTo>
                    <a:pt x="38100" y="1173734"/>
                  </a:lnTo>
                  <a:lnTo>
                    <a:pt x="19050" y="1173734"/>
                  </a:lnTo>
                  <a:lnTo>
                    <a:pt x="0" y="1173734"/>
                  </a:lnTo>
                  <a:moveTo>
                    <a:pt x="38100" y="1173734"/>
                  </a:moveTo>
                  <a:cubicBezTo>
                    <a:pt x="38100" y="1184275"/>
                    <a:pt x="29591" y="1192784"/>
                    <a:pt x="19050" y="1192784"/>
                  </a:cubicBezTo>
                  <a:cubicBezTo>
                    <a:pt x="8509" y="1192784"/>
                    <a:pt x="0" y="1184275"/>
                    <a:pt x="0" y="1173734"/>
                  </a:cubicBezTo>
                  <a:cubicBezTo>
                    <a:pt x="0" y="1163193"/>
                    <a:pt x="8509" y="1154684"/>
                    <a:pt x="19050" y="1154684"/>
                  </a:cubicBezTo>
                  <a:cubicBezTo>
                    <a:pt x="29591" y="1154684"/>
                    <a:pt x="38100" y="1163193"/>
                    <a:pt x="38100" y="1173734"/>
                  </a:cubicBezTo>
                  <a:cubicBezTo>
                    <a:pt x="38100" y="1800987"/>
                    <a:pt x="546608" y="2309368"/>
                    <a:pt x="1173734" y="2309368"/>
                  </a:cubicBezTo>
                  <a:cubicBezTo>
                    <a:pt x="1800860" y="2309368"/>
                    <a:pt x="2309368" y="1800860"/>
                    <a:pt x="2309368" y="1173734"/>
                  </a:cubicBezTo>
                  <a:cubicBezTo>
                    <a:pt x="2309368" y="546608"/>
                    <a:pt x="1800987" y="38100"/>
                    <a:pt x="1173734" y="38100"/>
                  </a:cubicBezTo>
                  <a:lnTo>
                    <a:pt x="1173734" y="19050"/>
                  </a:lnTo>
                  <a:lnTo>
                    <a:pt x="1173734" y="38100"/>
                  </a:lnTo>
                  <a:cubicBezTo>
                    <a:pt x="546608" y="38100"/>
                    <a:pt x="38100" y="546608"/>
                    <a:pt x="38100" y="11737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27"/>
          <p:cNvGrpSpPr/>
          <p:nvPr/>
        </p:nvGrpSpPr>
        <p:grpSpPr>
          <a:xfrm>
            <a:off x="119813" y="6619429"/>
            <a:ext cx="1760601" cy="1760601"/>
            <a:chOff x="0" y="0"/>
            <a:chExt cx="2347468" cy="2347468"/>
          </a:xfrm>
        </p:grpSpPr>
        <p:grpSp>
          <p:nvGrpSpPr>
            <p:cNvPr id="1006" name="Google Shape;1006;p27"/>
            <p:cNvGrpSpPr/>
            <p:nvPr/>
          </p:nvGrpSpPr>
          <p:grpSpPr>
            <a:xfrm>
              <a:off x="0" y="0"/>
              <a:ext cx="2347468" cy="2347468"/>
              <a:chOff x="0" y="0"/>
              <a:chExt cx="2347468" cy="2347468"/>
            </a:xfrm>
          </p:grpSpPr>
          <p:sp>
            <p:nvSpPr>
              <p:cNvPr id="1007" name="Google Shape;1007;p27"/>
              <p:cNvSpPr/>
              <p:nvPr/>
            </p:nvSpPr>
            <p:spPr>
              <a:xfrm>
                <a:off x="19050" y="19050"/>
                <a:ext cx="2309368" cy="2309368"/>
              </a:xfrm>
              <a:custGeom>
                <a:rect b="b" l="l" r="r" t="t"/>
                <a:pathLst>
                  <a:path extrusionOk="0" h="2309368" w="2309368">
                    <a:moveTo>
                      <a:pt x="0" y="1154684"/>
                    </a:moveTo>
                    <a:cubicBezTo>
                      <a:pt x="0" y="517017"/>
                      <a:pt x="517017" y="0"/>
                      <a:pt x="1154684" y="0"/>
                    </a:cubicBezTo>
                    <a:cubicBezTo>
                      <a:pt x="1792351" y="0"/>
                      <a:pt x="2309368" y="517017"/>
                      <a:pt x="2309368" y="1154684"/>
                    </a:cubicBezTo>
                    <a:cubicBezTo>
                      <a:pt x="2309368" y="1792351"/>
                      <a:pt x="1792351" y="2309368"/>
                      <a:pt x="1154684" y="2309368"/>
                    </a:cubicBezTo>
                    <a:cubicBezTo>
                      <a:pt x="517017" y="2309368"/>
                      <a:pt x="0" y="1792478"/>
                      <a:pt x="0" y="1154684"/>
                    </a:cubicBezTo>
                    <a:close/>
                  </a:path>
                </a:pathLst>
              </a:custGeom>
              <a:solidFill>
                <a:srgbClr val="E97132"/>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8" name="Google Shape;1008;p27"/>
              <p:cNvSpPr/>
              <p:nvPr/>
            </p:nvSpPr>
            <p:spPr>
              <a:xfrm>
                <a:off x="0" y="0"/>
                <a:ext cx="2347468" cy="2347468"/>
              </a:xfrm>
              <a:custGeom>
                <a:rect b="b" l="l" r="r" t="t"/>
                <a:pathLst>
                  <a:path extrusionOk="0" h="2347468" w="2347468">
                    <a:moveTo>
                      <a:pt x="0" y="1173734"/>
                    </a:moveTo>
                    <a:cubicBezTo>
                      <a:pt x="0" y="525526"/>
                      <a:pt x="525526" y="0"/>
                      <a:pt x="1173734" y="0"/>
                    </a:cubicBezTo>
                    <a:lnTo>
                      <a:pt x="1173734" y="19050"/>
                    </a:lnTo>
                    <a:lnTo>
                      <a:pt x="1173734" y="0"/>
                    </a:lnTo>
                    <a:cubicBezTo>
                      <a:pt x="1821942" y="0"/>
                      <a:pt x="2347468" y="525526"/>
                      <a:pt x="2347468" y="1173734"/>
                    </a:cubicBezTo>
                    <a:lnTo>
                      <a:pt x="2328418" y="1173734"/>
                    </a:lnTo>
                    <a:lnTo>
                      <a:pt x="2347468" y="1173734"/>
                    </a:lnTo>
                    <a:cubicBezTo>
                      <a:pt x="2347468" y="1821942"/>
                      <a:pt x="1821942" y="2347468"/>
                      <a:pt x="1173734" y="2347468"/>
                    </a:cubicBezTo>
                    <a:lnTo>
                      <a:pt x="1173734" y="2328418"/>
                    </a:lnTo>
                    <a:lnTo>
                      <a:pt x="1173734" y="2347468"/>
                    </a:lnTo>
                    <a:cubicBezTo>
                      <a:pt x="525526" y="2347468"/>
                      <a:pt x="0" y="1821942"/>
                      <a:pt x="0" y="1173734"/>
                    </a:cubicBezTo>
                    <a:lnTo>
                      <a:pt x="19050" y="1173734"/>
                    </a:lnTo>
                    <a:lnTo>
                      <a:pt x="38100" y="1173734"/>
                    </a:lnTo>
                    <a:lnTo>
                      <a:pt x="19050" y="1173734"/>
                    </a:lnTo>
                    <a:lnTo>
                      <a:pt x="0" y="1173734"/>
                    </a:lnTo>
                    <a:moveTo>
                      <a:pt x="38100" y="1173734"/>
                    </a:moveTo>
                    <a:cubicBezTo>
                      <a:pt x="38100" y="1184275"/>
                      <a:pt x="29591" y="1192784"/>
                      <a:pt x="19050" y="1192784"/>
                    </a:cubicBezTo>
                    <a:cubicBezTo>
                      <a:pt x="8509" y="1192784"/>
                      <a:pt x="0" y="1184275"/>
                      <a:pt x="0" y="1173734"/>
                    </a:cubicBezTo>
                    <a:cubicBezTo>
                      <a:pt x="0" y="1163193"/>
                      <a:pt x="8509" y="1154684"/>
                      <a:pt x="19050" y="1154684"/>
                    </a:cubicBezTo>
                    <a:cubicBezTo>
                      <a:pt x="29591" y="1154684"/>
                      <a:pt x="38100" y="1163193"/>
                      <a:pt x="38100" y="1173734"/>
                    </a:cubicBezTo>
                    <a:cubicBezTo>
                      <a:pt x="38100" y="1800987"/>
                      <a:pt x="546608" y="2309368"/>
                      <a:pt x="1173734" y="2309368"/>
                    </a:cubicBezTo>
                    <a:cubicBezTo>
                      <a:pt x="1800860" y="2309368"/>
                      <a:pt x="2309368" y="1800860"/>
                      <a:pt x="2309368" y="1173734"/>
                    </a:cubicBezTo>
                    <a:cubicBezTo>
                      <a:pt x="2309368" y="546608"/>
                      <a:pt x="1800987" y="38100"/>
                      <a:pt x="1173734" y="38100"/>
                    </a:cubicBezTo>
                    <a:lnTo>
                      <a:pt x="1173734" y="19050"/>
                    </a:lnTo>
                    <a:lnTo>
                      <a:pt x="1173734" y="38100"/>
                    </a:lnTo>
                    <a:cubicBezTo>
                      <a:pt x="546608" y="38100"/>
                      <a:pt x="38100" y="546608"/>
                      <a:pt x="38100" y="11737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09" name="Google Shape;1009;p27"/>
            <p:cNvSpPr/>
            <p:nvPr/>
          </p:nvSpPr>
          <p:spPr>
            <a:xfrm rot="-525283">
              <a:off x="478921" y="361084"/>
              <a:ext cx="1389659" cy="1625332"/>
            </a:xfrm>
            <a:custGeom>
              <a:rect b="b" l="l" r="r" t="t"/>
              <a:pathLst>
                <a:path extrusionOk="0" h="1625332" w="1389659">
                  <a:moveTo>
                    <a:pt x="0" y="0"/>
                  </a:moveTo>
                  <a:lnTo>
                    <a:pt x="1389658" y="0"/>
                  </a:lnTo>
                  <a:lnTo>
                    <a:pt x="1389658" y="1625332"/>
                  </a:lnTo>
                  <a:lnTo>
                    <a:pt x="0" y="16253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10" name="Google Shape;1010;p27"/>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Product Component Roadmap</a:t>
            </a:r>
            <a:endParaRPr b="0" i="0" sz="1400" u="none" cap="none" strike="noStrike">
              <a:solidFill>
                <a:srgbClr val="000000"/>
              </a:solidFill>
              <a:latin typeface="Arial"/>
              <a:ea typeface="Arial"/>
              <a:cs typeface="Arial"/>
              <a:sym typeface="Arial"/>
            </a:endParaRPr>
          </a:p>
        </p:txBody>
      </p:sp>
      <p:sp>
        <p:nvSpPr>
          <p:cNvPr id="1011" name="Google Shape;1011;p27"/>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27</a:t>
            </a:r>
            <a:endParaRPr b="0" i="0" sz="1400" u="none" cap="none" strike="noStrike">
              <a:solidFill>
                <a:srgbClr val="000000"/>
              </a:solidFill>
              <a:latin typeface="Arial"/>
              <a:ea typeface="Arial"/>
              <a:cs typeface="Arial"/>
              <a:sym typeface="Arial"/>
            </a:endParaRPr>
          </a:p>
        </p:txBody>
      </p:sp>
      <p:sp>
        <p:nvSpPr>
          <p:cNvPr id="1012" name="Google Shape;1012;p27"/>
          <p:cNvSpPr txBox="1"/>
          <p:nvPr/>
        </p:nvSpPr>
        <p:spPr>
          <a:xfrm>
            <a:off x="5582736" y="2060237"/>
            <a:ext cx="657300" cy="409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EA4F0D"/>
                </a:solidFill>
                <a:latin typeface="Outfit SemiBold"/>
                <a:ea typeface="Outfit SemiBold"/>
                <a:cs typeface="Outfit SemiBold"/>
                <a:sym typeface="Outfit SemiBold"/>
              </a:rPr>
              <a:t>Q2</a:t>
            </a:r>
            <a:endParaRPr b="0" i="0" sz="1400" u="none" cap="none" strike="noStrike">
              <a:solidFill>
                <a:srgbClr val="000000"/>
              </a:solidFill>
              <a:latin typeface="Arial"/>
              <a:ea typeface="Arial"/>
              <a:cs typeface="Arial"/>
              <a:sym typeface="Arial"/>
            </a:endParaRPr>
          </a:p>
        </p:txBody>
      </p:sp>
      <p:sp>
        <p:nvSpPr>
          <p:cNvPr id="1013" name="Google Shape;1013;p27"/>
          <p:cNvSpPr txBox="1"/>
          <p:nvPr/>
        </p:nvSpPr>
        <p:spPr>
          <a:xfrm>
            <a:off x="9020984" y="2060237"/>
            <a:ext cx="657300" cy="409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EA4F0D"/>
                </a:solidFill>
                <a:latin typeface="Outfit SemiBold"/>
                <a:ea typeface="Outfit SemiBold"/>
                <a:cs typeface="Outfit SemiBold"/>
                <a:sym typeface="Outfit SemiBold"/>
              </a:rPr>
              <a:t>Q3</a:t>
            </a:r>
            <a:endParaRPr b="0" i="0" sz="1400" u="none" cap="none" strike="noStrike">
              <a:solidFill>
                <a:srgbClr val="000000"/>
              </a:solidFill>
              <a:latin typeface="Arial"/>
              <a:ea typeface="Arial"/>
              <a:cs typeface="Arial"/>
              <a:sym typeface="Arial"/>
            </a:endParaRPr>
          </a:p>
        </p:txBody>
      </p:sp>
      <p:sp>
        <p:nvSpPr>
          <p:cNvPr id="1014" name="Google Shape;1014;p27"/>
          <p:cNvSpPr txBox="1"/>
          <p:nvPr/>
        </p:nvSpPr>
        <p:spPr>
          <a:xfrm>
            <a:off x="12411257" y="2060237"/>
            <a:ext cx="657300" cy="409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EA4F0D"/>
                </a:solidFill>
                <a:latin typeface="Outfit SemiBold"/>
                <a:ea typeface="Outfit SemiBold"/>
                <a:cs typeface="Outfit SemiBold"/>
                <a:sym typeface="Outfit SemiBold"/>
              </a:rPr>
              <a:t>Q4</a:t>
            </a:r>
            <a:endParaRPr b="0" i="0" sz="1400" u="none" cap="none" strike="noStrike">
              <a:solidFill>
                <a:srgbClr val="000000"/>
              </a:solidFill>
              <a:latin typeface="Arial"/>
              <a:ea typeface="Arial"/>
              <a:cs typeface="Arial"/>
              <a:sym typeface="Arial"/>
            </a:endParaRPr>
          </a:p>
        </p:txBody>
      </p:sp>
      <p:sp>
        <p:nvSpPr>
          <p:cNvPr id="1015" name="Google Shape;1015;p27"/>
          <p:cNvSpPr txBox="1"/>
          <p:nvPr/>
        </p:nvSpPr>
        <p:spPr>
          <a:xfrm>
            <a:off x="15324066" y="2060237"/>
            <a:ext cx="1517700" cy="409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EA4F0D"/>
                </a:solidFill>
                <a:latin typeface="Outfit SemiBold"/>
                <a:ea typeface="Outfit SemiBold"/>
                <a:cs typeface="Outfit SemiBold"/>
                <a:sym typeface="Outfit SemiBold"/>
              </a:rPr>
              <a:t>2025</a:t>
            </a:r>
            <a:endParaRPr b="0" i="0" sz="1400" u="none" cap="none" strike="noStrike">
              <a:solidFill>
                <a:srgbClr val="000000"/>
              </a:solidFill>
              <a:latin typeface="Arial"/>
              <a:ea typeface="Arial"/>
              <a:cs typeface="Arial"/>
              <a:sym typeface="Arial"/>
            </a:endParaRPr>
          </a:p>
        </p:txBody>
      </p:sp>
      <p:sp>
        <p:nvSpPr>
          <p:cNvPr id="1016" name="Google Shape;1016;p27"/>
          <p:cNvSpPr txBox="1"/>
          <p:nvPr/>
        </p:nvSpPr>
        <p:spPr>
          <a:xfrm>
            <a:off x="4307088" y="6761862"/>
            <a:ext cx="33426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Channel Training v1</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WEC opening</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Partner Portal opens</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Pricebooks</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Collateral</a:t>
            </a:r>
            <a:endParaRPr b="0" i="0" sz="1700" u="none" cap="none" strike="noStrike">
              <a:solidFill>
                <a:srgbClr val="000000"/>
              </a:solidFill>
              <a:latin typeface="Arial"/>
              <a:ea typeface="Arial"/>
              <a:cs typeface="Arial"/>
              <a:sym typeface="Arial"/>
            </a:endParaRPr>
          </a:p>
        </p:txBody>
      </p:sp>
      <p:sp>
        <p:nvSpPr>
          <p:cNvPr id="1017" name="Google Shape;1017;p27"/>
          <p:cNvSpPr txBox="1"/>
          <p:nvPr/>
        </p:nvSpPr>
        <p:spPr>
          <a:xfrm>
            <a:off x="7640211" y="4650659"/>
            <a:ext cx="3342600" cy="12822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Fanstel Gateway</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Industrial Passive Tag</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Manufacturing setup</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HW QA &amp; Test </a:t>
            </a:r>
            <a:endParaRPr b="0" i="0" sz="1700" u="none" cap="none" strike="noStrike">
              <a:solidFill>
                <a:srgbClr val="000000"/>
              </a:solidFill>
              <a:latin typeface="Arial"/>
              <a:ea typeface="Arial"/>
              <a:cs typeface="Arial"/>
              <a:sym typeface="Arial"/>
            </a:endParaRPr>
          </a:p>
        </p:txBody>
      </p:sp>
      <p:sp>
        <p:nvSpPr>
          <p:cNvPr id="1018" name="Google Shape;1018;p27"/>
          <p:cNvSpPr txBox="1"/>
          <p:nvPr/>
        </p:nvSpPr>
        <p:spPr>
          <a:xfrm>
            <a:off x="11049533" y="4650659"/>
            <a:ext cx="3342600" cy="12822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Bridge Platform Launch </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MVP</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Marker SKUs</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Print Server (RPN)</a:t>
            </a:r>
            <a:endParaRPr b="0" i="0" sz="1700" u="none" cap="none" strike="noStrike">
              <a:solidFill>
                <a:srgbClr val="000000"/>
              </a:solidFill>
              <a:latin typeface="Arial"/>
              <a:ea typeface="Arial"/>
              <a:cs typeface="Arial"/>
              <a:sym typeface="Arial"/>
            </a:endParaRPr>
          </a:p>
        </p:txBody>
      </p:sp>
      <p:sp>
        <p:nvSpPr>
          <p:cNvPr id="1019" name="Google Shape;1019;p27"/>
          <p:cNvSpPr txBox="1"/>
          <p:nvPr/>
        </p:nvSpPr>
        <p:spPr>
          <a:xfrm>
            <a:off x="11073346" y="6761862"/>
            <a:ext cx="33330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Project mgmt service</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User Manual – Bridges</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User Manual – WPI</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UAT Test process</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Online Support system</a:t>
            </a:r>
            <a:endParaRPr b="0" i="0" sz="1700" u="none" cap="none" strike="noStrike">
              <a:solidFill>
                <a:srgbClr val="000000"/>
              </a:solidFill>
              <a:latin typeface="Arial"/>
              <a:ea typeface="Arial"/>
              <a:cs typeface="Arial"/>
              <a:sym typeface="Arial"/>
            </a:endParaRPr>
          </a:p>
        </p:txBody>
      </p:sp>
      <p:sp>
        <p:nvSpPr>
          <p:cNvPr id="1020" name="Google Shape;1020;p27"/>
          <p:cNvSpPr txBox="1"/>
          <p:nvPr/>
        </p:nvSpPr>
        <p:spPr>
          <a:xfrm>
            <a:off x="14420756" y="4650659"/>
            <a:ext cx="32673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Bridge Platform </a:t>
            </a:r>
            <a:endParaRPr b="0" i="0" sz="1700" u="none" cap="none" strike="noStrike">
              <a:solidFill>
                <a:srgbClr val="000000"/>
              </a:solidFill>
              <a:latin typeface="Arial"/>
              <a:ea typeface="Arial"/>
              <a:cs typeface="Arial"/>
              <a:sym typeface="Arial"/>
            </a:endParaRPr>
          </a:p>
          <a:p>
            <a:pPr indent="-262123" lvl="3"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Transit SKUs</a:t>
            </a:r>
            <a:endParaRPr b="0" i="0" sz="1700" u="none" cap="none" strike="noStrike">
              <a:solidFill>
                <a:srgbClr val="000000"/>
              </a:solidFill>
              <a:latin typeface="Arial"/>
              <a:ea typeface="Arial"/>
              <a:cs typeface="Arial"/>
              <a:sym typeface="Arial"/>
            </a:endParaRPr>
          </a:p>
          <a:p>
            <a:pPr indent="-262123" lvl="3"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Access SKUs</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ZIM Mesh </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1.9 GHz platform</a:t>
            </a:r>
            <a:endParaRPr b="0" i="0" sz="1700" u="none" cap="none" strike="noStrike">
              <a:solidFill>
                <a:srgbClr val="000000"/>
              </a:solidFill>
              <a:latin typeface="Arial"/>
              <a:ea typeface="Arial"/>
              <a:cs typeface="Arial"/>
              <a:sym typeface="Arial"/>
            </a:endParaRPr>
          </a:p>
        </p:txBody>
      </p:sp>
      <p:sp>
        <p:nvSpPr>
          <p:cNvPr id="1021" name="Google Shape;1021;p27"/>
          <p:cNvSpPr txBox="1"/>
          <p:nvPr/>
        </p:nvSpPr>
        <p:spPr>
          <a:xfrm>
            <a:off x="4307088" y="4650659"/>
            <a:ext cx="3342600" cy="12822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Validate alternative active tags (project requirements)</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Pricer storelink testing</a:t>
            </a:r>
            <a:endParaRPr b="0" i="0" sz="1700" u="none" cap="none" strike="noStrike">
              <a:solidFill>
                <a:srgbClr val="000000"/>
              </a:solidFill>
              <a:latin typeface="Arial"/>
              <a:ea typeface="Arial"/>
              <a:cs typeface="Arial"/>
              <a:sym typeface="Arial"/>
            </a:endParaRPr>
          </a:p>
          <a:p>
            <a:pPr indent="-162878" lvl="1" marL="325755" marR="0" rtl="0" algn="l">
              <a:lnSpc>
                <a:spcPct val="130000"/>
              </a:lnSpc>
              <a:spcBef>
                <a:spcPts val="0"/>
              </a:spcBef>
              <a:spcAft>
                <a:spcPts val="0"/>
              </a:spcAft>
              <a:buClr>
                <a:srgbClr val="000000"/>
              </a:buClr>
              <a:buSzPts val="1800"/>
              <a:buFont typeface="Arial"/>
              <a:buNone/>
            </a:pPr>
            <a:r>
              <a:t/>
            </a:r>
            <a:endParaRPr b="0" i="0" sz="1700" u="none" cap="none" strike="noStrike">
              <a:solidFill>
                <a:srgbClr val="FFFFFF"/>
              </a:solidFill>
              <a:latin typeface="Outfit Light"/>
              <a:ea typeface="Outfit Light"/>
              <a:cs typeface="Outfit Light"/>
              <a:sym typeface="Outfit Light"/>
            </a:endParaRPr>
          </a:p>
        </p:txBody>
      </p:sp>
      <p:sp>
        <p:nvSpPr>
          <p:cNvPr id="1022" name="Google Shape;1022;p27"/>
          <p:cNvSpPr txBox="1"/>
          <p:nvPr/>
        </p:nvSpPr>
        <p:spPr>
          <a:xfrm>
            <a:off x="4307088" y="2604391"/>
            <a:ext cx="33426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Support for Bridge </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Heatmap feature</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Rules Engine upgrade</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Workorder flow upgrade</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Machine Learning 1.0</a:t>
            </a:r>
            <a:endParaRPr b="0" i="0" sz="1700" u="none" cap="none" strike="noStrike">
              <a:solidFill>
                <a:srgbClr val="000000"/>
              </a:solidFill>
              <a:latin typeface="Arial"/>
              <a:ea typeface="Arial"/>
              <a:cs typeface="Arial"/>
              <a:sym typeface="Arial"/>
            </a:endParaRPr>
          </a:p>
        </p:txBody>
      </p:sp>
      <p:sp>
        <p:nvSpPr>
          <p:cNvPr id="1023" name="Google Shape;1023;p27"/>
          <p:cNvSpPr txBox="1"/>
          <p:nvPr/>
        </p:nvSpPr>
        <p:spPr>
          <a:xfrm>
            <a:off x="7678310" y="2604391"/>
            <a:ext cx="3342600" cy="12822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Gen2 RFID Reader</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Integrated cameras</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Machine Learning 1.1</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Bridge feature support</a:t>
            </a:r>
            <a:endParaRPr b="0" i="0" sz="1700" u="none" cap="none" strike="noStrike">
              <a:solidFill>
                <a:srgbClr val="000000"/>
              </a:solidFill>
              <a:latin typeface="Arial"/>
              <a:ea typeface="Arial"/>
              <a:cs typeface="Arial"/>
              <a:sym typeface="Arial"/>
            </a:endParaRPr>
          </a:p>
        </p:txBody>
      </p:sp>
      <p:sp>
        <p:nvSpPr>
          <p:cNvPr id="1024" name="Google Shape;1024;p27"/>
          <p:cNvSpPr txBox="1"/>
          <p:nvPr/>
        </p:nvSpPr>
        <p:spPr>
          <a:xfrm>
            <a:off x="11049533" y="2604391"/>
            <a:ext cx="3333000" cy="942000"/>
          </a:xfrm>
          <a:prstGeom prst="rect">
            <a:avLst/>
          </a:prstGeom>
          <a:noFill/>
          <a:ln>
            <a:noFill/>
          </a:ln>
        </p:spPr>
        <p:txBody>
          <a:bodyPr anchorCtr="0" anchor="t" bIns="0" lIns="0" spcFirstLastPara="1" rIns="0" wrap="square" tIns="0">
            <a:spAutoFit/>
          </a:bodyPr>
          <a:lstStyle/>
          <a:p>
            <a:pPr indent="-187960" lvl="1" marL="38862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Machine Learning 1.2</a:t>
            </a:r>
            <a:endParaRPr b="0" i="0" sz="1700" u="none" cap="none" strike="noStrike">
              <a:solidFill>
                <a:srgbClr val="000000"/>
              </a:solidFill>
              <a:latin typeface="Arial"/>
              <a:ea typeface="Arial"/>
              <a:cs typeface="Arial"/>
              <a:sym typeface="Arial"/>
            </a:endParaRPr>
          </a:p>
          <a:p>
            <a:pPr indent="-187960" lvl="1" marL="38862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Vision logic integration</a:t>
            </a:r>
            <a:endParaRPr b="0" i="0" sz="1700" u="none" cap="none" strike="noStrike">
              <a:solidFill>
                <a:srgbClr val="000000"/>
              </a:solidFill>
              <a:latin typeface="Arial"/>
              <a:ea typeface="Arial"/>
              <a:cs typeface="Arial"/>
              <a:sym typeface="Arial"/>
            </a:endParaRPr>
          </a:p>
          <a:p>
            <a:pPr indent="-187960" lvl="1" marL="38862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Bridge feature support</a:t>
            </a:r>
            <a:endParaRPr b="0" i="0" sz="1700" u="none" cap="none" strike="noStrike">
              <a:solidFill>
                <a:srgbClr val="000000"/>
              </a:solidFill>
              <a:latin typeface="Arial"/>
              <a:ea typeface="Arial"/>
              <a:cs typeface="Arial"/>
              <a:sym typeface="Arial"/>
            </a:endParaRPr>
          </a:p>
        </p:txBody>
      </p:sp>
      <p:sp>
        <p:nvSpPr>
          <p:cNvPr id="1025" name="Google Shape;1025;p27"/>
          <p:cNvSpPr txBox="1"/>
          <p:nvPr/>
        </p:nvSpPr>
        <p:spPr>
          <a:xfrm>
            <a:off x="14420756" y="2604391"/>
            <a:ext cx="32673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Version 2.0</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Theming </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Recipes</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AI depth</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Korber/SAP Interfaces</a:t>
            </a:r>
            <a:endParaRPr b="0" i="0" sz="1700" u="none" cap="none" strike="noStrike">
              <a:solidFill>
                <a:srgbClr val="000000"/>
              </a:solidFill>
              <a:latin typeface="Arial"/>
              <a:ea typeface="Arial"/>
              <a:cs typeface="Arial"/>
              <a:sym typeface="Arial"/>
            </a:endParaRPr>
          </a:p>
        </p:txBody>
      </p:sp>
      <p:sp>
        <p:nvSpPr>
          <p:cNvPr id="1026" name="Google Shape;1026;p27"/>
          <p:cNvSpPr txBox="1"/>
          <p:nvPr/>
        </p:nvSpPr>
        <p:spPr>
          <a:xfrm>
            <a:off x="7678310" y="6761862"/>
            <a:ext cx="33426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Channel Training v2</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EEC opening</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Ticketing system tested</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Knowledgebase</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SLA finalized</a:t>
            </a:r>
            <a:endParaRPr b="0" i="0" sz="1700" u="none" cap="none" strike="noStrike">
              <a:solidFill>
                <a:srgbClr val="000000"/>
              </a:solidFill>
              <a:latin typeface="Arial"/>
              <a:ea typeface="Arial"/>
              <a:cs typeface="Arial"/>
              <a:sym typeface="Arial"/>
            </a:endParaRPr>
          </a:p>
        </p:txBody>
      </p:sp>
      <p:sp>
        <p:nvSpPr>
          <p:cNvPr id="1027" name="Google Shape;1027;p27"/>
          <p:cNvSpPr txBox="1"/>
          <p:nvPr/>
        </p:nvSpPr>
        <p:spPr>
          <a:xfrm>
            <a:off x="14449331" y="6761862"/>
            <a:ext cx="3267300" cy="1622400"/>
          </a:xfrm>
          <a:prstGeom prst="rect">
            <a:avLst/>
          </a:prstGeom>
          <a:noFill/>
          <a:ln>
            <a:noFill/>
          </a:ln>
        </p:spPr>
        <p:txBody>
          <a:bodyPr anchorCtr="0" anchor="t" bIns="0" lIns="0" spcFirstLastPara="1" rIns="0" wrap="square" tIns="0">
            <a:spAutoFit/>
          </a:bodyPr>
          <a:lstStyle/>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Global 24/7 support</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EEC/WEC, India</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UAT Regression Testing</a:t>
            </a:r>
            <a:endParaRPr b="0" i="0" sz="1700" u="none" cap="none" strike="noStrike">
              <a:solidFill>
                <a:srgbClr val="000000"/>
              </a:solidFill>
              <a:latin typeface="Arial"/>
              <a:ea typeface="Arial"/>
              <a:cs typeface="Arial"/>
              <a:sym typeface="Arial"/>
            </a:endParaRPr>
          </a:p>
          <a:p>
            <a:pPr indent="-351615" lvl="2" marL="1073900"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Automation</a:t>
            </a:r>
            <a:endParaRPr b="0" i="0" sz="1700" u="none" cap="none" strike="noStrike">
              <a:solidFill>
                <a:srgbClr val="000000"/>
              </a:solidFill>
              <a:latin typeface="Arial"/>
              <a:ea typeface="Arial"/>
              <a:cs typeface="Arial"/>
              <a:sym typeface="Arial"/>
            </a:endParaRPr>
          </a:p>
          <a:p>
            <a:pPr indent="-156528" lvl="1" marL="325755" marR="0" rtl="0" algn="l">
              <a:lnSpc>
                <a:spcPct val="130000"/>
              </a:lnSpc>
              <a:spcBef>
                <a:spcPts val="0"/>
              </a:spcBef>
              <a:spcAft>
                <a:spcPts val="0"/>
              </a:spcAft>
              <a:buClr>
                <a:srgbClr val="FFFFFF"/>
              </a:buClr>
              <a:buSzPts val="1700"/>
              <a:buFont typeface="Arial"/>
              <a:buChar char="•"/>
            </a:pPr>
            <a:r>
              <a:rPr b="0" i="0" lang="en-US" sz="1700" u="none" cap="none" strike="noStrike">
                <a:solidFill>
                  <a:srgbClr val="FFFFFF"/>
                </a:solidFill>
                <a:latin typeface="Outfit Light"/>
                <a:ea typeface="Outfit Light"/>
                <a:cs typeface="Outfit Light"/>
                <a:sym typeface="Outfit Light"/>
              </a:rPr>
              <a:t>Distribution Support</a:t>
            </a:r>
            <a:endParaRPr b="0" i="0" sz="1700" u="none" cap="none" strike="noStrike">
              <a:solidFill>
                <a:srgbClr val="000000"/>
              </a:solidFill>
              <a:latin typeface="Arial"/>
              <a:ea typeface="Arial"/>
              <a:cs typeface="Arial"/>
              <a:sym typeface="Arial"/>
            </a:endParaRPr>
          </a:p>
        </p:txBody>
      </p:sp>
      <p:sp>
        <p:nvSpPr>
          <p:cNvPr id="1028" name="Google Shape;1028;p27"/>
          <p:cNvSpPr txBox="1"/>
          <p:nvPr/>
        </p:nvSpPr>
        <p:spPr>
          <a:xfrm>
            <a:off x="2053065" y="3071702"/>
            <a:ext cx="1696723" cy="52833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200"/>
              <a:buFont typeface="Arial"/>
              <a:buNone/>
            </a:pPr>
            <a:r>
              <a:rPr b="0" i="0" lang="en-US" sz="3200" u="none" cap="none" strike="noStrike">
                <a:solidFill>
                  <a:srgbClr val="FFFFFF"/>
                </a:solidFill>
                <a:latin typeface="Outfit"/>
                <a:ea typeface="Outfit"/>
                <a:cs typeface="Outfit"/>
                <a:sym typeface="Outfit"/>
              </a:rPr>
              <a:t>Software</a:t>
            </a:r>
            <a:endParaRPr b="0" i="0" sz="1400" u="none" cap="none" strike="noStrike">
              <a:solidFill>
                <a:srgbClr val="000000"/>
              </a:solidFill>
              <a:latin typeface="Arial"/>
              <a:ea typeface="Arial"/>
              <a:cs typeface="Arial"/>
              <a:sym typeface="Arial"/>
            </a:endParaRPr>
          </a:p>
        </p:txBody>
      </p:sp>
      <p:sp>
        <p:nvSpPr>
          <p:cNvPr id="1029" name="Google Shape;1029;p27"/>
          <p:cNvSpPr txBox="1"/>
          <p:nvPr/>
        </p:nvSpPr>
        <p:spPr>
          <a:xfrm>
            <a:off x="2053065" y="7229172"/>
            <a:ext cx="1502503" cy="52833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200"/>
              <a:buFont typeface="Arial"/>
              <a:buNone/>
            </a:pPr>
            <a:r>
              <a:rPr b="0" i="0" lang="en-US" sz="3200" u="none" cap="none" strike="noStrike">
                <a:solidFill>
                  <a:srgbClr val="FFFFFF"/>
                </a:solidFill>
                <a:latin typeface="Outfit"/>
                <a:ea typeface="Outfit"/>
                <a:cs typeface="Outfit"/>
                <a:sym typeface="Outfit"/>
              </a:rPr>
              <a:t>Services</a:t>
            </a:r>
            <a:endParaRPr b="0" i="0" sz="1400" u="none" cap="none" strike="noStrike">
              <a:solidFill>
                <a:srgbClr val="000000"/>
              </a:solidFill>
              <a:latin typeface="Arial"/>
              <a:ea typeface="Arial"/>
              <a:cs typeface="Arial"/>
              <a:sym typeface="Arial"/>
            </a:endParaRPr>
          </a:p>
        </p:txBody>
      </p:sp>
      <p:sp>
        <p:nvSpPr>
          <p:cNvPr id="1030" name="Google Shape;1030;p27"/>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28"/>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Dot Ai: A Logistics Platform Designed To Automate</a:t>
            </a:r>
            <a:endParaRPr b="0" i="0" sz="1400" u="none" cap="none" strike="noStrike">
              <a:solidFill>
                <a:srgbClr val="000000"/>
              </a:solidFill>
              <a:latin typeface="Arial"/>
              <a:ea typeface="Arial"/>
              <a:cs typeface="Arial"/>
              <a:sym typeface="Arial"/>
            </a:endParaRPr>
          </a:p>
        </p:txBody>
      </p:sp>
      <p:sp>
        <p:nvSpPr>
          <p:cNvPr id="1040" name="Google Shape;1040;p28"/>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28</a:t>
            </a:r>
            <a:endParaRPr b="0" i="0" sz="1400" u="none" cap="none" strike="noStrike">
              <a:solidFill>
                <a:srgbClr val="000000"/>
              </a:solidFill>
              <a:latin typeface="Arial"/>
              <a:ea typeface="Arial"/>
              <a:cs typeface="Arial"/>
              <a:sym typeface="Arial"/>
            </a:endParaRPr>
          </a:p>
        </p:txBody>
      </p:sp>
      <p:cxnSp>
        <p:nvCxnSpPr>
          <p:cNvPr id="1041" name="Google Shape;1041;p28"/>
          <p:cNvCxnSpPr/>
          <p:nvPr/>
        </p:nvCxnSpPr>
        <p:spPr>
          <a:xfrm rot="22375">
            <a:off x="1528091" y="9045531"/>
            <a:ext cx="7317260" cy="0"/>
          </a:xfrm>
          <a:prstGeom prst="straightConnector1">
            <a:avLst/>
          </a:prstGeom>
          <a:noFill/>
          <a:ln cap="rnd" cmpd="sng" w="28575">
            <a:solidFill>
              <a:srgbClr val="0320B8"/>
            </a:solidFill>
            <a:prstDash val="solid"/>
            <a:round/>
            <a:headEnd len="sm" w="sm" type="none"/>
            <a:tailEnd len="med" w="med" type="stealth"/>
          </a:ln>
        </p:spPr>
      </p:cxnSp>
      <p:cxnSp>
        <p:nvCxnSpPr>
          <p:cNvPr id="1042" name="Google Shape;1042;p28"/>
          <p:cNvCxnSpPr/>
          <p:nvPr/>
        </p:nvCxnSpPr>
        <p:spPr>
          <a:xfrm rot="5375365">
            <a:off x="-1771113" y="5773738"/>
            <a:ext cx="6646188" cy="0"/>
          </a:xfrm>
          <a:prstGeom prst="straightConnector1">
            <a:avLst/>
          </a:prstGeom>
          <a:noFill/>
          <a:ln cap="rnd" cmpd="sng" w="28575">
            <a:solidFill>
              <a:srgbClr val="0320B8"/>
            </a:solidFill>
            <a:prstDash val="solid"/>
            <a:round/>
            <a:headEnd len="sm" w="sm" type="none"/>
            <a:tailEnd len="med" w="med" type="stealth"/>
          </a:ln>
        </p:spPr>
      </p:cxnSp>
      <p:sp>
        <p:nvSpPr>
          <p:cNvPr id="1043" name="Google Shape;1043;p28"/>
          <p:cNvSpPr txBox="1"/>
          <p:nvPr/>
        </p:nvSpPr>
        <p:spPr>
          <a:xfrm>
            <a:off x="1202447" y="9239242"/>
            <a:ext cx="7968549" cy="4667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0320B8"/>
                </a:solidFill>
                <a:latin typeface="Outfit"/>
                <a:ea typeface="Outfit"/>
                <a:cs typeface="Outfit"/>
                <a:sym typeface="Outfit"/>
              </a:rPr>
              <a:t>Implementation Speed</a:t>
            </a:r>
            <a:endParaRPr b="0" i="0" sz="1400" u="none" cap="none" strike="noStrike">
              <a:solidFill>
                <a:srgbClr val="000000"/>
              </a:solidFill>
              <a:latin typeface="Arial"/>
              <a:ea typeface="Arial"/>
              <a:cs typeface="Arial"/>
              <a:sym typeface="Arial"/>
            </a:endParaRPr>
          </a:p>
        </p:txBody>
      </p:sp>
      <p:sp>
        <p:nvSpPr>
          <p:cNvPr id="1044" name="Google Shape;1044;p28"/>
          <p:cNvSpPr txBox="1"/>
          <p:nvPr/>
        </p:nvSpPr>
        <p:spPr>
          <a:xfrm rot="-5400000">
            <a:off x="-1469506" y="5518312"/>
            <a:ext cx="4947842" cy="4667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0320B8"/>
                </a:solidFill>
                <a:latin typeface="Outfit"/>
                <a:ea typeface="Outfit"/>
                <a:cs typeface="Outfit"/>
                <a:sym typeface="Outfit"/>
              </a:rPr>
              <a:t>Automated Capabilities</a:t>
            </a:r>
            <a:endParaRPr b="0" i="0" sz="1400" u="none" cap="none" strike="noStrike">
              <a:solidFill>
                <a:srgbClr val="000000"/>
              </a:solidFill>
              <a:latin typeface="Arial"/>
              <a:ea typeface="Arial"/>
              <a:cs typeface="Arial"/>
              <a:sym typeface="Arial"/>
            </a:endParaRPr>
          </a:p>
        </p:txBody>
      </p:sp>
      <p:sp>
        <p:nvSpPr>
          <p:cNvPr id="1045" name="Google Shape;1045;p28"/>
          <p:cNvSpPr/>
          <p:nvPr/>
        </p:nvSpPr>
        <p:spPr>
          <a:xfrm>
            <a:off x="9733536" y="2657720"/>
            <a:ext cx="7923086" cy="6432709"/>
          </a:xfrm>
          <a:custGeom>
            <a:rect b="b" l="l" r="r" t="t"/>
            <a:pathLst>
              <a:path extrusionOk="0" h="8576945" w="10564114">
                <a:moveTo>
                  <a:pt x="0" y="1442212"/>
                </a:moveTo>
                <a:cubicBezTo>
                  <a:pt x="0" y="645668"/>
                  <a:pt x="645287" y="0"/>
                  <a:pt x="1441323" y="0"/>
                </a:cubicBezTo>
                <a:lnTo>
                  <a:pt x="9122791" y="0"/>
                </a:lnTo>
                <a:lnTo>
                  <a:pt x="9122791" y="19050"/>
                </a:lnTo>
                <a:lnTo>
                  <a:pt x="9122791" y="0"/>
                </a:lnTo>
                <a:cubicBezTo>
                  <a:pt x="9918827" y="0"/>
                  <a:pt x="10564114" y="645668"/>
                  <a:pt x="10564114" y="1442212"/>
                </a:cubicBezTo>
                <a:lnTo>
                  <a:pt x="10545064" y="1442212"/>
                </a:lnTo>
                <a:lnTo>
                  <a:pt x="10564114" y="1442212"/>
                </a:lnTo>
                <a:lnTo>
                  <a:pt x="10564114" y="7134733"/>
                </a:lnTo>
                <a:lnTo>
                  <a:pt x="10545064" y="7134733"/>
                </a:lnTo>
                <a:lnTo>
                  <a:pt x="10564114" y="7134733"/>
                </a:lnTo>
                <a:cubicBezTo>
                  <a:pt x="10564114" y="7931277"/>
                  <a:pt x="9918827" y="8576945"/>
                  <a:pt x="9122791" y="8576945"/>
                </a:cubicBezTo>
                <a:lnTo>
                  <a:pt x="9122791" y="8557895"/>
                </a:lnTo>
                <a:lnTo>
                  <a:pt x="9122791" y="8576945"/>
                </a:lnTo>
                <a:lnTo>
                  <a:pt x="1441323" y="8576945"/>
                </a:lnTo>
                <a:lnTo>
                  <a:pt x="1441323" y="8557895"/>
                </a:lnTo>
                <a:lnTo>
                  <a:pt x="1441323" y="8576945"/>
                </a:lnTo>
                <a:cubicBezTo>
                  <a:pt x="645287" y="8576945"/>
                  <a:pt x="0" y="7931277"/>
                  <a:pt x="0" y="7134733"/>
                </a:cubicBezTo>
                <a:lnTo>
                  <a:pt x="0" y="1442212"/>
                </a:lnTo>
                <a:lnTo>
                  <a:pt x="19050" y="1442212"/>
                </a:lnTo>
                <a:lnTo>
                  <a:pt x="0" y="1442212"/>
                </a:lnTo>
                <a:moveTo>
                  <a:pt x="38100" y="1442212"/>
                </a:moveTo>
                <a:lnTo>
                  <a:pt x="38100" y="7134733"/>
                </a:lnTo>
                <a:lnTo>
                  <a:pt x="19050" y="7134733"/>
                </a:lnTo>
                <a:lnTo>
                  <a:pt x="38100" y="7134733"/>
                </a:lnTo>
                <a:cubicBezTo>
                  <a:pt x="38100" y="7910195"/>
                  <a:pt x="666369" y="8538845"/>
                  <a:pt x="1441323" y="8538845"/>
                </a:cubicBezTo>
                <a:lnTo>
                  <a:pt x="9122791" y="8538845"/>
                </a:lnTo>
                <a:cubicBezTo>
                  <a:pt x="9897745" y="8538845"/>
                  <a:pt x="10526014" y="7910195"/>
                  <a:pt x="10526014" y="7134733"/>
                </a:cubicBezTo>
                <a:lnTo>
                  <a:pt x="10526014" y="1442212"/>
                </a:lnTo>
                <a:cubicBezTo>
                  <a:pt x="10526014" y="666750"/>
                  <a:pt x="9897745" y="38100"/>
                  <a:pt x="9122791" y="38100"/>
                </a:cubicBezTo>
                <a:lnTo>
                  <a:pt x="1441323" y="38100"/>
                </a:lnTo>
                <a:lnTo>
                  <a:pt x="1441323" y="19050"/>
                </a:lnTo>
                <a:lnTo>
                  <a:pt x="1441323" y="38100"/>
                </a:lnTo>
                <a:cubicBezTo>
                  <a:pt x="666369" y="38100"/>
                  <a:pt x="38100" y="666750"/>
                  <a:pt x="38100" y="1442212"/>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6" name="Google Shape;1046;p28"/>
          <p:cNvSpPr txBox="1"/>
          <p:nvPr/>
        </p:nvSpPr>
        <p:spPr>
          <a:xfrm>
            <a:off x="11753680" y="2894668"/>
            <a:ext cx="3887569" cy="409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0320B8"/>
                </a:solidFill>
                <a:latin typeface="Outfit"/>
                <a:ea typeface="Outfit"/>
                <a:cs typeface="Outfit"/>
                <a:sym typeface="Outfit"/>
              </a:rPr>
              <a:t>Dot Ai Advantages</a:t>
            </a:r>
            <a:endParaRPr b="0" i="0" sz="1400" u="none" cap="none" strike="noStrike">
              <a:solidFill>
                <a:srgbClr val="000000"/>
              </a:solidFill>
              <a:latin typeface="Arial"/>
              <a:ea typeface="Arial"/>
              <a:cs typeface="Arial"/>
              <a:sym typeface="Arial"/>
            </a:endParaRPr>
          </a:p>
        </p:txBody>
      </p:sp>
      <p:sp>
        <p:nvSpPr>
          <p:cNvPr id="1047" name="Google Shape;1047;p28"/>
          <p:cNvSpPr txBox="1"/>
          <p:nvPr/>
        </p:nvSpPr>
        <p:spPr>
          <a:xfrm>
            <a:off x="10149018" y="3555299"/>
            <a:ext cx="7316100" cy="5110200"/>
          </a:xfrm>
          <a:prstGeom prst="rect">
            <a:avLst/>
          </a:prstGeom>
          <a:noFill/>
          <a:ln>
            <a:noFill/>
          </a:ln>
        </p:spPr>
        <p:txBody>
          <a:bodyPr anchorCtr="0" anchor="t" bIns="0" lIns="0" spcFirstLastPara="1" rIns="0" wrap="square" tIns="0">
            <a:spAutoFit/>
          </a:bodyPr>
          <a:lstStyle/>
          <a:p>
            <a:pPr indent="-183673" lvl="1" marL="380048" marR="0" rtl="0" algn="l">
              <a:lnSpc>
                <a:spcPct val="120000"/>
              </a:lnSpc>
              <a:spcBef>
                <a:spcPts val="0"/>
              </a:spcBef>
              <a:spcAft>
                <a:spcPts val="0"/>
              </a:spcAft>
              <a:buClr>
                <a:srgbClr val="EA4F0D"/>
              </a:buClr>
              <a:buSzPts val="2000"/>
              <a:buFont typeface="Arial"/>
              <a:buChar char="•"/>
            </a:pPr>
            <a:r>
              <a:rPr b="1" i="0" lang="en-US" sz="2000" u="none" cap="none" strike="noStrike">
                <a:solidFill>
                  <a:srgbClr val="EA4F0D"/>
                </a:solidFill>
                <a:latin typeface="Outfit"/>
                <a:ea typeface="Outfit"/>
                <a:cs typeface="Outfit"/>
                <a:sym typeface="Outfit"/>
              </a:rPr>
              <a:t>Automated</a:t>
            </a:r>
            <a:r>
              <a:rPr b="0" i="0" lang="en-US" sz="2000" u="none" cap="none" strike="noStrike">
                <a:solidFill>
                  <a:srgbClr val="FFC000"/>
                </a:solidFill>
                <a:latin typeface="Outfit"/>
                <a:ea typeface="Outfit"/>
                <a:cs typeface="Outfit"/>
                <a:sym typeface="Outfit"/>
              </a:rPr>
              <a:t> </a:t>
            </a:r>
            <a:r>
              <a:rPr b="0" i="0" lang="en-US" sz="2000" u="none" cap="none" strike="noStrike">
                <a:solidFill>
                  <a:srgbClr val="000000"/>
                </a:solidFill>
                <a:latin typeface="Outfit"/>
                <a:ea typeface="Outfit"/>
                <a:cs typeface="Outfit"/>
                <a:sym typeface="Outfit"/>
              </a:rPr>
              <a:t>Inventory, forecasting flow gaps, and escalation </a:t>
            </a:r>
            <a:r>
              <a:rPr b="1" i="0" lang="en-US" sz="2000" u="none" cap="none" strike="noStrike">
                <a:solidFill>
                  <a:srgbClr val="EA4F0D"/>
                </a:solidFill>
                <a:latin typeface="Outfit"/>
                <a:ea typeface="Outfit"/>
                <a:cs typeface="Outfit"/>
                <a:sym typeface="Outfit"/>
              </a:rPr>
              <a:t>processes</a:t>
            </a:r>
            <a:endParaRPr b="0" i="0" sz="2000" u="none" cap="none" strike="noStrike">
              <a:solidFill>
                <a:srgbClr val="000000"/>
              </a:solidFill>
              <a:latin typeface="Arial"/>
              <a:ea typeface="Arial"/>
              <a:cs typeface="Arial"/>
              <a:sym typeface="Arial"/>
            </a:endParaRPr>
          </a:p>
          <a:p>
            <a:pPr indent="-190024" lvl="1" marL="380048" marR="0" rtl="0" algn="l">
              <a:lnSpc>
                <a:spcPct val="120000"/>
              </a:lnSpc>
              <a:spcBef>
                <a:spcPts val="0"/>
              </a:spcBef>
              <a:spcAft>
                <a:spcPts val="0"/>
              </a:spcAft>
              <a:buClr>
                <a:srgbClr val="000000"/>
              </a:buClr>
              <a:buSzPts val="2100"/>
              <a:buFont typeface="Arial"/>
              <a:buNone/>
            </a:pPr>
            <a:r>
              <a:t/>
            </a:r>
            <a:endParaRPr b="1" i="0" sz="2000" u="none" cap="none" strike="noStrike">
              <a:solidFill>
                <a:srgbClr val="EA4F0D"/>
              </a:solidFill>
              <a:latin typeface="Outfit"/>
              <a:ea typeface="Outfit"/>
              <a:cs typeface="Outfit"/>
              <a:sym typeface="Outfit"/>
            </a:endParaRPr>
          </a:p>
          <a:p>
            <a:pPr indent="-183673" lvl="1" marL="380048" marR="0" rtl="0" algn="l">
              <a:lnSpc>
                <a:spcPct val="120000"/>
              </a:lnSpc>
              <a:spcBef>
                <a:spcPts val="0"/>
              </a:spcBef>
              <a:spcAft>
                <a:spcPts val="0"/>
              </a:spcAft>
              <a:buClr>
                <a:srgbClr val="EA4F0D"/>
              </a:buClr>
              <a:buSzPts val="2000"/>
              <a:buFont typeface="Arial"/>
              <a:buChar char="•"/>
            </a:pPr>
            <a:r>
              <a:rPr b="1" i="0" lang="en-US" sz="2000" u="none" cap="none" strike="noStrike">
                <a:solidFill>
                  <a:srgbClr val="EA4F0D"/>
                </a:solidFill>
                <a:latin typeface="Outfit"/>
                <a:ea typeface="Outfit"/>
                <a:cs typeface="Outfit"/>
                <a:sym typeface="Outfit"/>
              </a:rPr>
              <a:t>Real-time</a:t>
            </a:r>
            <a:r>
              <a:rPr b="0" i="0" lang="en-US" sz="2000" u="none" cap="none" strike="noStrike">
                <a:solidFill>
                  <a:srgbClr val="000000"/>
                </a:solidFill>
                <a:latin typeface="Outfit"/>
                <a:ea typeface="Outfit"/>
                <a:cs typeface="Outfit"/>
                <a:sym typeface="Outfit"/>
              </a:rPr>
              <a:t> visibility of all </a:t>
            </a:r>
            <a:r>
              <a:rPr b="1" i="0" lang="en-US" sz="2000" u="none" cap="none" strike="noStrike">
                <a:solidFill>
                  <a:srgbClr val="EA4F0D"/>
                </a:solidFill>
                <a:latin typeface="Outfit"/>
                <a:ea typeface="Outfit"/>
                <a:cs typeface="Outfit"/>
                <a:sym typeface="Outfit"/>
              </a:rPr>
              <a:t>assets in a centralized repository</a:t>
            </a:r>
            <a:endParaRPr b="0" i="0" sz="2000" u="none" cap="none" strike="noStrike">
              <a:solidFill>
                <a:srgbClr val="000000"/>
              </a:solidFill>
              <a:latin typeface="Arial"/>
              <a:ea typeface="Arial"/>
              <a:cs typeface="Arial"/>
              <a:sym typeface="Arial"/>
            </a:endParaRPr>
          </a:p>
          <a:p>
            <a:pPr indent="-190024" lvl="1" marL="380048" marR="0" rtl="0" algn="l">
              <a:lnSpc>
                <a:spcPct val="120000"/>
              </a:lnSpc>
              <a:spcBef>
                <a:spcPts val="0"/>
              </a:spcBef>
              <a:spcAft>
                <a:spcPts val="0"/>
              </a:spcAft>
              <a:buClr>
                <a:srgbClr val="000000"/>
              </a:buClr>
              <a:buSzPts val="2100"/>
              <a:buFont typeface="Arial"/>
              <a:buNone/>
            </a:pPr>
            <a:r>
              <a:t/>
            </a:r>
            <a:endParaRPr b="1" i="0" sz="2000" u="none" cap="none" strike="noStrike">
              <a:solidFill>
                <a:srgbClr val="EA4F0D"/>
              </a:solidFill>
              <a:latin typeface="Outfit"/>
              <a:ea typeface="Outfit"/>
              <a:cs typeface="Outfit"/>
              <a:sym typeface="Outfit"/>
            </a:endParaRPr>
          </a:p>
          <a:p>
            <a:pPr indent="-183673" lvl="1" marL="380048" marR="0" rtl="0" algn="l">
              <a:lnSpc>
                <a:spcPct val="120000"/>
              </a:lnSpc>
              <a:spcBef>
                <a:spcPts val="0"/>
              </a:spcBef>
              <a:spcAft>
                <a:spcPts val="0"/>
              </a:spcAft>
              <a:buClr>
                <a:srgbClr val="000000"/>
              </a:buClr>
              <a:buSzPts val="2000"/>
              <a:buFont typeface="Arial"/>
              <a:buChar char="•"/>
            </a:pPr>
            <a:r>
              <a:rPr b="0" i="0" lang="en-US" sz="2000" u="none" cap="none" strike="noStrike">
                <a:solidFill>
                  <a:srgbClr val="000000"/>
                </a:solidFill>
                <a:latin typeface="Outfit"/>
                <a:ea typeface="Outfit"/>
                <a:cs typeface="Outfit"/>
                <a:sym typeface="Outfit"/>
              </a:rPr>
              <a:t>Automated </a:t>
            </a:r>
            <a:r>
              <a:rPr b="1" i="0" lang="en-US" sz="2000" u="none" cap="none" strike="noStrike">
                <a:solidFill>
                  <a:srgbClr val="EA4F0D"/>
                </a:solidFill>
                <a:latin typeface="Outfit"/>
                <a:ea typeface="Outfit"/>
                <a:cs typeface="Outfit"/>
                <a:sym typeface="Outfit"/>
              </a:rPr>
              <a:t>customer notifications</a:t>
            </a:r>
            <a:endParaRPr b="0" i="0" sz="2000" u="none" cap="none" strike="noStrike">
              <a:solidFill>
                <a:srgbClr val="000000"/>
              </a:solidFill>
              <a:latin typeface="Arial"/>
              <a:ea typeface="Arial"/>
              <a:cs typeface="Arial"/>
              <a:sym typeface="Arial"/>
            </a:endParaRPr>
          </a:p>
          <a:p>
            <a:pPr indent="-190024" lvl="1" marL="380048" marR="0" rtl="0" algn="l">
              <a:lnSpc>
                <a:spcPct val="120000"/>
              </a:lnSpc>
              <a:spcBef>
                <a:spcPts val="0"/>
              </a:spcBef>
              <a:spcAft>
                <a:spcPts val="0"/>
              </a:spcAft>
              <a:buClr>
                <a:srgbClr val="000000"/>
              </a:buClr>
              <a:buSzPts val="2100"/>
              <a:buFont typeface="Arial"/>
              <a:buNone/>
            </a:pPr>
            <a:r>
              <a:t/>
            </a:r>
            <a:endParaRPr b="1" i="0" sz="2000" u="none" cap="none" strike="noStrike">
              <a:solidFill>
                <a:srgbClr val="EA4F0D"/>
              </a:solidFill>
              <a:latin typeface="Outfit"/>
              <a:ea typeface="Outfit"/>
              <a:cs typeface="Outfit"/>
              <a:sym typeface="Outfit"/>
            </a:endParaRPr>
          </a:p>
          <a:p>
            <a:pPr indent="-183673" lvl="1" marL="380048" marR="0" rtl="0" algn="l">
              <a:lnSpc>
                <a:spcPct val="120000"/>
              </a:lnSpc>
              <a:spcBef>
                <a:spcPts val="0"/>
              </a:spcBef>
              <a:spcAft>
                <a:spcPts val="0"/>
              </a:spcAft>
              <a:buClr>
                <a:srgbClr val="EA4F0D"/>
              </a:buClr>
              <a:buSzPts val="2000"/>
              <a:buFont typeface="Arial"/>
              <a:buChar char="•"/>
            </a:pPr>
            <a:r>
              <a:rPr b="1" i="0" lang="en-US" sz="2000" u="none" cap="none" strike="noStrike">
                <a:solidFill>
                  <a:srgbClr val="EA4F0D"/>
                </a:solidFill>
                <a:latin typeface="Outfit"/>
                <a:ea typeface="Outfit"/>
                <a:cs typeface="Outfit"/>
                <a:sym typeface="Outfit"/>
              </a:rPr>
              <a:t>AI assisted </a:t>
            </a:r>
            <a:r>
              <a:rPr b="0" i="0" lang="en-US" sz="2000" u="none" cap="none" strike="noStrike">
                <a:solidFill>
                  <a:srgbClr val="000000"/>
                </a:solidFill>
                <a:latin typeface="Outfit"/>
                <a:ea typeface="Outfit"/>
                <a:cs typeface="Outfit"/>
                <a:sym typeface="Outfit"/>
              </a:rPr>
              <a:t>scheduling, </a:t>
            </a:r>
            <a:r>
              <a:rPr b="1" i="0" lang="en-US" sz="2000" u="none" cap="none" strike="noStrike">
                <a:solidFill>
                  <a:srgbClr val="EA4F0D"/>
                </a:solidFill>
                <a:latin typeface="Outfit"/>
                <a:ea typeface="Outfit"/>
                <a:cs typeface="Outfit"/>
                <a:sym typeface="Outfit"/>
              </a:rPr>
              <a:t>process</a:t>
            </a:r>
            <a:r>
              <a:rPr b="0" i="0" lang="en-US" sz="2000" u="none" cap="none" strike="noStrike">
                <a:solidFill>
                  <a:srgbClr val="000000"/>
                </a:solidFill>
                <a:latin typeface="Outfit"/>
                <a:ea typeface="Outfit"/>
                <a:cs typeface="Outfit"/>
                <a:sym typeface="Outfit"/>
              </a:rPr>
              <a:t> and forecast </a:t>
            </a:r>
            <a:r>
              <a:rPr b="1" i="0" lang="en-US" sz="2000" u="none" cap="none" strike="noStrike">
                <a:solidFill>
                  <a:srgbClr val="EA4F0D"/>
                </a:solidFill>
                <a:latin typeface="Outfit"/>
                <a:ea typeface="Outfit"/>
                <a:cs typeface="Outfit"/>
                <a:sym typeface="Outfit"/>
              </a:rPr>
              <a:t>management</a:t>
            </a:r>
            <a:endParaRPr b="0" i="0" sz="2000" u="none" cap="none" strike="noStrike">
              <a:solidFill>
                <a:srgbClr val="000000"/>
              </a:solidFill>
              <a:latin typeface="Arial"/>
              <a:ea typeface="Arial"/>
              <a:cs typeface="Arial"/>
              <a:sym typeface="Arial"/>
            </a:endParaRPr>
          </a:p>
          <a:p>
            <a:pPr indent="-190024" lvl="1" marL="380048" marR="0" rtl="0" algn="l">
              <a:lnSpc>
                <a:spcPct val="120000"/>
              </a:lnSpc>
              <a:spcBef>
                <a:spcPts val="0"/>
              </a:spcBef>
              <a:spcAft>
                <a:spcPts val="0"/>
              </a:spcAft>
              <a:buClr>
                <a:srgbClr val="000000"/>
              </a:buClr>
              <a:buSzPts val="2100"/>
              <a:buFont typeface="Arial"/>
              <a:buNone/>
            </a:pPr>
            <a:r>
              <a:t/>
            </a:r>
            <a:endParaRPr b="1" i="0" sz="2000" u="none" cap="none" strike="noStrike">
              <a:solidFill>
                <a:srgbClr val="EA4F0D"/>
              </a:solidFill>
              <a:latin typeface="Outfit"/>
              <a:ea typeface="Outfit"/>
              <a:cs typeface="Outfit"/>
              <a:sym typeface="Outfit"/>
            </a:endParaRPr>
          </a:p>
          <a:p>
            <a:pPr indent="-183673" lvl="1" marL="380048" marR="0" rtl="0" algn="l">
              <a:lnSpc>
                <a:spcPct val="120000"/>
              </a:lnSpc>
              <a:spcBef>
                <a:spcPts val="0"/>
              </a:spcBef>
              <a:spcAft>
                <a:spcPts val="0"/>
              </a:spcAft>
              <a:buClr>
                <a:srgbClr val="EA4F0D"/>
              </a:buClr>
              <a:buSzPts val="2000"/>
              <a:buFont typeface="Arial"/>
              <a:buChar char="•"/>
            </a:pPr>
            <a:r>
              <a:rPr b="1" i="0" lang="en-US" sz="2000" u="none" cap="none" strike="noStrike">
                <a:solidFill>
                  <a:srgbClr val="EA4F0D"/>
                </a:solidFill>
                <a:latin typeface="Outfit"/>
                <a:ea typeface="Outfit"/>
                <a:cs typeface="Outfit"/>
                <a:sym typeface="Outfit"/>
              </a:rPr>
              <a:t>Optimized</a:t>
            </a:r>
            <a:r>
              <a:rPr b="0" i="0" lang="en-US" sz="2000" u="none" cap="none" strike="noStrike">
                <a:solidFill>
                  <a:srgbClr val="000000"/>
                </a:solidFill>
                <a:latin typeface="Outfit"/>
                <a:ea typeface="Outfit"/>
                <a:cs typeface="Outfit"/>
                <a:sym typeface="Outfit"/>
              </a:rPr>
              <a:t> communication and </a:t>
            </a:r>
            <a:r>
              <a:rPr b="1" i="0" lang="en-US" sz="2000" u="none" cap="none" strike="noStrike">
                <a:solidFill>
                  <a:srgbClr val="EA4F0D"/>
                </a:solidFill>
                <a:latin typeface="Outfit"/>
                <a:ea typeface="Outfit"/>
                <a:cs typeface="Outfit"/>
                <a:sym typeface="Outfit"/>
              </a:rPr>
              <a:t>safety</a:t>
            </a:r>
            <a:r>
              <a:rPr b="0" i="0" lang="en-US" sz="2000" u="none" cap="none" strike="noStrike">
                <a:solidFill>
                  <a:srgbClr val="000000"/>
                </a:solidFill>
                <a:latin typeface="Outfit"/>
                <a:ea typeface="Outfit"/>
                <a:cs typeface="Outfit"/>
                <a:sym typeface="Outfit"/>
              </a:rPr>
              <a:t> workflows</a:t>
            </a:r>
            <a:endParaRPr b="0" i="0" sz="2000" u="none" cap="none" strike="noStrike">
              <a:solidFill>
                <a:srgbClr val="000000"/>
              </a:solidFill>
              <a:latin typeface="Arial"/>
              <a:ea typeface="Arial"/>
              <a:cs typeface="Arial"/>
              <a:sym typeface="Arial"/>
            </a:endParaRPr>
          </a:p>
          <a:p>
            <a:pPr indent="-190024" lvl="1" marL="380048" marR="0" rtl="0" algn="l">
              <a:lnSpc>
                <a:spcPct val="120000"/>
              </a:lnSpc>
              <a:spcBef>
                <a:spcPts val="0"/>
              </a:spcBef>
              <a:spcAft>
                <a:spcPts val="0"/>
              </a:spcAft>
              <a:buClr>
                <a:srgbClr val="000000"/>
              </a:buClr>
              <a:buSzPts val="2100"/>
              <a:buFont typeface="Arial"/>
              <a:buNone/>
            </a:pPr>
            <a:r>
              <a:t/>
            </a:r>
            <a:endParaRPr b="0" i="0" sz="2000" u="none" cap="none" strike="noStrike">
              <a:solidFill>
                <a:srgbClr val="000000"/>
              </a:solidFill>
              <a:latin typeface="Outfit"/>
              <a:ea typeface="Outfit"/>
              <a:cs typeface="Outfit"/>
              <a:sym typeface="Outfit"/>
            </a:endParaRPr>
          </a:p>
          <a:p>
            <a:pPr indent="-183673" lvl="1" marL="380048" marR="0" rtl="0" algn="l">
              <a:lnSpc>
                <a:spcPct val="120000"/>
              </a:lnSpc>
              <a:spcBef>
                <a:spcPts val="0"/>
              </a:spcBef>
              <a:spcAft>
                <a:spcPts val="0"/>
              </a:spcAft>
              <a:buClr>
                <a:srgbClr val="EA4F0D"/>
              </a:buClr>
              <a:buSzPts val="2000"/>
              <a:buFont typeface="Arial"/>
              <a:buChar char="•"/>
            </a:pPr>
            <a:r>
              <a:rPr b="1" i="0" lang="en-US" sz="2000" u="none" cap="none" strike="noStrike">
                <a:solidFill>
                  <a:srgbClr val="EA4F0D"/>
                </a:solidFill>
                <a:latin typeface="Outfit"/>
                <a:ea typeface="Outfit"/>
                <a:cs typeface="Outfit"/>
                <a:sym typeface="Outfit"/>
              </a:rPr>
              <a:t>Full</a:t>
            </a:r>
            <a:r>
              <a:rPr b="0" i="0" lang="en-US" sz="2000" u="none" cap="none" strike="noStrike">
                <a:solidFill>
                  <a:srgbClr val="FFC000"/>
                </a:solidFill>
                <a:latin typeface="Outfit"/>
                <a:ea typeface="Outfit"/>
                <a:cs typeface="Outfit"/>
                <a:sym typeface="Outfit"/>
              </a:rPr>
              <a:t> </a:t>
            </a:r>
            <a:r>
              <a:rPr b="0" i="0" lang="en-US" sz="2000" u="none" cap="none" strike="noStrike">
                <a:solidFill>
                  <a:srgbClr val="000000"/>
                </a:solidFill>
                <a:latin typeface="Outfit"/>
                <a:ea typeface="Outfit"/>
                <a:cs typeface="Outfit"/>
                <a:sym typeface="Outfit"/>
              </a:rPr>
              <a:t>WMS/ERP-suite </a:t>
            </a:r>
            <a:r>
              <a:rPr b="1" i="0" lang="en-US" sz="2000" u="none" cap="none" strike="noStrike">
                <a:solidFill>
                  <a:srgbClr val="EA4F0D"/>
                </a:solidFill>
                <a:latin typeface="Outfit"/>
                <a:ea typeface="Outfit"/>
                <a:cs typeface="Outfit"/>
                <a:sym typeface="Outfit"/>
              </a:rPr>
              <a:t>data validation</a:t>
            </a:r>
            <a:endParaRPr b="0" i="0" sz="2000" u="none" cap="none" strike="noStrike">
              <a:solidFill>
                <a:srgbClr val="000000"/>
              </a:solidFill>
              <a:latin typeface="Arial"/>
              <a:ea typeface="Arial"/>
              <a:cs typeface="Arial"/>
              <a:sym typeface="Arial"/>
            </a:endParaRPr>
          </a:p>
          <a:p>
            <a:pPr indent="-190024" lvl="1" marL="380048" marR="0" rtl="0" algn="l">
              <a:lnSpc>
                <a:spcPct val="120000"/>
              </a:lnSpc>
              <a:spcBef>
                <a:spcPts val="0"/>
              </a:spcBef>
              <a:spcAft>
                <a:spcPts val="0"/>
              </a:spcAft>
              <a:buClr>
                <a:srgbClr val="000000"/>
              </a:buClr>
              <a:buSzPts val="2100"/>
              <a:buFont typeface="Arial"/>
              <a:buNone/>
            </a:pPr>
            <a:r>
              <a:t/>
            </a:r>
            <a:endParaRPr b="1" i="0" sz="2000" u="none" cap="none" strike="noStrike">
              <a:solidFill>
                <a:srgbClr val="EA4F0D"/>
              </a:solidFill>
              <a:latin typeface="Outfit"/>
              <a:ea typeface="Outfit"/>
              <a:cs typeface="Outfit"/>
              <a:sym typeface="Outfit"/>
            </a:endParaRPr>
          </a:p>
          <a:p>
            <a:pPr indent="-183673" lvl="1" marL="380048" marR="0" rtl="0" algn="l">
              <a:lnSpc>
                <a:spcPct val="120000"/>
              </a:lnSpc>
              <a:spcBef>
                <a:spcPts val="0"/>
              </a:spcBef>
              <a:spcAft>
                <a:spcPts val="0"/>
              </a:spcAft>
              <a:buClr>
                <a:srgbClr val="000000"/>
              </a:buClr>
              <a:buSzPts val="2000"/>
              <a:buFont typeface="Arial"/>
              <a:buChar char="•"/>
            </a:pPr>
            <a:r>
              <a:rPr b="0" i="0" lang="en-US" sz="2000" u="none" cap="none" strike="noStrike">
                <a:solidFill>
                  <a:srgbClr val="000000"/>
                </a:solidFill>
                <a:latin typeface="Outfit"/>
                <a:ea typeface="Outfit"/>
                <a:cs typeface="Outfit"/>
                <a:sym typeface="Outfit"/>
              </a:rPr>
              <a:t>Speedy </a:t>
            </a:r>
            <a:r>
              <a:rPr b="1" i="0" lang="en-US" sz="2000" u="none" cap="none" strike="noStrike">
                <a:solidFill>
                  <a:srgbClr val="EA4F0D"/>
                </a:solidFill>
                <a:latin typeface="Outfit"/>
                <a:ea typeface="Outfit"/>
                <a:cs typeface="Outfit"/>
                <a:sym typeface="Outfit"/>
              </a:rPr>
              <a:t>1-3 month implementation </a:t>
            </a:r>
            <a:r>
              <a:rPr b="0" i="0" lang="en-US" sz="2000" u="none" cap="none" strike="noStrike">
                <a:solidFill>
                  <a:srgbClr val="000000"/>
                </a:solidFill>
                <a:latin typeface="Outfit"/>
                <a:ea typeface="Outfit"/>
                <a:cs typeface="Outfit"/>
                <a:sym typeface="Outfit"/>
              </a:rPr>
              <a:t>timeline</a:t>
            </a:r>
            <a:endParaRPr b="0" i="0" sz="2000" u="none" cap="none" strike="noStrike">
              <a:solidFill>
                <a:srgbClr val="000000"/>
              </a:solidFill>
              <a:latin typeface="Arial"/>
              <a:ea typeface="Arial"/>
              <a:cs typeface="Arial"/>
              <a:sym typeface="Arial"/>
            </a:endParaRPr>
          </a:p>
        </p:txBody>
      </p:sp>
      <p:sp>
        <p:nvSpPr>
          <p:cNvPr id="1048" name="Google Shape;1048;p28"/>
          <p:cNvSpPr txBox="1"/>
          <p:nvPr/>
        </p:nvSpPr>
        <p:spPr>
          <a:xfrm>
            <a:off x="603352" y="1270965"/>
            <a:ext cx="17081294" cy="108578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0" i="0" lang="en-US" sz="3600" u="none" cap="none" strike="noStrike">
                <a:solidFill>
                  <a:srgbClr val="0320B8"/>
                </a:solidFill>
                <a:latin typeface="Outfit"/>
                <a:ea typeface="Outfit"/>
                <a:cs typeface="Outfit"/>
                <a:sym typeface="Outfit"/>
              </a:rPr>
              <a:t>Dot Ai leverages AI to deliver automated capabilities with revolutionary speed: eliminating excessive costs and operational friction for end customers</a:t>
            </a:r>
            <a:endParaRPr b="0" i="0" sz="1400" u="none" cap="none" strike="noStrike">
              <a:solidFill>
                <a:srgbClr val="000000"/>
              </a:solidFill>
              <a:latin typeface="Arial"/>
              <a:ea typeface="Arial"/>
              <a:cs typeface="Arial"/>
              <a:sym typeface="Arial"/>
            </a:endParaRPr>
          </a:p>
        </p:txBody>
      </p:sp>
      <p:sp>
        <p:nvSpPr>
          <p:cNvPr id="1049" name="Google Shape;1049;p28"/>
          <p:cNvSpPr/>
          <p:nvPr/>
        </p:nvSpPr>
        <p:spPr>
          <a:xfrm>
            <a:off x="2466938" y="3851736"/>
            <a:ext cx="5851461" cy="3580161"/>
          </a:xfrm>
          <a:custGeom>
            <a:rect b="b" l="l" r="r" t="t"/>
            <a:pathLst>
              <a:path extrusionOk="0" h="3580161" w="5851461">
                <a:moveTo>
                  <a:pt x="0" y="0"/>
                </a:moveTo>
                <a:lnTo>
                  <a:pt x="5851460" y="0"/>
                </a:lnTo>
                <a:lnTo>
                  <a:pt x="5851460" y="3580161"/>
                </a:lnTo>
                <a:lnTo>
                  <a:pt x="0" y="3580161"/>
                </a:lnTo>
                <a:lnTo>
                  <a:pt x="0" y="0"/>
                </a:lnTo>
                <a:close/>
              </a:path>
            </a:pathLst>
          </a:custGeom>
          <a:blipFill rotWithShape="1">
            <a:blip r:embed="rId3">
              <a:alphaModFix/>
            </a:blip>
            <a:stretch>
              <a:fillRect b="-4715" l="-11629" r="-16135" t="-1272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50" name="Google Shape;1050;p28"/>
          <p:cNvGrpSpPr/>
          <p:nvPr/>
        </p:nvGrpSpPr>
        <p:grpSpPr>
          <a:xfrm>
            <a:off x="6758644" y="3024900"/>
            <a:ext cx="1716786" cy="1716786"/>
            <a:chOff x="0" y="0"/>
            <a:chExt cx="2289048" cy="2289048"/>
          </a:xfrm>
        </p:grpSpPr>
        <p:sp>
          <p:nvSpPr>
            <p:cNvPr id="1051" name="Google Shape;1051;p28"/>
            <p:cNvSpPr/>
            <p:nvPr/>
          </p:nvSpPr>
          <p:spPr>
            <a:xfrm>
              <a:off x="38100" y="38100"/>
              <a:ext cx="2212848" cy="2212848"/>
            </a:xfrm>
            <a:custGeom>
              <a:rect b="b" l="l" r="r" t="t"/>
              <a:pathLst>
                <a:path extrusionOk="0" h="2212848" w="2212848">
                  <a:moveTo>
                    <a:pt x="0" y="1106424"/>
                  </a:moveTo>
                  <a:cubicBezTo>
                    <a:pt x="0" y="495300"/>
                    <a:pt x="495300" y="0"/>
                    <a:pt x="1106424" y="0"/>
                  </a:cubicBezTo>
                  <a:cubicBezTo>
                    <a:pt x="1717548" y="0"/>
                    <a:pt x="2212848" y="495300"/>
                    <a:pt x="2212848" y="1106424"/>
                  </a:cubicBezTo>
                  <a:cubicBezTo>
                    <a:pt x="2212848" y="1717548"/>
                    <a:pt x="1717548" y="2212848"/>
                    <a:pt x="1106424" y="2212848"/>
                  </a:cubicBezTo>
                  <a:cubicBezTo>
                    <a:pt x="495300" y="2212848"/>
                    <a:pt x="0" y="1717421"/>
                    <a:pt x="0" y="110642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2" name="Google Shape;1052;p28"/>
            <p:cNvSpPr/>
            <p:nvPr/>
          </p:nvSpPr>
          <p:spPr>
            <a:xfrm>
              <a:off x="0" y="0"/>
              <a:ext cx="2289048" cy="2289048"/>
            </a:xfrm>
            <a:custGeom>
              <a:rect b="b" l="l" r="r" t="t"/>
              <a:pathLst>
                <a:path extrusionOk="0" h="2289048" w="2289048">
                  <a:moveTo>
                    <a:pt x="0" y="1144524"/>
                  </a:moveTo>
                  <a:cubicBezTo>
                    <a:pt x="0" y="512445"/>
                    <a:pt x="512445" y="0"/>
                    <a:pt x="1144524" y="0"/>
                  </a:cubicBezTo>
                  <a:lnTo>
                    <a:pt x="1144524" y="38100"/>
                  </a:lnTo>
                  <a:lnTo>
                    <a:pt x="1144524" y="0"/>
                  </a:lnTo>
                  <a:cubicBezTo>
                    <a:pt x="1776603" y="0"/>
                    <a:pt x="2289048" y="512445"/>
                    <a:pt x="2289048" y="1144524"/>
                  </a:cubicBezTo>
                  <a:lnTo>
                    <a:pt x="2250948" y="1144524"/>
                  </a:lnTo>
                  <a:lnTo>
                    <a:pt x="2289048" y="1144524"/>
                  </a:lnTo>
                  <a:cubicBezTo>
                    <a:pt x="2289048" y="1776603"/>
                    <a:pt x="1776603" y="2289048"/>
                    <a:pt x="1144524" y="2289048"/>
                  </a:cubicBezTo>
                  <a:lnTo>
                    <a:pt x="1144524" y="2250948"/>
                  </a:lnTo>
                  <a:lnTo>
                    <a:pt x="1144524" y="2289048"/>
                  </a:lnTo>
                  <a:cubicBezTo>
                    <a:pt x="512445" y="2289048"/>
                    <a:pt x="0" y="1776603"/>
                    <a:pt x="0" y="1144524"/>
                  </a:cubicBezTo>
                  <a:lnTo>
                    <a:pt x="38100" y="1144524"/>
                  </a:lnTo>
                  <a:lnTo>
                    <a:pt x="76200" y="1144524"/>
                  </a:lnTo>
                  <a:lnTo>
                    <a:pt x="38100" y="1144524"/>
                  </a:lnTo>
                  <a:lnTo>
                    <a:pt x="0" y="1144524"/>
                  </a:lnTo>
                  <a:moveTo>
                    <a:pt x="76200" y="1144524"/>
                  </a:moveTo>
                  <a:cubicBezTo>
                    <a:pt x="76200" y="1165606"/>
                    <a:pt x="59182" y="1182624"/>
                    <a:pt x="38100" y="1182624"/>
                  </a:cubicBezTo>
                  <a:cubicBezTo>
                    <a:pt x="17018" y="1182624"/>
                    <a:pt x="0" y="1165606"/>
                    <a:pt x="0" y="1144524"/>
                  </a:cubicBezTo>
                  <a:cubicBezTo>
                    <a:pt x="0" y="1123442"/>
                    <a:pt x="17018" y="1106424"/>
                    <a:pt x="38100" y="1106424"/>
                  </a:cubicBezTo>
                  <a:cubicBezTo>
                    <a:pt x="59182" y="1106424"/>
                    <a:pt x="76200" y="1123442"/>
                    <a:pt x="76200" y="1144524"/>
                  </a:cubicBezTo>
                  <a:cubicBezTo>
                    <a:pt x="76200" y="1734566"/>
                    <a:pt x="554482" y="2212848"/>
                    <a:pt x="1144524" y="2212848"/>
                  </a:cubicBezTo>
                  <a:cubicBezTo>
                    <a:pt x="1734566" y="2212848"/>
                    <a:pt x="2212848" y="1734566"/>
                    <a:pt x="2212848" y="1144524"/>
                  </a:cubicBezTo>
                  <a:cubicBezTo>
                    <a:pt x="2212848" y="554482"/>
                    <a:pt x="1734566" y="76200"/>
                    <a:pt x="1144524" y="76200"/>
                  </a:cubicBezTo>
                  <a:lnTo>
                    <a:pt x="1144524" y="38100"/>
                  </a:lnTo>
                  <a:lnTo>
                    <a:pt x="1144524" y="76200"/>
                  </a:lnTo>
                  <a:cubicBezTo>
                    <a:pt x="554482" y="76200"/>
                    <a:pt x="76200" y="554482"/>
                    <a:pt x="76200" y="1144524"/>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53" name="Google Shape;1053;p28"/>
          <p:cNvSpPr/>
          <p:nvPr/>
        </p:nvSpPr>
        <p:spPr>
          <a:xfrm>
            <a:off x="7039612" y="3409159"/>
            <a:ext cx="1154848" cy="948225"/>
          </a:xfrm>
          <a:custGeom>
            <a:rect b="b" l="l" r="r" t="t"/>
            <a:pathLst>
              <a:path extrusionOk="0" h="948225" w="1154848">
                <a:moveTo>
                  <a:pt x="0" y="0"/>
                </a:moveTo>
                <a:lnTo>
                  <a:pt x="1154849" y="0"/>
                </a:lnTo>
                <a:lnTo>
                  <a:pt x="1154849" y="948225"/>
                </a:lnTo>
                <a:lnTo>
                  <a:pt x="0" y="9482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4" name="Google Shape;1054;p28"/>
          <p:cNvSpPr/>
          <p:nvPr/>
        </p:nvSpPr>
        <p:spPr>
          <a:xfrm>
            <a:off x="1606575" y="4468125"/>
            <a:ext cx="5464743" cy="4536665"/>
          </a:xfrm>
          <a:custGeom>
            <a:rect b="b" l="l" r="r" t="t"/>
            <a:pathLst>
              <a:path extrusionOk="0" h="4536665" w="5464743">
                <a:moveTo>
                  <a:pt x="0" y="0"/>
                </a:moveTo>
                <a:lnTo>
                  <a:pt x="5464743" y="0"/>
                </a:lnTo>
                <a:lnTo>
                  <a:pt x="5464743" y="4536665"/>
                </a:lnTo>
                <a:lnTo>
                  <a:pt x="0" y="453666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55" name="Google Shape;1055;p28"/>
          <p:cNvGrpSpPr/>
          <p:nvPr/>
        </p:nvGrpSpPr>
        <p:grpSpPr>
          <a:xfrm>
            <a:off x="1720857" y="7173750"/>
            <a:ext cx="1716786" cy="1716786"/>
            <a:chOff x="0" y="0"/>
            <a:chExt cx="2289048" cy="2289048"/>
          </a:xfrm>
        </p:grpSpPr>
        <p:sp>
          <p:nvSpPr>
            <p:cNvPr id="1056" name="Google Shape;1056;p28"/>
            <p:cNvSpPr/>
            <p:nvPr/>
          </p:nvSpPr>
          <p:spPr>
            <a:xfrm>
              <a:off x="38100" y="38100"/>
              <a:ext cx="2212848" cy="2212848"/>
            </a:xfrm>
            <a:custGeom>
              <a:rect b="b" l="l" r="r" t="t"/>
              <a:pathLst>
                <a:path extrusionOk="0" h="2212848" w="2212848">
                  <a:moveTo>
                    <a:pt x="0" y="1106424"/>
                  </a:moveTo>
                  <a:cubicBezTo>
                    <a:pt x="0" y="495300"/>
                    <a:pt x="495300" y="0"/>
                    <a:pt x="1106424" y="0"/>
                  </a:cubicBezTo>
                  <a:cubicBezTo>
                    <a:pt x="1717548" y="0"/>
                    <a:pt x="2212848" y="495300"/>
                    <a:pt x="2212848" y="1106424"/>
                  </a:cubicBezTo>
                  <a:cubicBezTo>
                    <a:pt x="2212848" y="1717548"/>
                    <a:pt x="1717548" y="2212848"/>
                    <a:pt x="1106424" y="2212848"/>
                  </a:cubicBezTo>
                  <a:cubicBezTo>
                    <a:pt x="495300" y="2212848"/>
                    <a:pt x="0" y="1717421"/>
                    <a:pt x="0" y="110642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7" name="Google Shape;1057;p28"/>
            <p:cNvSpPr/>
            <p:nvPr/>
          </p:nvSpPr>
          <p:spPr>
            <a:xfrm>
              <a:off x="0" y="0"/>
              <a:ext cx="2289048" cy="2289048"/>
            </a:xfrm>
            <a:custGeom>
              <a:rect b="b" l="l" r="r" t="t"/>
              <a:pathLst>
                <a:path extrusionOk="0" h="2289048" w="2289048">
                  <a:moveTo>
                    <a:pt x="0" y="1144524"/>
                  </a:moveTo>
                  <a:cubicBezTo>
                    <a:pt x="0" y="512445"/>
                    <a:pt x="512445" y="0"/>
                    <a:pt x="1144524" y="0"/>
                  </a:cubicBezTo>
                  <a:lnTo>
                    <a:pt x="1144524" y="38100"/>
                  </a:lnTo>
                  <a:lnTo>
                    <a:pt x="1144524" y="0"/>
                  </a:lnTo>
                  <a:cubicBezTo>
                    <a:pt x="1776603" y="0"/>
                    <a:pt x="2289048" y="512445"/>
                    <a:pt x="2289048" y="1144524"/>
                  </a:cubicBezTo>
                  <a:lnTo>
                    <a:pt x="2250948" y="1144524"/>
                  </a:lnTo>
                  <a:lnTo>
                    <a:pt x="2289048" y="1144524"/>
                  </a:lnTo>
                  <a:cubicBezTo>
                    <a:pt x="2289048" y="1776603"/>
                    <a:pt x="1776603" y="2289048"/>
                    <a:pt x="1144524" y="2289048"/>
                  </a:cubicBezTo>
                  <a:lnTo>
                    <a:pt x="1144524" y="2250948"/>
                  </a:lnTo>
                  <a:lnTo>
                    <a:pt x="1144524" y="2289048"/>
                  </a:lnTo>
                  <a:cubicBezTo>
                    <a:pt x="512445" y="2289048"/>
                    <a:pt x="0" y="1776603"/>
                    <a:pt x="0" y="1144524"/>
                  </a:cubicBezTo>
                  <a:lnTo>
                    <a:pt x="38100" y="1144524"/>
                  </a:lnTo>
                  <a:lnTo>
                    <a:pt x="76200" y="1144524"/>
                  </a:lnTo>
                  <a:lnTo>
                    <a:pt x="38100" y="1144524"/>
                  </a:lnTo>
                  <a:lnTo>
                    <a:pt x="0" y="1144524"/>
                  </a:lnTo>
                  <a:moveTo>
                    <a:pt x="76200" y="1144524"/>
                  </a:moveTo>
                  <a:cubicBezTo>
                    <a:pt x="76200" y="1165606"/>
                    <a:pt x="59182" y="1182624"/>
                    <a:pt x="38100" y="1182624"/>
                  </a:cubicBezTo>
                  <a:cubicBezTo>
                    <a:pt x="17018" y="1182624"/>
                    <a:pt x="0" y="1165606"/>
                    <a:pt x="0" y="1144524"/>
                  </a:cubicBezTo>
                  <a:cubicBezTo>
                    <a:pt x="0" y="1123442"/>
                    <a:pt x="17018" y="1106424"/>
                    <a:pt x="38100" y="1106424"/>
                  </a:cubicBezTo>
                  <a:cubicBezTo>
                    <a:pt x="59182" y="1106424"/>
                    <a:pt x="76200" y="1123442"/>
                    <a:pt x="76200" y="1144524"/>
                  </a:cubicBezTo>
                  <a:cubicBezTo>
                    <a:pt x="76200" y="1734566"/>
                    <a:pt x="554482" y="2212848"/>
                    <a:pt x="1144524" y="2212848"/>
                  </a:cubicBezTo>
                  <a:cubicBezTo>
                    <a:pt x="1734566" y="2212848"/>
                    <a:pt x="2212848" y="1734566"/>
                    <a:pt x="2212848" y="1144524"/>
                  </a:cubicBezTo>
                  <a:cubicBezTo>
                    <a:pt x="2212848" y="554482"/>
                    <a:pt x="1734566" y="76200"/>
                    <a:pt x="1144524" y="76200"/>
                  </a:cubicBezTo>
                  <a:lnTo>
                    <a:pt x="1144524" y="38100"/>
                  </a:lnTo>
                  <a:lnTo>
                    <a:pt x="1144524" y="76200"/>
                  </a:lnTo>
                  <a:cubicBezTo>
                    <a:pt x="554482" y="76200"/>
                    <a:pt x="76200" y="554482"/>
                    <a:pt x="76200" y="1144524"/>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58" name="Google Shape;1058;p28"/>
          <p:cNvSpPr txBox="1"/>
          <p:nvPr/>
        </p:nvSpPr>
        <p:spPr>
          <a:xfrm>
            <a:off x="1843007" y="7611138"/>
            <a:ext cx="1476750" cy="8192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0320B8"/>
                </a:solidFill>
                <a:latin typeface="Outfit"/>
                <a:ea typeface="Outfit"/>
                <a:cs typeface="Outfit"/>
                <a:sym typeface="Outfit"/>
              </a:rPr>
              <a:t>Legacy Solutions</a:t>
            </a:r>
            <a:endParaRPr b="0" i="0" sz="1400" u="none" cap="none" strike="noStrike">
              <a:solidFill>
                <a:srgbClr val="000000"/>
              </a:solidFill>
              <a:latin typeface="Arial"/>
              <a:ea typeface="Arial"/>
              <a:cs typeface="Arial"/>
              <a:sym typeface="Arial"/>
            </a:endParaRPr>
          </a:p>
        </p:txBody>
      </p:sp>
      <p:sp>
        <p:nvSpPr>
          <p:cNvPr id="1059" name="Google Shape;1059;p28"/>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0B8"/>
        </a:solidFill>
      </p:bgPr>
    </p:bg>
    <p:spTree>
      <p:nvGrpSpPr>
        <p:cNvPr id="1067" name="Shape 1067"/>
        <p:cNvGrpSpPr/>
        <p:nvPr/>
      </p:nvGrpSpPr>
      <p:grpSpPr>
        <a:xfrm>
          <a:off x="0" y="0"/>
          <a:ext cx="0" cy="0"/>
          <a:chOff x="0" y="0"/>
          <a:chExt cx="0" cy="0"/>
        </a:xfrm>
      </p:grpSpPr>
      <p:sp>
        <p:nvSpPr>
          <p:cNvPr id="1068" name="Google Shape;1068;p29"/>
          <p:cNvSpPr txBox="1"/>
          <p:nvPr/>
        </p:nvSpPr>
        <p:spPr>
          <a:xfrm>
            <a:off x="2452525" y="4729334"/>
            <a:ext cx="13533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Clr>
                <a:srgbClr val="000000"/>
              </a:buClr>
              <a:buSzPts val="9000"/>
              <a:buFont typeface="Arial"/>
              <a:buNone/>
            </a:pPr>
            <a:r>
              <a:rPr b="0" i="0" lang="en-US" sz="9000" u="none" cap="none" strike="noStrike">
                <a:solidFill>
                  <a:srgbClr val="FFFFFF"/>
                </a:solidFill>
                <a:latin typeface="Outfit"/>
                <a:ea typeface="Outfit"/>
                <a:cs typeface="Outfit"/>
                <a:sym typeface="Outfit"/>
              </a:rPr>
              <a:t>Go To Market</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1069" name="Google Shape;1069;p29"/>
          <p:cNvSpPr/>
          <p:nvPr/>
        </p:nvSpPr>
        <p:spPr>
          <a:xfrm>
            <a:off x="15100252" y="7606146"/>
            <a:ext cx="2507676" cy="2057401"/>
          </a:xfrm>
          <a:custGeom>
            <a:rect b="b" l="l" r="r" t="t"/>
            <a:pathLst>
              <a:path extrusionOk="0" h="2057401" w="2507676">
                <a:moveTo>
                  <a:pt x="0" y="0"/>
                </a:moveTo>
                <a:lnTo>
                  <a:pt x="2507676" y="0"/>
                </a:lnTo>
                <a:lnTo>
                  <a:pt x="2507676" y="2057402"/>
                </a:lnTo>
                <a:lnTo>
                  <a:pt x="0" y="2057402"/>
                </a:lnTo>
                <a:lnTo>
                  <a:pt x="0" y="0"/>
                </a:lnTo>
                <a:close/>
              </a:path>
            </a:pathLst>
          </a:custGeom>
          <a:blipFill rotWithShape="1">
            <a:blip r:embed="rId3">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0" name="Google Shape;1070;p29"/>
          <p:cNvSpPr txBox="1"/>
          <p:nvPr/>
        </p:nvSpPr>
        <p:spPr>
          <a:xfrm>
            <a:off x="8951961" y="9870265"/>
            <a:ext cx="384078"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txBox="1"/>
          <p:nvPr/>
        </p:nvSpPr>
        <p:spPr>
          <a:xfrm>
            <a:off x="1231801" y="1916172"/>
            <a:ext cx="16233253" cy="614438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Certain statements, estimates, targets and projections in this Presentation may be considered forward-looking statements. Forward-looking statements generally relate to future events or SUAC’s or the Company’s future financial or operating performance. In some cases, you can identify forward-looking statements by terminology such as “may,” “should,” “expect,” “intend,” “will,” “estimate,” “anticipate,” “believe,” “predict,” “potential,” or “continue,” or the negatives of these terms or variations of them or similar terminology, but the absence of these words does not mean that a statement is not forward-looking. Such forward-looking statements are subject to risks, uncertainties, and other factors which could cause actual results to differ materially from those expressed or implied by such forward looking statements. Forward-looking statements in this Presentation may include, for example, statements about: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ability to complete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benefits of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future financial performance following the Business Combination; and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commercialization, growth, and expansion plans and opportunities.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These forward-looking statements are based on estimates and assumptions that, while considered reasonable by SUAC and the Company, are inherently uncertain. There can be no assurance that future developments affecting SUAC and the Company will be those that have been anticipated. These forward-looking statements involve a number of risks, uncertainties (some of which are beyond SUAC’s or the Company’s control) or other assumptions that may cause actual results or performance to be materially different from those expressed or implied by these forward-looking statements. These risks and uncertainties include, but are not limited to:</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occurrence of any event, change or other circumstances that could give rise to the termination of the definitive agreements governing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outcome of any legal proceedings that may be instituted against SUAC, the combined company or others following the announcement of the Business Combination and any definitive agreements with respect thereto;</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inability to complete the Business Combination due to the failure to obtain approval of the stockholders of SUAC, to obtain financing to complete the Business Combination or to satisfy other conditions to closing;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changes to the proposed structure of the Business Combination that may be required or appropriate as a result of applicable laws or regulations or as a condition to obtaining regulatory approval of the Business Combination;</a:t>
            </a:r>
            <a:endParaRPr b="0" i="0" sz="1400" u="none" cap="none" strike="noStrike">
              <a:solidFill>
                <a:srgbClr val="000000"/>
              </a:solidFill>
              <a:latin typeface="Arial"/>
              <a:ea typeface="Arial"/>
              <a:cs typeface="Arial"/>
              <a:sym typeface="Arial"/>
            </a:endParaRPr>
          </a:p>
        </p:txBody>
      </p:sp>
      <p:sp>
        <p:nvSpPr>
          <p:cNvPr id="117" name="Google Shape;117;p4"/>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a:t>
            </a:r>
            <a:endParaRPr b="0" i="0" sz="1400" u="none" cap="none" strike="noStrike">
              <a:solidFill>
                <a:srgbClr val="000000"/>
              </a:solidFill>
              <a:latin typeface="Arial"/>
              <a:ea typeface="Arial"/>
              <a:cs typeface="Arial"/>
              <a:sym typeface="Arial"/>
            </a:endParaRPr>
          </a:p>
        </p:txBody>
      </p:sp>
      <p:sp>
        <p:nvSpPr>
          <p:cNvPr id="118" name="Google Shape;118;p4"/>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Disclaimer: Forward Looking Statements</a:t>
            </a:r>
            <a:endParaRPr b="0" i="0" sz="1400" u="none" cap="none" strike="noStrike">
              <a:solidFill>
                <a:srgbClr val="000000"/>
              </a:solidFill>
              <a:latin typeface="Arial"/>
              <a:ea typeface="Arial"/>
              <a:cs typeface="Arial"/>
              <a:sym typeface="Arial"/>
            </a:endParaRPr>
          </a:p>
        </p:txBody>
      </p:sp>
      <p:sp>
        <p:nvSpPr>
          <p:cNvPr id="119" name="Google Shape;119;p4"/>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30"/>
          <p:cNvSpPr txBox="1"/>
          <p:nvPr/>
        </p:nvSpPr>
        <p:spPr>
          <a:xfrm>
            <a:off x="2969250" y="7152496"/>
            <a:ext cx="3511143" cy="80972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Clr>
                <a:srgbClr val="000000"/>
              </a:buClr>
              <a:buSzPts val="1799"/>
              <a:buFont typeface="Arial"/>
              <a:buNone/>
            </a:pPr>
            <a:r>
              <a:rPr b="0" i="0" lang="en-US" sz="1799" u="none" cap="none" strike="noStrike">
                <a:solidFill>
                  <a:srgbClr val="000000"/>
                </a:solidFill>
                <a:latin typeface="Outfit"/>
                <a:ea typeface="Outfit"/>
                <a:cs typeface="Outfit"/>
                <a:sym typeface="Outfit"/>
              </a:rPr>
              <a:t>Hardware, installation, training. Hardware warranties and returns.</a:t>
            </a:r>
            <a:endParaRPr b="0" i="0" sz="1400" u="none" cap="none" strike="noStrike">
              <a:solidFill>
                <a:srgbClr val="000000"/>
              </a:solidFill>
              <a:latin typeface="Arial"/>
              <a:ea typeface="Arial"/>
              <a:cs typeface="Arial"/>
              <a:sym typeface="Arial"/>
            </a:endParaRPr>
          </a:p>
          <a:p>
            <a:pPr indent="0" lvl="0" marL="0" marR="0" rtl="0" algn="just">
              <a:lnSpc>
                <a:spcPct val="120011"/>
              </a:lnSpc>
              <a:spcBef>
                <a:spcPts val="0"/>
              </a:spcBef>
              <a:spcAft>
                <a:spcPts val="0"/>
              </a:spcAft>
              <a:buClr>
                <a:srgbClr val="000000"/>
              </a:buClr>
              <a:buSzPts val="1799"/>
              <a:buFont typeface="Arial"/>
              <a:buNone/>
            </a:pPr>
            <a:r>
              <a:rPr b="0" i="0" lang="en-US" sz="1799" u="none" cap="none" strike="noStrike">
                <a:solidFill>
                  <a:srgbClr val="000000"/>
                </a:solidFill>
                <a:latin typeface="Outfit"/>
                <a:ea typeface="Outfit"/>
                <a:cs typeface="Outfit"/>
                <a:sym typeface="Outfit"/>
              </a:rPr>
              <a:t>On-site and Level 2 Support.</a:t>
            </a:r>
            <a:endParaRPr b="0" i="0" sz="1400" u="none" cap="none" strike="noStrike">
              <a:solidFill>
                <a:srgbClr val="000000"/>
              </a:solidFill>
              <a:latin typeface="Arial"/>
              <a:ea typeface="Arial"/>
              <a:cs typeface="Arial"/>
              <a:sym typeface="Arial"/>
            </a:endParaRPr>
          </a:p>
        </p:txBody>
      </p:sp>
      <p:sp>
        <p:nvSpPr>
          <p:cNvPr id="1080" name="Google Shape;1080;p30"/>
          <p:cNvSpPr txBox="1"/>
          <p:nvPr/>
        </p:nvSpPr>
        <p:spPr>
          <a:xfrm>
            <a:off x="9646401" y="4103161"/>
            <a:ext cx="4230293" cy="809724"/>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99"/>
              <a:buFont typeface="Arial"/>
              <a:buNone/>
            </a:pPr>
            <a:r>
              <a:rPr b="0" i="0" lang="en-US" sz="1799" u="none" cap="none" strike="noStrike">
                <a:solidFill>
                  <a:srgbClr val="000000"/>
                </a:solidFill>
                <a:latin typeface="Outfit"/>
                <a:ea typeface="Outfit"/>
                <a:cs typeface="Outfit"/>
                <a:sym typeface="Outfit"/>
              </a:rPr>
              <a:t>Bundling happens at the Channel level. Global Corporate Accounts will subscribe with global channel partners.</a:t>
            </a:r>
            <a:endParaRPr b="0" i="0" sz="1400" u="none" cap="none" strike="noStrike">
              <a:solidFill>
                <a:srgbClr val="000000"/>
              </a:solidFill>
              <a:latin typeface="Arial"/>
              <a:ea typeface="Arial"/>
              <a:cs typeface="Arial"/>
              <a:sym typeface="Arial"/>
            </a:endParaRPr>
          </a:p>
        </p:txBody>
      </p:sp>
      <p:sp>
        <p:nvSpPr>
          <p:cNvPr id="1081" name="Google Shape;1081;p30"/>
          <p:cNvSpPr txBox="1"/>
          <p:nvPr/>
        </p:nvSpPr>
        <p:spPr>
          <a:xfrm>
            <a:off x="2969250" y="3969795"/>
            <a:ext cx="3141903" cy="542991"/>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Clr>
                <a:srgbClr val="000000"/>
              </a:buClr>
              <a:buSzPts val="1799"/>
              <a:buFont typeface="Arial"/>
              <a:buNone/>
            </a:pPr>
            <a:r>
              <a:rPr b="0" i="0" lang="en-US" sz="1799" u="none" cap="none" strike="noStrike">
                <a:solidFill>
                  <a:srgbClr val="000000"/>
                </a:solidFill>
                <a:latin typeface="Outfit"/>
                <a:ea typeface="Outfit"/>
                <a:cs typeface="Outfit"/>
                <a:sym typeface="Outfit"/>
              </a:rPr>
              <a:t>Global Account Management.</a:t>
            </a:r>
            <a:endParaRPr b="0" i="0" sz="1400" u="none" cap="none" strike="noStrike">
              <a:solidFill>
                <a:srgbClr val="000000"/>
              </a:solidFill>
              <a:latin typeface="Arial"/>
              <a:ea typeface="Arial"/>
              <a:cs typeface="Arial"/>
              <a:sym typeface="Arial"/>
            </a:endParaRPr>
          </a:p>
          <a:p>
            <a:pPr indent="0" lvl="0" marL="0" marR="0" rtl="0" algn="just">
              <a:lnSpc>
                <a:spcPct val="120011"/>
              </a:lnSpc>
              <a:spcBef>
                <a:spcPts val="0"/>
              </a:spcBef>
              <a:spcAft>
                <a:spcPts val="0"/>
              </a:spcAft>
              <a:buClr>
                <a:srgbClr val="000000"/>
              </a:buClr>
              <a:buSzPts val="1799"/>
              <a:buFont typeface="Arial"/>
              <a:buNone/>
            </a:pPr>
            <a:r>
              <a:rPr b="0" i="0" lang="en-US" sz="1799" u="none" cap="none" strike="noStrike">
                <a:solidFill>
                  <a:srgbClr val="000000"/>
                </a:solidFill>
                <a:latin typeface="Outfit"/>
                <a:ea typeface="Outfit"/>
                <a:cs typeface="Outfit"/>
                <a:sym typeface="Outfit"/>
              </a:rPr>
              <a:t>Software &amp; Level 3 Support.</a:t>
            </a:r>
            <a:endParaRPr b="0" i="0" sz="1400" u="none" cap="none" strike="noStrike">
              <a:solidFill>
                <a:srgbClr val="000000"/>
              </a:solidFill>
              <a:latin typeface="Arial"/>
              <a:ea typeface="Arial"/>
              <a:cs typeface="Arial"/>
              <a:sym typeface="Arial"/>
            </a:endParaRPr>
          </a:p>
        </p:txBody>
      </p:sp>
      <p:grpSp>
        <p:nvGrpSpPr>
          <p:cNvPr id="1082" name="Google Shape;1082;p30"/>
          <p:cNvGrpSpPr/>
          <p:nvPr/>
        </p:nvGrpSpPr>
        <p:grpSpPr>
          <a:xfrm>
            <a:off x="1028700" y="2612608"/>
            <a:ext cx="6514947" cy="517431"/>
            <a:chOff x="0" y="0"/>
            <a:chExt cx="8686597" cy="689907"/>
          </a:xfrm>
        </p:grpSpPr>
        <p:sp>
          <p:nvSpPr>
            <p:cNvPr id="1083" name="Google Shape;1083;p30"/>
            <p:cNvSpPr/>
            <p:nvPr/>
          </p:nvSpPr>
          <p:spPr>
            <a:xfrm>
              <a:off x="0" y="0"/>
              <a:ext cx="8686584" cy="689878"/>
            </a:xfrm>
            <a:custGeom>
              <a:rect b="b" l="l" r="r" t="t"/>
              <a:pathLst>
                <a:path extrusionOk="0" h="689878" w="8686584">
                  <a:moveTo>
                    <a:pt x="0" y="0"/>
                  </a:moveTo>
                  <a:lnTo>
                    <a:pt x="8686584" y="0"/>
                  </a:lnTo>
                  <a:lnTo>
                    <a:pt x="8686584" y="689878"/>
                  </a:lnTo>
                  <a:lnTo>
                    <a:pt x="0" y="689878"/>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4" name="Google Shape;1084;p30"/>
            <p:cNvSpPr txBox="1"/>
            <p:nvPr/>
          </p:nvSpPr>
          <p:spPr>
            <a:xfrm>
              <a:off x="0" y="0"/>
              <a:ext cx="8686597" cy="689907"/>
            </a:xfrm>
            <a:prstGeom prst="rect">
              <a:avLst/>
            </a:prstGeom>
            <a:noFill/>
            <a:ln>
              <a:noFill/>
            </a:ln>
          </p:spPr>
          <p:txBody>
            <a:bodyPr anchorCtr="0" anchor="t" bIns="50800" lIns="50800" spcFirstLastPara="1" rIns="50800" wrap="square" tIns="50800">
              <a:no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Hybrid Contracts </a:t>
              </a:r>
              <a:endParaRPr b="0" i="0" sz="1400" u="none" cap="none" strike="noStrike">
                <a:solidFill>
                  <a:srgbClr val="000000"/>
                </a:solidFill>
                <a:latin typeface="Arial"/>
                <a:ea typeface="Arial"/>
                <a:cs typeface="Arial"/>
                <a:sym typeface="Arial"/>
              </a:endParaRPr>
            </a:p>
          </p:txBody>
        </p:sp>
      </p:grpSp>
      <p:grpSp>
        <p:nvGrpSpPr>
          <p:cNvPr id="1085" name="Google Shape;1085;p30"/>
          <p:cNvGrpSpPr/>
          <p:nvPr/>
        </p:nvGrpSpPr>
        <p:grpSpPr>
          <a:xfrm>
            <a:off x="8803430" y="2623689"/>
            <a:ext cx="8455870" cy="517431"/>
            <a:chOff x="0" y="0"/>
            <a:chExt cx="11274494" cy="689907"/>
          </a:xfrm>
        </p:grpSpPr>
        <p:sp>
          <p:nvSpPr>
            <p:cNvPr id="1086" name="Google Shape;1086;p30"/>
            <p:cNvSpPr/>
            <p:nvPr/>
          </p:nvSpPr>
          <p:spPr>
            <a:xfrm>
              <a:off x="0" y="0"/>
              <a:ext cx="11274427" cy="689878"/>
            </a:xfrm>
            <a:custGeom>
              <a:rect b="b" l="l" r="r" t="t"/>
              <a:pathLst>
                <a:path extrusionOk="0" h="689878" w="11274427">
                  <a:moveTo>
                    <a:pt x="0" y="0"/>
                  </a:moveTo>
                  <a:lnTo>
                    <a:pt x="11274427" y="0"/>
                  </a:lnTo>
                  <a:lnTo>
                    <a:pt x="11274427" y="689878"/>
                  </a:lnTo>
                  <a:lnTo>
                    <a:pt x="0" y="689878"/>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7" name="Google Shape;1087;p30"/>
            <p:cNvSpPr txBox="1"/>
            <p:nvPr/>
          </p:nvSpPr>
          <p:spPr>
            <a:xfrm>
              <a:off x="0" y="0"/>
              <a:ext cx="11274494" cy="689907"/>
            </a:xfrm>
            <a:prstGeom prst="rect">
              <a:avLst/>
            </a:prstGeom>
            <a:noFill/>
            <a:ln>
              <a:noFill/>
            </a:ln>
          </p:spPr>
          <p:txBody>
            <a:bodyPr anchorCtr="0" anchor="t" bIns="50800" lIns="50800" spcFirstLastPara="1" rIns="50800" wrap="square" tIns="50800">
              <a:no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Bundled SaaS Contracts </a:t>
              </a:r>
              <a:endParaRPr b="0" i="0" sz="1400" u="none" cap="none" strike="noStrike">
                <a:solidFill>
                  <a:srgbClr val="000000"/>
                </a:solidFill>
                <a:latin typeface="Arial"/>
                <a:ea typeface="Arial"/>
                <a:cs typeface="Arial"/>
                <a:sym typeface="Arial"/>
              </a:endParaRPr>
            </a:p>
          </p:txBody>
        </p:sp>
      </p:grpSp>
      <p:sp>
        <p:nvSpPr>
          <p:cNvPr id="1088" name="Google Shape;1088;p30"/>
          <p:cNvSpPr/>
          <p:nvPr/>
        </p:nvSpPr>
        <p:spPr>
          <a:xfrm>
            <a:off x="15905349" y="5229128"/>
            <a:ext cx="1307469" cy="1311274"/>
          </a:xfrm>
          <a:custGeom>
            <a:rect b="b" l="l" r="r" t="t"/>
            <a:pathLst>
              <a:path extrusionOk="0" h="1311274" w="1307469">
                <a:moveTo>
                  <a:pt x="0" y="0"/>
                </a:moveTo>
                <a:lnTo>
                  <a:pt x="1307469" y="0"/>
                </a:lnTo>
                <a:lnTo>
                  <a:pt x="1307469" y="1311274"/>
                </a:lnTo>
                <a:lnTo>
                  <a:pt x="0" y="13112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9" name="Google Shape;1089;p30"/>
          <p:cNvSpPr/>
          <p:nvPr/>
        </p:nvSpPr>
        <p:spPr>
          <a:xfrm>
            <a:off x="1075182" y="4246053"/>
            <a:ext cx="1307975" cy="1311974"/>
          </a:xfrm>
          <a:custGeom>
            <a:rect b="b" l="l" r="r" t="t"/>
            <a:pathLst>
              <a:path extrusionOk="0" h="1311974" w="1307975">
                <a:moveTo>
                  <a:pt x="0" y="0"/>
                </a:moveTo>
                <a:lnTo>
                  <a:pt x="1307975" y="0"/>
                </a:lnTo>
                <a:lnTo>
                  <a:pt x="1307975" y="1311974"/>
                </a:lnTo>
                <a:lnTo>
                  <a:pt x="0" y="13119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90" name="Google Shape;1090;p30"/>
          <p:cNvGrpSpPr/>
          <p:nvPr/>
        </p:nvGrpSpPr>
        <p:grpSpPr>
          <a:xfrm>
            <a:off x="1075182" y="6038011"/>
            <a:ext cx="1307978" cy="1369188"/>
            <a:chOff x="0" y="-76200"/>
            <a:chExt cx="1743970" cy="1825585"/>
          </a:xfrm>
        </p:grpSpPr>
        <p:sp>
          <p:nvSpPr>
            <p:cNvPr id="1091" name="Google Shape;1091;p30"/>
            <p:cNvSpPr/>
            <p:nvPr/>
          </p:nvSpPr>
          <p:spPr>
            <a:xfrm>
              <a:off x="19343" y="19343"/>
              <a:ext cx="1705284" cy="1710700"/>
            </a:xfrm>
            <a:custGeom>
              <a:rect b="b" l="l" r="r" t="t"/>
              <a:pathLst>
                <a:path extrusionOk="0" h="1710700" w="1705284">
                  <a:moveTo>
                    <a:pt x="0" y="855350"/>
                  </a:moveTo>
                  <a:cubicBezTo>
                    <a:pt x="0" y="382993"/>
                    <a:pt x="381703" y="0"/>
                    <a:pt x="852642" y="0"/>
                  </a:cubicBezTo>
                  <a:cubicBezTo>
                    <a:pt x="1323581" y="0"/>
                    <a:pt x="1705284" y="382993"/>
                    <a:pt x="1705284" y="855350"/>
                  </a:cubicBezTo>
                  <a:cubicBezTo>
                    <a:pt x="1705284" y="1327708"/>
                    <a:pt x="1323581" y="1710700"/>
                    <a:pt x="852642" y="1710700"/>
                  </a:cubicBezTo>
                  <a:cubicBezTo>
                    <a:pt x="381703" y="1710700"/>
                    <a:pt x="0" y="1327708"/>
                    <a:pt x="0" y="855350"/>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2" name="Google Shape;1092;p30"/>
            <p:cNvSpPr/>
            <p:nvPr/>
          </p:nvSpPr>
          <p:spPr>
            <a:xfrm>
              <a:off x="0" y="0"/>
              <a:ext cx="1743970" cy="1749385"/>
            </a:xfrm>
            <a:custGeom>
              <a:rect b="b" l="l" r="r" t="t"/>
              <a:pathLst>
                <a:path extrusionOk="0" h="1749385" w="1743970">
                  <a:moveTo>
                    <a:pt x="0" y="874693"/>
                  </a:moveTo>
                  <a:cubicBezTo>
                    <a:pt x="0" y="391633"/>
                    <a:pt x="390343" y="0"/>
                    <a:pt x="871985" y="0"/>
                  </a:cubicBezTo>
                  <a:lnTo>
                    <a:pt x="871985" y="19343"/>
                  </a:lnTo>
                  <a:lnTo>
                    <a:pt x="871985" y="0"/>
                  </a:lnTo>
                  <a:cubicBezTo>
                    <a:pt x="1353627" y="0"/>
                    <a:pt x="1743970" y="391633"/>
                    <a:pt x="1743970" y="874693"/>
                  </a:cubicBezTo>
                  <a:lnTo>
                    <a:pt x="1724627" y="874693"/>
                  </a:lnTo>
                  <a:lnTo>
                    <a:pt x="1743970" y="874693"/>
                  </a:lnTo>
                  <a:cubicBezTo>
                    <a:pt x="1743970" y="1357754"/>
                    <a:pt x="1353628" y="1749385"/>
                    <a:pt x="871985" y="1749385"/>
                  </a:cubicBezTo>
                  <a:lnTo>
                    <a:pt x="871985" y="1730043"/>
                  </a:lnTo>
                  <a:lnTo>
                    <a:pt x="871985" y="1749385"/>
                  </a:lnTo>
                  <a:cubicBezTo>
                    <a:pt x="390343" y="1749257"/>
                    <a:pt x="0" y="1357625"/>
                    <a:pt x="0" y="874693"/>
                  </a:cubicBezTo>
                  <a:lnTo>
                    <a:pt x="19343" y="874693"/>
                  </a:lnTo>
                  <a:lnTo>
                    <a:pt x="0" y="874693"/>
                  </a:lnTo>
                  <a:moveTo>
                    <a:pt x="38686" y="874693"/>
                  </a:moveTo>
                  <a:cubicBezTo>
                    <a:pt x="38686" y="1336477"/>
                    <a:pt x="411878" y="1710700"/>
                    <a:pt x="871985" y="1710700"/>
                  </a:cubicBezTo>
                  <a:cubicBezTo>
                    <a:pt x="1332092" y="1710700"/>
                    <a:pt x="1705284" y="1336477"/>
                    <a:pt x="1705284" y="874693"/>
                  </a:cubicBezTo>
                  <a:cubicBezTo>
                    <a:pt x="1705284" y="412910"/>
                    <a:pt x="1332092" y="38686"/>
                    <a:pt x="871985" y="38686"/>
                  </a:cubicBezTo>
                  <a:cubicBezTo>
                    <a:pt x="411878" y="38686"/>
                    <a:pt x="38686" y="412910"/>
                    <a:pt x="38686" y="8746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3" name="Google Shape;1093;p30"/>
            <p:cNvSpPr txBox="1"/>
            <p:nvPr/>
          </p:nvSpPr>
          <p:spPr>
            <a:xfrm>
              <a:off x="0" y="-76200"/>
              <a:ext cx="1743966" cy="1825499"/>
            </a:xfrm>
            <a:prstGeom prst="rect">
              <a:avLst/>
            </a:prstGeom>
            <a:noFill/>
            <a:ln>
              <a:noFill/>
            </a:ln>
          </p:spPr>
          <p:txBody>
            <a:bodyPr anchorCtr="0" anchor="ctr" bIns="50800" lIns="50800" spcFirstLastPara="1" rIns="50800" wrap="square" tIns="50800">
              <a:noAutofit/>
            </a:bodyPr>
            <a:lstStyle/>
            <a:p>
              <a:pPr indent="0" lvl="0" marL="0" marR="0" rtl="0" algn="ctr">
                <a:lnSpc>
                  <a:spcPct val="174484"/>
                </a:lnSpc>
                <a:spcBef>
                  <a:spcPts val="0"/>
                </a:spcBef>
                <a:spcAft>
                  <a:spcPts val="0"/>
                </a:spcAft>
                <a:buClr>
                  <a:srgbClr val="000000"/>
                </a:buClr>
                <a:buSzPts val="1650"/>
                <a:buFont typeface="Arial"/>
                <a:buNone/>
              </a:pPr>
              <a:r>
                <a:rPr b="1" i="0" lang="en-US" sz="1650" u="none" cap="none" strike="noStrike">
                  <a:solidFill>
                    <a:srgbClr val="FFFFFF"/>
                  </a:solidFill>
                  <a:latin typeface="Outfit Medium"/>
                  <a:ea typeface="Outfit Medium"/>
                  <a:cs typeface="Outfit Medium"/>
                  <a:sym typeface="Outfit Medium"/>
                </a:rPr>
                <a:t>Channel</a:t>
              </a:r>
              <a:endParaRPr b="0" i="0" sz="1400" u="none" cap="none" strike="noStrike">
                <a:solidFill>
                  <a:srgbClr val="000000"/>
                </a:solidFill>
                <a:latin typeface="Arial"/>
                <a:ea typeface="Arial"/>
                <a:cs typeface="Arial"/>
                <a:sym typeface="Arial"/>
              </a:endParaRPr>
            </a:p>
            <a:p>
              <a:pPr indent="0" lvl="0" marL="0" marR="0" rtl="0" algn="ctr">
                <a:lnSpc>
                  <a:spcPct val="174484"/>
                </a:lnSpc>
                <a:spcBef>
                  <a:spcPts val="0"/>
                </a:spcBef>
                <a:spcAft>
                  <a:spcPts val="0"/>
                </a:spcAft>
                <a:buClr>
                  <a:srgbClr val="000000"/>
                </a:buClr>
                <a:buSzPts val="1650"/>
                <a:buFont typeface="Arial"/>
                <a:buNone/>
              </a:pPr>
              <a:r>
                <a:rPr b="1" i="0" lang="en-US" sz="1650" u="none" cap="none" strike="noStrike">
                  <a:solidFill>
                    <a:srgbClr val="FFFFFF"/>
                  </a:solidFill>
                  <a:latin typeface="Outfit Medium"/>
                  <a:ea typeface="Outfit Medium"/>
                  <a:cs typeface="Outfit Medium"/>
                  <a:sym typeface="Outfit Medium"/>
                </a:rPr>
                <a:t>Partner</a:t>
              </a:r>
              <a:endParaRPr b="0" i="0" sz="1400" u="none" cap="none" strike="noStrike">
                <a:solidFill>
                  <a:srgbClr val="000000"/>
                </a:solidFill>
                <a:latin typeface="Arial"/>
                <a:ea typeface="Arial"/>
                <a:cs typeface="Arial"/>
                <a:sym typeface="Arial"/>
              </a:endParaRPr>
            </a:p>
          </p:txBody>
        </p:sp>
      </p:grpSp>
      <p:grpSp>
        <p:nvGrpSpPr>
          <p:cNvPr id="1094" name="Google Shape;1094;p30"/>
          <p:cNvGrpSpPr/>
          <p:nvPr/>
        </p:nvGrpSpPr>
        <p:grpSpPr>
          <a:xfrm>
            <a:off x="15213282" y="5513503"/>
            <a:ext cx="817953" cy="777651"/>
            <a:chOff x="0" y="-1651"/>
            <a:chExt cx="1090603" cy="1036869"/>
          </a:xfrm>
        </p:grpSpPr>
        <p:sp>
          <p:nvSpPr>
            <p:cNvPr id="1095" name="Google Shape;1095;p30"/>
            <p:cNvSpPr/>
            <p:nvPr/>
          </p:nvSpPr>
          <p:spPr>
            <a:xfrm>
              <a:off x="19343" y="19343"/>
              <a:ext cx="1051876" cy="995007"/>
            </a:xfrm>
            <a:custGeom>
              <a:rect b="b" l="l" r="r" t="t"/>
              <a:pathLst>
                <a:path extrusionOk="0" h="995007" w="1051876">
                  <a:moveTo>
                    <a:pt x="0" y="178343"/>
                  </a:moveTo>
                  <a:lnTo>
                    <a:pt x="553341" y="178343"/>
                  </a:lnTo>
                  <a:lnTo>
                    <a:pt x="553341" y="0"/>
                  </a:lnTo>
                  <a:lnTo>
                    <a:pt x="1051876" y="497504"/>
                  </a:lnTo>
                  <a:lnTo>
                    <a:pt x="553341" y="995007"/>
                  </a:lnTo>
                  <a:lnTo>
                    <a:pt x="553341" y="816664"/>
                  </a:lnTo>
                  <a:lnTo>
                    <a:pt x="0" y="816664"/>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6" name="Google Shape;1096;p30"/>
            <p:cNvSpPr/>
            <p:nvPr/>
          </p:nvSpPr>
          <p:spPr>
            <a:xfrm>
              <a:off x="0" y="-1651"/>
              <a:ext cx="1090562" cy="1036869"/>
            </a:xfrm>
            <a:custGeom>
              <a:rect b="b" l="l" r="r" t="t"/>
              <a:pathLst>
                <a:path extrusionOk="0" h="1036869" w="1090562">
                  <a:moveTo>
                    <a:pt x="19343" y="179994"/>
                  </a:moveTo>
                  <a:lnTo>
                    <a:pt x="572684" y="179994"/>
                  </a:lnTo>
                  <a:lnTo>
                    <a:pt x="572684" y="199337"/>
                  </a:lnTo>
                  <a:lnTo>
                    <a:pt x="553340" y="199337"/>
                  </a:lnTo>
                  <a:lnTo>
                    <a:pt x="553340" y="20994"/>
                  </a:lnTo>
                  <a:cubicBezTo>
                    <a:pt x="553340" y="13128"/>
                    <a:pt x="558112" y="6164"/>
                    <a:pt x="565333" y="3069"/>
                  </a:cubicBezTo>
                  <a:cubicBezTo>
                    <a:pt x="572555" y="0"/>
                    <a:pt x="580937" y="1780"/>
                    <a:pt x="586353" y="7196"/>
                  </a:cubicBezTo>
                  <a:lnTo>
                    <a:pt x="1084888" y="504829"/>
                  </a:lnTo>
                  <a:cubicBezTo>
                    <a:pt x="1088498" y="508439"/>
                    <a:pt x="1090562" y="513339"/>
                    <a:pt x="1090562" y="518498"/>
                  </a:cubicBezTo>
                  <a:cubicBezTo>
                    <a:pt x="1090562" y="523656"/>
                    <a:pt x="1088498" y="528556"/>
                    <a:pt x="1084888" y="532167"/>
                  </a:cubicBezTo>
                  <a:lnTo>
                    <a:pt x="586353" y="1029670"/>
                  </a:lnTo>
                  <a:cubicBezTo>
                    <a:pt x="580808" y="1035215"/>
                    <a:pt x="572555" y="1036869"/>
                    <a:pt x="565333" y="1033797"/>
                  </a:cubicBezTo>
                  <a:cubicBezTo>
                    <a:pt x="558112" y="1030702"/>
                    <a:pt x="553340" y="1023738"/>
                    <a:pt x="553340" y="1015872"/>
                  </a:cubicBezTo>
                  <a:lnTo>
                    <a:pt x="553340" y="837658"/>
                  </a:lnTo>
                  <a:lnTo>
                    <a:pt x="572684" y="837658"/>
                  </a:lnTo>
                  <a:lnTo>
                    <a:pt x="572684" y="857001"/>
                  </a:lnTo>
                  <a:lnTo>
                    <a:pt x="19343" y="857001"/>
                  </a:lnTo>
                  <a:cubicBezTo>
                    <a:pt x="8640" y="857001"/>
                    <a:pt x="0" y="848361"/>
                    <a:pt x="0" y="837658"/>
                  </a:cubicBezTo>
                  <a:lnTo>
                    <a:pt x="0" y="199337"/>
                  </a:lnTo>
                  <a:cubicBezTo>
                    <a:pt x="0" y="188634"/>
                    <a:pt x="8640" y="179994"/>
                    <a:pt x="19343" y="179994"/>
                  </a:cubicBezTo>
                  <a:moveTo>
                    <a:pt x="19343" y="218680"/>
                  </a:moveTo>
                  <a:lnTo>
                    <a:pt x="19343" y="199337"/>
                  </a:lnTo>
                  <a:lnTo>
                    <a:pt x="38686" y="199337"/>
                  </a:lnTo>
                  <a:lnTo>
                    <a:pt x="38686" y="837658"/>
                  </a:lnTo>
                  <a:lnTo>
                    <a:pt x="19343" y="837658"/>
                  </a:lnTo>
                  <a:lnTo>
                    <a:pt x="19343" y="818315"/>
                  </a:lnTo>
                  <a:lnTo>
                    <a:pt x="572684" y="818315"/>
                  </a:lnTo>
                  <a:cubicBezTo>
                    <a:pt x="583387" y="818315"/>
                    <a:pt x="592027" y="826955"/>
                    <a:pt x="592027" y="837658"/>
                  </a:cubicBezTo>
                  <a:lnTo>
                    <a:pt x="592027" y="1016001"/>
                  </a:lnTo>
                  <a:lnTo>
                    <a:pt x="572684" y="1016001"/>
                  </a:lnTo>
                  <a:lnTo>
                    <a:pt x="559014" y="1002332"/>
                  </a:lnTo>
                  <a:lnTo>
                    <a:pt x="1057550" y="504829"/>
                  </a:lnTo>
                  <a:lnTo>
                    <a:pt x="1071219" y="518498"/>
                  </a:lnTo>
                  <a:lnTo>
                    <a:pt x="1057550" y="532167"/>
                  </a:lnTo>
                  <a:lnTo>
                    <a:pt x="559014" y="34663"/>
                  </a:lnTo>
                  <a:lnTo>
                    <a:pt x="572684" y="20994"/>
                  </a:lnTo>
                  <a:lnTo>
                    <a:pt x="592027" y="20994"/>
                  </a:lnTo>
                  <a:lnTo>
                    <a:pt x="592027" y="199337"/>
                  </a:lnTo>
                  <a:cubicBezTo>
                    <a:pt x="592027" y="210040"/>
                    <a:pt x="583387" y="218680"/>
                    <a:pt x="572684" y="218680"/>
                  </a:cubicBezTo>
                  <a:lnTo>
                    <a:pt x="19343" y="21868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7" name="Google Shape;1097;p30"/>
            <p:cNvSpPr txBox="1"/>
            <p:nvPr/>
          </p:nvSpPr>
          <p:spPr>
            <a:xfrm>
              <a:off x="0" y="9525"/>
              <a:ext cx="1090603" cy="1024201"/>
            </a:xfrm>
            <a:prstGeom prst="rect">
              <a:avLst/>
            </a:prstGeom>
            <a:noFill/>
            <a:ln>
              <a:noFill/>
            </a:ln>
          </p:spPr>
          <p:txBody>
            <a:bodyPr anchorCtr="0" anchor="ctr" bIns="50800" lIns="50800" spcFirstLastPara="1" rIns="50800" wrap="square" tIns="50800">
              <a:noAutofit/>
            </a:bodyPr>
            <a:lstStyle/>
            <a:p>
              <a:pPr indent="0" lvl="0" marL="0" marR="0" rtl="0" algn="ctr">
                <a:lnSpc>
                  <a:spcPct val="119936"/>
                </a:lnSpc>
                <a:spcBef>
                  <a:spcPts val="0"/>
                </a:spcBef>
                <a:spcAft>
                  <a:spcPts val="0"/>
                </a:spcAft>
                <a:buClr>
                  <a:srgbClr val="000000"/>
                </a:buClr>
                <a:buSzPts val="1575"/>
                <a:buFont typeface="Arial"/>
                <a:buNone/>
              </a:pPr>
              <a:r>
                <a:rPr b="0" i="0" lang="en-US" sz="1575" u="none" cap="none" strike="noStrike">
                  <a:solidFill>
                    <a:srgbClr val="FFFFFF"/>
                  </a:solidFill>
                  <a:latin typeface="Outfit"/>
                  <a:ea typeface="Outfit"/>
                  <a:cs typeface="Outfit"/>
                  <a:sym typeface="Outfit"/>
                </a:rPr>
                <a:t>$$</a:t>
              </a:r>
              <a:endParaRPr b="0" i="0" sz="1400" u="none" cap="none" strike="noStrike">
                <a:solidFill>
                  <a:srgbClr val="000000"/>
                </a:solidFill>
                <a:latin typeface="Arial"/>
                <a:ea typeface="Arial"/>
                <a:cs typeface="Arial"/>
                <a:sym typeface="Arial"/>
              </a:endParaRPr>
            </a:p>
          </p:txBody>
        </p:sp>
      </p:grpSp>
      <p:grpSp>
        <p:nvGrpSpPr>
          <p:cNvPr id="1098" name="Google Shape;1098;p30"/>
          <p:cNvGrpSpPr/>
          <p:nvPr/>
        </p:nvGrpSpPr>
        <p:grpSpPr>
          <a:xfrm>
            <a:off x="2215530" y="6236683"/>
            <a:ext cx="5110868" cy="1021671"/>
            <a:chOff x="0" y="-9525"/>
            <a:chExt cx="6814489" cy="1362227"/>
          </a:xfrm>
        </p:grpSpPr>
        <p:sp>
          <p:nvSpPr>
            <p:cNvPr id="1099" name="Google Shape;1099;p30"/>
            <p:cNvSpPr/>
            <p:nvPr/>
          </p:nvSpPr>
          <p:spPr>
            <a:xfrm>
              <a:off x="23571" y="19343"/>
              <a:ext cx="6767349" cy="1312491"/>
            </a:xfrm>
            <a:custGeom>
              <a:rect b="b" l="l" r="r" t="t"/>
              <a:pathLst>
                <a:path extrusionOk="0" h="1312491" w="6767349">
                  <a:moveTo>
                    <a:pt x="6767349" y="235341"/>
                  </a:moveTo>
                  <a:lnTo>
                    <a:pt x="817614" y="235341"/>
                  </a:lnTo>
                  <a:lnTo>
                    <a:pt x="817614" y="0"/>
                  </a:lnTo>
                  <a:lnTo>
                    <a:pt x="0" y="656246"/>
                  </a:lnTo>
                  <a:lnTo>
                    <a:pt x="817614" y="1312491"/>
                  </a:lnTo>
                  <a:lnTo>
                    <a:pt x="817614" y="1077280"/>
                  </a:lnTo>
                  <a:lnTo>
                    <a:pt x="6767349" y="107728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0" name="Google Shape;1100;p30"/>
            <p:cNvSpPr/>
            <p:nvPr/>
          </p:nvSpPr>
          <p:spPr>
            <a:xfrm>
              <a:off x="0" y="-1397"/>
              <a:ext cx="6814489" cy="1354099"/>
            </a:xfrm>
            <a:custGeom>
              <a:rect b="b" l="l" r="r" t="t"/>
              <a:pathLst>
                <a:path extrusionOk="0" h="1354099" w="6814489">
                  <a:moveTo>
                    <a:pt x="6790920" y="275424"/>
                  </a:moveTo>
                  <a:lnTo>
                    <a:pt x="841185" y="275424"/>
                  </a:lnTo>
                  <a:cubicBezTo>
                    <a:pt x="828142" y="275424"/>
                    <a:pt x="817613" y="266784"/>
                    <a:pt x="817613" y="256081"/>
                  </a:cubicBezTo>
                  <a:lnTo>
                    <a:pt x="817613" y="20740"/>
                  </a:lnTo>
                  <a:lnTo>
                    <a:pt x="841185" y="20740"/>
                  </a:lnTo>
                  <a:lnTo>
                    <a:pt x="857685" y="34538"/>
                  </a:lnTo>
                  <a:lnTo>
                    <a:pt x="40071" y="690784"/>
                  </a:lnTo>
                  <a:lnTo>
                    <a:pt x="23571" y="676986"/>
                  </a:lnTo>
                  <a:lnTo>
                    <a:pt x="40071" y="663188"/>
                  </a:lnTo>
                  <a:lnTo>
                    <a:pt x="857685" y="1319433"/>
                  </a:lnTo>
                  <a:lnTo>
                    <a:pt x="841185" y="1333231"/>
                  </a:lnTo>
                  <a:lnTo>
                    <a:pt x="817613" y="1333231"/>
                  </a:lnTo>
                  <a:lnTo>
                    <a:pt x="817613" y="1098020"/>
                  </a:lnTo>
                  <a:cubicBezTo>
                    <a:pt x="817613" y="1087316"/>
                    <a:pt x="828142" y="1078677"/>
                    <a:pt x="841185" y="1078677"/>
                  </a:cubicBezTo>
                  <a:lnTo>
                    <a:pt x="6790920" y="1078677"/>
                  </a:lnTo>
                  <a:lnTo>
                    <a:pt x="6790920" y="1098020"/>
                  </a:lnTo>
                  <a:lnTo>
                    <a:pt x="6767349" y="1098020"/>
                  </a:lnTo>
                  <a:lnTo>
                    <a:pt x="6767349" y="256081"/>
                  </a:lnTo>
                  <a:lnTo>
                    <a:pt x="6790920" y="256081"/>
                  </a:lnTo>
                  <a:lnTo>
                    <a:pt x="6790920" y="275424"/>
                  </a:lnTo>
                  <a:moveTo>
                    <a:pt x="6790920" y="236738"/>
                  </a:moveTo>
                  <a:cubicBezTo>
                    <a:pt x="6803963" y="236738"/>
                    <a:pt x="6814489" y="245377"/>
                    <a:pt x="6814489" y="256081"/>
                  </a:cubicBezTo>
                  <a:lnTo>
                    <a:pt x="6814489" y="1098020"/>
                  </a:lnTo>
                  <a:cubicBezTo>
                    <a:pt x="6814489" y="1108723"/>
                    <a:pt x="6803963" y="1117363"/>
                    <a:pt x="6790920" y="1117363"/>
                  </a:cubicBezTo>
                  <a:lnTo>
                    <a:pt x="841185" y="1117363"/>
                  </a:lnTo>
                  <a:lnTo>
                    <a:pt x="841185" y="1098020"/>
                  </a:lnTo>
                  <a:lnTo>
                    <a:pt x="864756" y="1098020"/>
                  </a:lnTo>
                  <a:lnTo>
                    <a:pt x="864756" y="1333360"/>
                  </a:lnTo>
                  <a:cubicBezTo>
                    <a:pt x="864756" y="1341097"/>
                    <a:pt x="859099" y="1348190"/>
                    <a:pt x="850299" y="1351156"/>
                  </a:cubicBezTo>
                  <a:cubicBezTo>
                    <a:pt x="841499" y="1354099"/>
                    <a:pt x="831442" y="1352574"/>
                    <a:pt x="824685" y="1347158"/>
                  </a:cubicBezTo>
                  <a:lnTo>
                    <a:pt x="7071" y="690784"/>
                  </a:lnTo>
                  <a:cubicBezTo>
                    <a:pt x="2514" y="687173"/>
                    <a:pt x="0" y="682273"/>
                    <a:pt x="0" y="676986"/>
                  </a:cubicBezTo>
                  <a:cubicBezTo>
                    <a:pt x="0" y="671699"/>
                    <a:pt x="2514" y="666798"/>
                    <a:pt x="7071" y="663188"/>
                  </a:cubicBezTo>
                  <a:lnTo>
                    <a:pt x="824685" y="6942"/>
                  </a:lnTo>
                  <a:cubicBezTo>
                    <a:pt x="831442" y="1526"/>
                    <a:pt x="841499" y="0"/>
                    <a:pt x="850299" y="2944"/>
                  </a:cubicBezTo>
                  <a:cubicBezTo>
                    <a:pt x="859099" y="5910"/>
                    <a:pt x="864756" y="13003"/>
                    <a:pt x="864756" y="20740"/>
                  </a:cubicBezTo>
                  <a:lnTo>
                    <a:pt x="864756" y="256081"/>
                  </a:lnTo>
                  <a:lnTo>
                    <a:pt x="841185" y="256081"/>
                  </a:lnTo>
                  <a:lnTo>
                    <a:pt x="841185" y="236738"/>
                  </a:lnTo>
                  <a:lnTo>
                    <a:pt x="6790920" y="23673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1" name="Google Shape;1101;p30"/>
            <p:cNvSpPr txBox="1"/>
            <p:nvPr/>
          </p:nvSpPr>
          <p:spPr>
            <a:xfrm>
              <a:off x="0" y="-9525"/>
              <a:ext cx="6814475" cy="1360759"/>
            </a:xfrm>
            <a:prstGeom prst="rect">
              <a:avLst/>
            </a:prstGeom>
            <a:noFill/>
            <a:ln>
              <a:noFill/>
            </a:ln>
          </p:spPr>
          <p:txBody>
            <a:bodyPr anchorCtr="0" anchor="ctr" bIns="50800" lIns="50800" spcFirstLastPara="1" rIns="50800" wrap="square" tIns="50800">
              <a:noAutofit/>
            </a:bodyPr>
            <a:lstStyle/>
            <a:p>
              <a:pPr indent="0" lvl="0" marL="0" marR="0" rtl="0" algn="ctr">
                <a:lnSpc>
                  <a:spcPct val="120011"/>
                </a:lnSpc>
                <a:spcBef>
                  <a:spcPts val="0"/>
                </a:spcBef>
                <a:spcAft>
                  <a:spcPts val="0"/>
                </a:spcAft>
                <a:buClr>
                  <a:srgbClr val="000000"/>
                </a:buClr>
                <a:buSzPts val="1799"/>
                <a:buFont typeface="Arial"/>
                <a:buNone/>
              </a:pPr>
              <a:r>
                <a:rPr b="1" i="0" lang="en-US" sz="1799" u="none" cap="none" strike="noStrike">
                  <a:solidFill>
                    <a:srgbClr val="FFFFFF"/>
                  </a:solidFill>
                  <a:latin typeface="Outfit Medium"/>
                  <a:ea typeface="Outfit Medium"/>
                  <a:cs typeface="Outfit Medium"/>
                  <a:sym typeface="Outfit Medium"/>
                </a:rPr>
                <a:t>Install &amp; Maintenance Fees</a:t>
              </a:r>
              <a:endParaRPr b="0" i="0" sz="1400" u="none" cap="none" strike="noStrike">
                <a:solidFill>
                  <a:srgbClr val="000000"/>
                </a:solidFill>
                <a:latin typeface="Arial"/>
                <a:ea typeface="Arial"/>
                <a:cs typeface="Arial"/>
                <a:sym typeface="Arial"/>
              </a:endParaRPr>
            </a:p>
          </p:txBody>
        </p:sp>
      </p:grpSp>
      <p:grpSp>
        <p:nvGrpSpPr>
          <p:cNvPr id="1102" name="Google Shape;1102;p30"/>
          <p:cNvGrpSpPr/>
          <p:nvPr/>
        </p:nvGrpSpPr>
        <p:grpSpPr>
          <a:xfrm>
            <a:off x="2215530" y="4397232"/>
            <a:ext cx="5110868" cy="1021671"/>
            <a:chOff x="0" y="-9525"/>
            <a:chExt cx="6814489" cy="1362227"/>
          </a:xfrm>
        </p:grpSpPr>
        <p:sp>
          <p:nvSpPr>
            <p:cNvPr id="1103" name="Google Shape;1103;p30"/>
            <p:cNvSpPr/>
            <p:nvPr/>
          </p:nvSpPr>
          <p:spPr>
            <a:xfrm>
              <a:off x="23571" y="19343"/>
              <a:ext cx="6767349" cy="1312491"/>
            </a:xfrm>
            <a:custGeom>
              <a:rect b="b" l="l" r="r" t="t"/>
              <a:pathLst>
                <a:path extrusionOk="0" h="1312491" w="6767349">
                  <a:moveTo>
                    <a:pt x="6767349" y="235341"/>
                  </a:moveTo>
                  <a:lnTo>
                    <a:pt x="817614" y="235341"/>
                  </a:lnTo>
                  <a:lnTo>
                    <a:pt x="817614" y="0"/>
                  </a:lnTo>
                  <a:lnTo>
                    <a:pt x="0" y="656246"/>
                  </a:lnTo>
                  <a:lnTo>
                    <a:pt x="817614" y="1312491"/>
                  </a:lnTo>
                  <a:lnTo>
                    <a:pt x="817614" y="1077280"/>
                  </a:lnTo>
                  <a:lnTo>
                    <a:pt x="6767349" y="107728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4" name="Google Shape;1104;p30"/>
            <p:cNvSpPr/>
            <p:nvPr/>
          </p:nvSpPr>
          <p:spPr>
            <a:xfrm>
              <a:off x="0" y="-1397"/>
              <a:ext cx="6814489" cy="1354099"/>
            </a:xfrm>
            <a:custGeom>
              <a:rect b="b" l="l" r="r" t="t"/>
              <a:pathLst>
                <a:path extrusionOk="0" h="1354099" w="6814489">
                  <a:moveTo>
                    <a:pt x="6790920" y="275424"/>
                  </a:moveTo>
                  <a:lnTo>
                    <a:pt x="841185" y="275424"/>
                  </a:lnTo>
                  <a:cubicBezTo>
                    <a:pt x="828142" y="275424"/>
                    <a:pt x="817613" y="266784"/>
                    <a:pt x="817613" y="256081"/>
                  </a:cubicBezTo>
                  <a:lnTo>
                    <a:pt x="817613" y="20740"/>
                  </a:lnTo>
                  <a:lnTo>
                    <a:pt x="841185" y="20740"/>
                  </a:lnTo>
                  <a:lnTo>
                    <a:pt x="857685" y="34538"/>
                  </a:lnTo>
                  <a:lnTo>
                    <a:pt x="40071" y="690784"/>
                  </a:lnTo>
                  <a:lnTo>
                    <a:pt x="23571" y="676986"/>
                  </a:lnTo>
                  <a:lnTo>
                    <a:pt x="40071" y="663188"/>
                  </a:lnTo>
                  <a:lnTo>
                    <a:pt x="857685" y="1319433"/>
                  </a:lnTo>
                  <a:lnTo>
                    <a:pt x="841185" y="1333231"/>
                  </a:lnTo>
                  <a:lnTo>
                    <a:pt x="817613" y="1333231"/>
                  </a:lnTo>
                  <a:lnTo>
                    <a:pt x="817613" y="1098020"/>
                  </a:lnTo>
                  <a:cubicBezTo>
                    <a:pt x="817613" y="1087316"/>
                    <a:pt x="828142" y="1078677"/>
                    <a:pt x="841185" y="1078677"/>
                  </a:cubicBezTo>
                  <a:lnTo>
                    <a:pt x="6790920" y="1078677"/>
                  </a:lnTo>
                  <a:lnTo>
                    <a:pt x="6790920" y="1098020"/>
                  </a:lnTo>
                  <a:lnTo>
                    <a:pt x="6767349" y="1098020"/>
                  </a:lnTo>
                  <a:lnTo>
                    <a:pt x="6767349" y="256081"/>
                  </a:lnTo>
                  <a:lnTo>
                    <a:pt x="6790920" y="256081"/>
                  </a:lnTo>
                  <a:lnTo>
                    <a:pt x="6790920" y="275424"/>
                  </a:lnTo>
                  <a:moveTo>
                    <a:pt x="6790920" y="236738"/>
                  </a:moveTo>
                  <a:cubicBezTo>
                    <a:pt x="6803963" y="236738"/>
                    <a:pt x="6814489" y="245377"/>
                    <a:pt x="6814489" y="256081"/>
                  </a:cubicBezTo>
                  <a:lnTo>
                    <a:pt x="6814489" y="1098020"/>
                  </a:lnTo>
                  <a:cubicBezTo>
                    <a:pt x="6814489" y="1108723"/>
                    <a:pt x="6803963" y="1117363"/>
                    <a:pt x="6790920" y="1117363"/>
                  </a:cubicBezTo>
                  <a:lnTo>
                    <a:pt x="841185" y="1117363"/>
                  </a:lnTo>
                  <a:lnTo>
                    <a:pt x="841185" y="1098020"/>
                  </a:lnTo>
                  <a:lnTo>
                    <a:pt x="864756" y="1098020"/>
                  </a:lnTo>
                  <a:lnTo>
                    <a:pt x="864756" y="1333360"/>
                  </a:lnTo>
                  <a:cubicBezTo>
                    <a:pt x="864756" y="1341097"/>
                    <a:pt x="859099" y="1348190"/>
                    <a:pt x="850299" y="1351156"/>
                  </a:cubicBezTo>
                  <a:cubicBezTo>
                    <a:pt x="841499" y="1354099"/>
                    <a:pt x="831442" y="1352574"/>
                    <a:pt x="824685" y="1347158"/>
                  </a:cubicBezTo>
                  <a:lnTo>
                    <a:pt x="7071" y="690784"/>
                  </a:lnTo>
                  <a:cubicBezTo>
                    <a:pt x="2514" y="687173"/>
                    <a:pt x="0" y="682273"/>
                    <a:pt x="0" y="676986"/>
                  </a:cubicBezTo>
                  <a:cubicBezTo>
                    <a:pt x="0" y="671699"/>
                    <a:pt x="2514" y="666798"/>
                    <a:pt x="7071" y="663188"/>
                  </a:cubicBezTo>
                  <a:lnTo>
                    <a:pt x="824685" y="6942"/>
                  </a:lnTo>
                  <a:cubicBezTo>
                    <a:pt x="831442" y="1526"/>
                    <a:pt x="841499" y="0"/>
                    <a:pt x="850299" y="2944"/>
                  </a:cubicBezTo>
                  <a:cubicBezTo>
                    <a:pt x="859099" y="5910"/>
                    <a:pt x="864756" y="13003"/>
                    <a:pt x="864756" y="20740"/>
                  </a:cubicBezTo>
                  <a:lnTo>
                    <a:pt x="864756" y="256081"/>
                  </a:lnTo>
                  <a:lnTo>
                    <a:pt x="841185" y="256081"/>
                  </a:lnTo>
                  <a:lnTo>
                    <a:pt x="841185" y="236738"/>
                  </a:lnTo>
                  <a:lnTo>
                    <a:pt x="6790920" y="23673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5" name="Google Shape;1105;p30"/>
            <p:cNvSpPr txBox="1"/>
            <p:nvPr/>
          </p:nvSpPr>
          <p:spPr>
            <a:xfrm>
              <a:off x="0" y="-9525"/>
              <a:ext cx="6814475" cy="1360759"/>
            </a:xfrm>
            <a:prstGeom prst="rect">
              <a:avLst/>
            </a:prstGeom>
            <a:noFill/>
            <a:ln>
              <a:noFill/>
            </a:ln>
          </p:spPr>
          <p:txBody>
            <a:bodyPr anchorCtr="0" anchor="ctr" bIns="50800" lIns="50800" spcFirstLastPara="1" rIns="50800" wrap="square" tIns="50800">
              <a:noAutofit/>
            </a:bodyPr>
            <a:lstStyle/>
            <a:p>
              <a:pPr indent="0" lvl="0" marL="0" marR="0" rtl="0" algn="ctr">
                <a:lnSpc>
                  <a:spcPct val="120011"/>
                </a:lnSpc>
                <a:spcBef>
                  <a:spcPts val="0"/>
                </a:spcBef>
                <a:spcAft>
                  <a:spcPts val="0"/>
                </a:spcAft>
                <a:buClr>
                  <a:srgbClr val="000000"/>
                </a:buClr>
                <a:buSzPts val="1799"/>
                <a:buFont typeface="Arial"/>
                <a:buNone/>
              </a:pPr>
              <a:r>
                <a:rPr b="1" i="0" lang="en-US" sz="1799" u="none" cap="none" strike="noStrike">
                  <a:solidFill>
                    <a:srgbClr val="FFFFFF"/>
                  </a:solidFill>
                  <a:latin typeface="Outfit Medium"/>
                  <a:ea typeface="Outfit Medium"/>
                  <a:cs typeface="Outfit Medium"/>
                  <a:sym typeface="Outfit Medium"/>
                </a:rPr>
                <a:t>Subscription Solution Fees</a:t>
              </a:r>
              <a:endParaRPr b="0" i="0" sz="1400" u="none" cap="none" strike="noStrike">
                <a:solidFill>
                  <a:srgbClr val="000000"/>
                </a:solidFill>
                <a:latin typeface="Arial"/>
                <a:ea typeface="Arial"/>
                <a:cs typeface="Arial"/>
                <a:sym typeface="Arial"/>
              </a:endParaRPr>
            </a:p>
          </p:txBody>
        </p:sp>
      </p:grpSp>
      <p:grpSp>
        <p:nvGrpSpPr>
          <p:cNvPr id="1106" name="Google Shape;1106;p30"/>
          <p:cNvGrpSpPr/>
          <p:nvPr/>
        </p:nvGrpSpPr>
        <p:grpSpPr>
          <a:xfrm>
            <a:off x="9561547" y="5776585"/>
            <a:ext cx="4400062" cy="1021671"/>
            <a:chOff x="0" y="-9525"/>
            <a:chExt cx="5866749" cy="1362227"/>
          </a:xfrm>
        </p:grpSpPr>
        <p:sp>
          <p:nvSpPr>
            <p:cNvPr id="1107" name="Google Shape;1107;p30"/>
            <p:cNvSpPr/>
            <p:nvPr/>
          </p:nvSpPr>
          <p:spPr>
            <a:xfrm>
              <a:off x="19343" y="19343"/>
              <a:ext cx="5828064" cy="1312491"/>
            </a:xfrm>
            <a:custGeom>
              <a:rect b="b" l="l" r="r" t="t"/>
              <a:pathLst>
                <a:path extrusionOk="0" h="1312491" w="5828064">
                  <a:moveTo>
                    <a:pt x="5827936" y="235341"/>
                  </a:moveTo>
                  <a:lnTo>
                    <a:pt x="671204" y="235341"/>
                  </a:lnTo>
                  <a:lnTo>
                    <a:pt x="671204" y="0"/>
                  </a:lnTo>
                  <a:lnTo>
                    <a:pt x="0" y="656246"/>
                  </a:lnTo>
                  <a:lnTo>
                    <a:pt x="671204" y="1312491"/>
                  </a:lnTo>
                  <a:lnTo>
                    <a:pt x="671204" y="1077280"/>
                  </a:lnTo>
                  <a:lnTo>
                    <a:pt x="5828064" y="1077280"/>
                  </a:lnTo>
                  <a:close/>
                </a:path>
              </a:pathLst>
            </a:custGeom>
            <a:solidFill>
              <a:srgbClr val="FFC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8" name="Google Shape;1108;p30"/>
            <p:cNvSpPr/>
            <p:nvPr/>
          </p:nvSpPr>
          <p:spPr>
            <a:xfrm>
              <a:off x="0" y="-1397"/>
              <a:ext cx="5866749" cy="1354099"/>
            </a:xfrm>
            <a:custGeom>
              <a:rect b="b" l="l" r="r" t="t"/>
              <a:pathLst>
                <a:path extrusionOk="0" h="1354099" w="5866749">
                  <a:moveTo>
                    <a:pt x="5847279" y="275424"/>
                  </a:moveTo>
                  <a:lnTo>
                    <a:pt x="690547" y="275424"/>
                  </a:lnTo>
                  <a:cubicBezTo>
                    <a:pt x="679844" y="275424"/>
                    <a:pt x="671204" y="266784"/>
                    <a:pt x="671204" y="256081"/>
                  </a:cubicBezTo>
                  <a:lnTo>
                    <a:pt x="671204" y="20740"/>
                  </a:lnTo>
                  <a:lnTo>
                    <a:pt x="690547" y="20740"/>
                  </a:lnTo>
                  <a:lnTo>
                    <a:pt x="704087" y="34538"/>
                  </a:lnTo>
                  <a:lnTo>
                    <a:pt x="32883" y="690784"/>
                  </a:lnTo>
                  <a:lnTo>
                    <a:pt x="19343" y="676986"/>
                  </a:lnTo>
                  <a:lnTo>
                    <a:pt x="32883" y="663188"/>
                  </a:lnTo>
                  <a:lnTo>
                    <a:pt x="704087" y="1319433"/>
                  </a:lnTo>
                  <a:lnTo>
                    <a:pt x="690547" y="1333231"/>
                  </a:lnTo>
                  <a:lnTo>
                    <a:pt x="671204" y="1333231"/>
                  </a:lnTo>
                  <a:lnTo>
                    <a:pt x="671204" y="1098020"/>
                  </a:lnTo>
                  <a:cubicBezTo>
                    <a:pt x="671204" y="1087316"/>
                    <a:pt x="679844" y="1078677"/>
                    <a:pt x="690547" y="1078677"/>
                  </a:cubicBezTo>
                  <a:lnTo>
                    <a:pt x="5847407" y="1078677"/>
                  </a:lnTo>
                  <a:lnTo>
                    <a:pt x="5847407" y="1098020"/>
                  </a:lnTo>
                  <a:lnTo>
                    <a:pt x="5828064" y="1098020"/>
                  </a:lnTo>
                  <a:lnTo>
                    <a:pt x="5828064" y="256081"/>
                  </a:lnTo>
                  <a:lnTo>
                    <a:pt x="5847407" y="256081"/>
                  </a:lnTo>
                  <a:lnTo>
                    <a:pt x="5847407" y="275424"/>
                  </a:lnTo>
                  <a:moveTo>
                    <a:pt x="5847407" y="236738"/>
                  </a:moveTo>
                  <a:cubicBezTo>
                    <a:pt x="5858111" y="236738"/>
                    <a:pt x="5866749" y="245377"/>
                    <a:pt x="5866749" y="256081"/>
                  </a:cubicBezTo>
                  <a:lnTo>
                    <a:pt x="5866749" y="1098020"/>
                  </a:lnTo>
                  <a:cubicBezTo>
                    <a:pt x="5866749" y="1108723"/>
                    <a:pt x="5858111" y="1117363"/>
                    <a:pt x="5847407" y="1117363"/>
                  </a:cubicBezTo>
                  <a:lnTo>
                    <a:pt x="690547" y="1117363"/>
                  </a:lnTo>
                  <a:lnTo>
                    <a:pt x="690547" y="1098020"/>
                  </a:lnTo>
                  <a:lnTo>
                    <a:pt x="709890" y="1098020"/>
                  </a:lnTo>
                  <a:lnTo>
                    <a:pt x="709890" y="1333360"/>
                  </a:lnTo>
                  <a:cubicBezTo>
                    <a:pt x="709890" y="1341097"/>
                    <a:pt x="705248" y="1348190"/>
                    <a:pt x="698027" y="1351156"/>
                  </a:cubicBezTo>
                  <a:cubicBezTo>
                    <a:pt x="690805" y="1354099"/>
                    <a:pt x="682552" y="1352574"/>
                    <a:pt x="677007" y="1347158"/>
                  </a:cubicBezTo>
                  <a:lnTo>
                    <a:pt x="5803" y="690784"/>
                  </a:lnTo>
                  <a:cubicBezTo>
                    <a:pt x="2063" y="687173"/>
                    <a:pt x="0" y="682273"/>
                    <a:pt x="0" y="676986"/>
                  </a:cubicBezTo>
                  <a:cubicBezTo>
                    <a:pt x="0" y="671699"/>
                    <a:pt x="2063" y="666798"/>
                    <a:pt x="5803" y="663188"/>
                  </a:cubicBezTo>
                  <a:lnTo>
                    <a:pt x="677007" y="6942"/>
                  </a:lnTo>
                  <a:cubicBezTo>
                    <a:pt x="682552" y="1526"/>
                    <a:pt x="690805" y="0"/>
                    <a:pt x="698027" y="2944"/>
                  </a:cubicBezTo>
                  <a:cubicBezTo>
                    <a:pt x="705248" y="5910"/>
                    <a:pt x="709890" y="13003"/>
                    <a:pt x="709890" y="20740"/>
                  </a:cubicBezTo>
                  <a:lnTo>
                    <a:pt x="709890" y="256081"/>
                  </a:lnTo>
                  <a:lnTo>
                    <a:pt x="690547" y="256081"/>
                  </a:lnTo>
                  <a:lnTo>
                    <a:pt x="690547" y="236738"/>
                  </a:lnTo>
                  <a:lnTo>
                    <a:pt x="5847407" y="23673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9" name="Google Shape;1109;p30"/>
            <p:cNvSpPr txBox="1"/>
            <p:nvPr/>
          </p:nvSpPr>
          <p:spPr>
            <a:xfrm>
              <a:off x="0" y="-9525"/>
              <a:ext cx="5866668" cy="1360759"/>
            </a:xfrm>
            <a:prstGeom prst="rect">
              <a:avLst/>
            </a:prstGeom>
            <a:noFill/>
            <a:ln>
              <a:noFill/>
            </a:ln>
          </p:spPr>
          <p:txBody>
            <a:bodyPr anchorCtr="0" anchor="ctr" bIns="50800" lIns="50800" spcFirstLastPara="1" rIns="50800" wrap="square" tIns="50800">
              <a:noAutofit/>
            </a:bodyPr>
            <a:lstStyle/>
            <a:p>
              <a:pPr indent="0" lvl="0" marL="0" marR="0" rtl="0" algn="ctr">
                <a:lnSpc>
                  <a:spcPct val="120011"/>
                </a:lnSpc>
                <a:spcBef>
                  <a:spcPts val="0"/>
                </a:spcBef>
                <a:spcAft>
                  <a:spcPts val="0"/>
                </a:spcAft>
                <a:buClr>
                  <a:srgbClr val="000000"/>
                </a:buClr>
                <a:buSzPts val="1799"/>
                <a:buFont typeface="Arial"/>
                <a:buNone/>
              </a:pPr>
              <a:r>
                <a:rPr b="1" i="0" lang="en-US" sz="1799" u="none" cap="none" strike="noStrike">
                  <a:solidFill>
                    <a:srgbClr val="000000"/>
                  </a:solidFill>
                  <a:latin typeface="Outfit Medium"/>
                  <a:ea typeface="Outfit Medium"/>
                  <a:cs typeface="Outfit Medium"/>
                  <a:sym typeface="Outfit Medium"/>
                </a:rPr>
                <a:t>Solution Delivery</a:t>
              </a:r>
              <a:endParaRPr b="0" i="0" sz="1400" u="none" cap="none" strike="noStrike">
                <a:solidFill>
                  <a:srgbClr val="000000"/>
                </a:solidFill>
                <a:latin typeface="Arial"/>
                <a:ea typeface="Arial"/>
                <a:cs typeface="Arial"/>
                <a:sym typeface="Arial"/>
              </a:endParaRPr>
            </a:p>
          </p:txBody>
        </p:sp>
      </p:grpSp>
      <p:grpSp>
        <p:nvGrpSpPr>
          <p:cNvPr id="1110" name="Google Shape;1110;p30"/>
          <p:cNvGrpSpPr/>
          <p:nvPr/>
        </p:nvGrpSpPr>
        <p:grpSpPr>
          <a:xfrm>
            <a:off x="13534651" y="4960596"/>
            <a:ext cx="1769310" cy="1826460"/>
            <a:chOff x="0" y="-76200"/>
            <a:chExt cx="2359079" cy="2435279"/>
          </a:xfrm>
        </p:grpSpPr>
        <p:sp>
          <p:nvSpPr>
            <p:cNvPr id="1111" name="Google Shape;1111;p30"/>
            <p:cNvSpPr/>
            <p:nvPr/>
          </p:nvSpPr>
          <p:spPr>
            <a:xfrm>
              <a:off x="19343" y="19343"/>
              <a:ext cx="2320394" cy="2320394"/>
            </a:xfrm>
            <a:custGeom>
              <a:rect b="b" l="l" r="r" t="t"/>
              <a:pathLst>
                <a:path extrusionOk="0" h="2320394" w="2320394">
                  <a:moveTo>
                    <a:pt x="0" y="1160197"/>
                  </a:moveTo>
                  <a:cubicBezTo>
                    <a:pt x="0" y="519426"/>
                    <a:pt x="519426" y="0"/>
                    <a:pt x="1160197" y="0"/>
                  </a:cubicBezTo>
                  <a:cubicBezTo>
                    <a:pt x="1800968" y="0"/>
                    <a:pt x="2320394" y="519426"/>
                    <a:pt x="2320394" y="1160197"/>
                  </a:cubicBezTo>
                  <a:cubicBezTo>
                    <a:pt x="2320394" y="1800968"/>
                    <a:pt x="1800968" y="2320394"/>
                    <a:pt x="1160197" y="2320394"/>
                  </a:cubicBezTo>
                  <a:cubicBezTo>
                    <a:pt x="519426" y="2320394"/>
                    <a:pt x="0" y="1800968"/>
                    <a:pt x="0" y="1160197"/>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2" name="Google Shape;1112;p30"/>
            <p:cNvSpPr/>
            <p:nvPr/>
          </p:nvSpPr>
          <p:spPr>
            <a:xfrm>
              <a:off x="0" y="0"/>
              <a:ext cx="2359079" cy="2359079"/>
            </a:xfrm>
            <a:custGeom>
              <a:rect b="b" l="l" r="r" t="t"/>
              <a:pathLst>
                <a:path extrusionOk="0" h="2359079" w="2359079">
                  <a:moveTo>
                    <a:pt x="0" y="1179540"/>
                  </a:moveTo>
                  <a:cubicBezTo>
                    <a:pt x="0" y="528066"/>
                    <a:pt x="528066" y="0"/>
                    <a:pt x="1179540" y="0"/>
                  </a:cubicBezTo>
                  <a:lnTo>
                    <a:pt x="1179540" y="19343"/>
                  </a:lnTo>
                  <a:lnTo>
                    <a:pt x="1179540" y="0"/>
                  </a:lnTo>
                  <a:cubicBezTo>
                    <a:pt x="1831014" y="0"/>
                    <a:pt x="2359079" y="528066"/>
                    <a:pt x="2359079" y="1179540"/>
                  </a:cubicBezTo>
                  <a:lnTo>
                    <a:pt x="2339737" y="1179540"/>
                  </a:lnTo>
                  <a:lnTo>
                    <a:pt x="2359079" y="1179540"/>
                  </a:lnTo>
                  <a:cubicBezTo>
                    <a:pt x="2359079" y="1831014"/>
                    <a:pt x="1831014" y="2359079"/>
                    <a:pt x="1179540" y="2359079"/>
                  </a:cubicBezTo>
                  <a:lnTo>
                    <a:pt x="1179540" y="2339737"/>
                  </a:lnTo>
                  <a:lnTo>
                    <a:pt x="1179540" y="2359079"/>
                  </a:lnTo>
                  <a:cubicBezTo>
                    <a:pt x="528066" y="2359079"/>
                    <a:pt x="0" y="1831014"/>
                    <a:pt x="0" y="1179540"/>
                  </a:cubicBezTo>
                  <a:lnTo>
                    <a:pt x="19343" y="1179540"/>
                  </a:lnTo>
                  <a:lnTo>
                    <a:pt x="0" y="1179540"/>
                  </a:lnTo>
                  <a:moveTo>
                    <a:pt x="38686" y="1179540"/>
                  </a:moveTo>
                  <a:cubicBezTo>
                    <a:pt x="38686" y="1809608"/>
                    <a:pt x="549472" y="2320394"/>
                    <a:pt x="1179540" y="2320394"/>
                  </a:cubicBezTo>
                  <a:cubicBezTo>
                    <a:pt x="1809608" y="2320394"/>
                    <a:pt x="2320394" y="1809608"/>
                    <a:pt x="2320394" y="1179540"/>
                  </a:cubicBezTo>
                  <a:cubicBezTo>
                    <a:pt x="2320394" y="549472"/>
                    <a:pt x="1809608" y="38686"/>
                    <a:pt x="1179540" y="38686"/>
                  </a:cubicBezTo>
                  <a:cubicBezTo>
                    <a:pt x="549472" y="38686"/>
                    <a:pt x="38686" y="549472"/>
                    <a:pt x="38686" y="11795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3" name="Google Shape;1113;p30"/>
            <p:cNvSpPr txBox="1"/>
            <p:nvPr/>
          </p:nvSpPr>
          <p:spPr>
            <a:xfrm>
              <a:off x="0" y="-76200"/>
              <a:ext cx="2359045" cy="2435245"/>
            </a:xfrm>
            <a:prstGeom prst="rect">
              <a:avLst/>
            </a:prstGeom>
            <a:noFill/>
            <a:ln>
              <a:noFill/>
            </a:ln>
          </p:spPr>
          <p:txBody>
            <a:bodyPr anchorCtr="0" anchor="ctr" bIns="50800" lIns="50800" spcFirstLastPara="1" rIns="50800" wrap="square" tIns="50800">
              <a:noAutofit/>
            </a:bodyPr>
            <a:lstStyle/>
            <a:p>
              <a:pPr indent="0" lvl="0" marL="0" marR="0" rtl="0" algn="ctr">
                <a:lnSpc>
                  <a:spcPct val="174484"/>
                </a:lnSpc>
                <a:spcBef>
                  <a:spcPts val="0"/>
                </a:spcBef>
                <a:spcAft>
                  <a:spcPts val="0"/>
                </a:spcAft>
                <a:buClr>
                  <a:srgbClr val="000000"/>
                </a:buClr>
                <a:buSzPts val="1650"/>
                <a:buFont typeface="Arial"/>
                <a:buNone/>
              </a:pPr>
              <a:r>
                <a:rPr b="1" i="0" lang="en-US" sz="1650" u="none" cap="none" strike="noStrike">
                  <a:solidFill>
                    <a:srgbClr val="FFFFFF"/>
                  </a:solidFill>
                  <a:latin typeface="Outfit Medium"/>
                  <a:ea typeface="Outfit Medium"/>
                  <a:cs typeface="Outfit Medium"/>
                  <a:sym typeface="Outfit Medium"/>
                </a:rPr>
                <a:t>Channel</a:t>
              </a:r>
              <a:endParaRPr b="0" i="0" sz="1400" u="none" cap="none" strike="noStrike">
                <a:solidFill>
                  <a:srgbClr val="000000"/>
                </a:solidFill>
                <a:latin typeface="Arial"/>
                <a:ea typeface="Arial"/>
                <a:cs typeface="Arial"/>
                <a:sym typeface="Arial"/>
              </a:endParaRPr>
            </a:p>
            <a:p>
              <a:pPr indent="0" lvl="0" marL="0" marR="0" rtl="0" algn="ctr">
                <a:lnSpc>
                  <a:spcPct val="174484"/>
                </a:lnSpc>
                <a:spcBef>
                  <a:spcPts val="0"/>
                </a:spcBef>
                <a:spcAft>
                  <a:spcPts val="0"/>
                </a:spcAft>
                <a:buClr>
                  <a:srgbClr val="000000"/>
                </a:buClr>
                <a:buSzPts val="1650"/>
                <a:buFont typeface="Arial"/>
                <a:buNone/>
              </a:pPr>
              <a:r>
                <a:rPr b="1" i="0" lang="en-US" sz="1650" u="none" cap="none" strike="noStrike">
                  <a:solidFill>
                    <a:srgbClr val="FFFFFF"/>
                  </a:solidFill>
                  <a:latin typeface="Outfit Medium"/>
                  <a:ea typeface="Outfit Medium"/>
                  <a:cs typeface="Outfit Medium"/>
                  <a:sym typeface="Outfit Medium"/>
                </a:rPr>
                <a:t>Partner</a:t>
              </a:r>
              <a:endParaRPr b="0" i="0" sz="1400" u="none" cap="none" strike="noStrike">
                <a:solidFill>
                  <a:srgbClr val="000000"/>
                </a:solidFill>
                <a:latin typeface="Arial"/>
                <a:ea typeface="Arial"/>
                <a:cs typeface="Arial"/>
                <a:sym typeface="Arial"/>
              </a:endParaRPr>
            </a:p>
          </p:txBody>
        </p:sp>
      </p:grpSp>
      <p:grpSp>
        <p:nvGrpSpPr>
          <p:cNvPr id="1114" name="Google Shape;1114;p30"/>
          <p:cNvGrpSpPr/>
          <p:nvPr/>
        </p:nvGrpSpPr>
        <p:grpSpPr>
          <a:xfrm>
            <a:off x="9531052" y="4851516"/>
            <a:ext cx="4430495" cy="1021576"/>
            <a:chOff x="0" y="-9525"/>
            <a:chExt cx="5907327" cy="1362100"/>
          </a:xfrm>
        </p:grpSpPr>
        <p:sp>
          <p:nvSpPr>
            <p:cNvPr id="1115" name="Google Shape;1115;p30"/>
            <p:cNvSpPr/>
            <p:nvPr/>
          </p:nvSpPr>
          <p:spPr>
            <a:xfrm>
              <a:off x="20878" y="19343"/>
              <a:ext cx="5865477" cy="1312491"/>
            </a:xfrm>
            <a:custGeom>
              <a:rect b="b" l="l" r="r" t="t"/>
              <a:pathLst>
                <a:path extrusionOk="0" h="1312491" w="5865477">
                  <a:moveTo>
                    <a:pt x="0" y="235341"/>
                  </a:moveTo>
                  <a:lnTo>
                    <a:pt x="5141444" y="235341"/>
                  </a:lnTo>
                  <a:lnTo>
                    <a:pt x="5141444" y="0"/>
                  </a:lnTo>
                  <a:lnTo>
                    <a:pt x="5865477" y="656246"/>
                  </a:lnTo>
                  <a:lnTo>
                    <a:pt x="5141444" y="1312491"/>
                  </a:lnTo>
                  <a:lnTo>
                    <a:pt x="5141444" y="1077280"/>
                  </a:lnTo>
                  <a:lnTo>
                    <a:pt x="0" y="107728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6" name="Google Shape;1116;p30"/>
            <p:cNvSpPr/>
            <p:nvPr/>
          </p:nvSpPr>
          <p:spPr>
            <a:xfrm>
              <a:off x="0" y="-1397"/>
              <a:ext cx="5907233" cy="1353972"/>
            </a:xfrm>
            <a:custGeom>
              <a:rect b="b" l="l" r="r" t="t"/>
              <a:pathLst>
                <a:path extrusionOk="0" h="1353972" w="5907233">
                  <a:moveTo>
                    <a:pt x="20878" y="236738"/>
                  </a:moveTo>
                  <a:lnTo>
                    <a:pt x="5162322" y="236738"/>
                  </a:lnTo>
                  <a:lnTo>
                    <a:pt x="5162322" y="256081"/>
                  </a:lnTo>
                  <a:lnTo>
                    <a:pt x="5141444" y="256081"/>
                  </a:lnTo>
                  <a:lnTo>
                    <a:pt x="5141444" y="20740"/>
                  </a:lnTo>
                  <a:cubicBezTo>
                    <a:pt x="5141444" y="13003"/>
                    <a:pt x="5146455" y="5910"/>
                    <a:pt x="5154249" y="2944"/>
                  </a:cubicBezTo>
                  <a:cubicBezTo>
                    <a:pt x="5162044" y="0"/>
                    <a:pt x="5170951" y="1526"/>
                    <a:pt x="5176936" y="6942"/>
                  </a:cubicBezTo>
                  <a:lnTo>
                    <a:pt x="5900970" y="663188"/>
                  </a:lnTo>
                  <a:cubicBezTo>
                    <a:pt x="5905006" y="666798"/>
                    <a:pt x="5907233" y="671827"/>
                    <a:pt x="5907233" y="676986"/>
                  </a:cubicBezTo>
                  <a:cubicBezTo>
                    <a:pt x="5907233" y="682144"/>
                    <a:pt x="5905006" y="687173"/>
                    <a:pt x="5900970" y="690784"/>
                  </a:cubicBezTo>
                  <a:lnTo>
                    <a:pt x="5176936" y="1347029"/>
                  </a:lnTo>
                  <a:cubicBezTo>
                    <a:pt x="5170951" y="1352445"/>
                    <a:pt x="5162044" y="1353972"/>
                    <a:pt x="5154249" y="1351027"/>
                  </a:cubicBezTo>
                  <a:cubicBezTo>
                    <a:pt x="5146455" y="1348061"/>
                    <a:pt x="5141444" y="1340968"/>
                    <a:pt x="5141444" y="1333231"/>
                  </a:cubicBezTo>
                  <a:lnTo>
                    <a:pt x="5141444" y="1098020"/>
                  </a:lnTo>
                  <a:lnTo>
                    <a:pt x="5162322" y="1098020"/>
                  </a:lnTo>
                  <a:lnTo>
                    <a:pt x="5162322" y="1117363"/>
                  </a:lnTo>
                  <a:lnTo>
                    <a:pt x="20878" y="1117363"/>
                  </a:lnTo>
                  <a:cubicBezTo>
                    <a:pt x="9325" y="1117363"/>
                    <a:pt x="0" y="1108723"/>
                    <a:pt x="0" y="1098020"/>
                  </a:cubicBezTo>
                  <a:lnTo>
                    <a:pt x="0" y="256081"/>
                  </a:lnTo>
                  <a:cubicBezTo>
                    <a:pt x="0" y="245377"/>
                    <a:pt x="9325" y="236738"/>
                    <a:pt x="20878" y="236738"/>
                  </a:cubicBezTo>
                  <a:moveTo>
                    <a:pt x="20878" y="275424"/>
                  </a:moveTo>
                  <a:lnTo>
                    <a:pt x="20878" y="256081"/>
                  </a:lnTo>
                  <a:lnTo>
                    <a:pt x="41755" y="256081"/>
                  </a:lnTo>
                  <a:lnTo>
                    <a:pt x="41755" y="1098020"/>
                  </a:lnTo>
                  <a:lnTo>
                    <a:pt x="20878" y="1098020"/>
                  </a:lnTo>
                  <a:lnTo>
                    <a:pt x="20878" y="1078677"/>
                  </a:lnTo>
                  <a:lnTo>
                    <a:pt x="5162322" y="1078677"/>
                  </a:lnTo>
                  <a:cubicBezTo>
                    <a:pt x="5173874" y="1078677"/>
                    <a:pt x="5183200" y="1087316"/>
                    <a:pt x="5183200" y="1098020"/>
                  </a:cubicBezTo>
                  <a:lnTo>
                    <a:pt x="5183200" y="1333360"/>
                  </a:lnTo>
                  <a:lnTo>
                    <a:pt x="5162322" y="1333360"/>
                  </a:lnTo>
                  <a:lnTo>
                    <a:pt x="5147708" y="1319562"/>
                  </a:lnTo>
                  <a:lnTo>
                    <a:pt x="5871741" y="663317"/>
                  </a:lnTo>
                  <a:lnTo>
                    <a:pt x="5886355" y="677115"/>
                  </a:lnTo>
                  <a:lnTo>
                    <a:pt x="5871741" y="690913"/>
                  </a:lnTo>
                  <a:lnTo>
                    <a:pt x="5147847" y="34538"/>
                  </a:lnTo>
                  <a:lnTo>
                    <a:pt x="5162322" y="20740"/>
                  </a:lnTo>
                  <a:lnTo>
                    <a:pt x="5183200" y="20740"/>
                  </a:lnTo>
                  <a:lnTo>
                    <a:pt x="5183200" y="256081"/>
                  </a:lnTo>
                  <a:cubicBezTo>
                    <a:pt x="5183200" y="266784"/>
                    <a:pt x="5173874" y="275424"/>
                    <a:pt x="5162322" y="275424"/>
                  </a:cubicBezTo>
                  <a:lnTo>
                    <a:pt x="20878" y="27542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7" name="Google Shape;1117;p30"/>
            <p:cNvSpPr txBox="1"/>
            <p:nvPr/>
          </p:nvSpPr>
          <p:spPr>
            <a:xfrm>
              <a:off x="0" y="-9525"/>
              <a:ext cx="5907327" cy="1360759"/>
            </a:xfrm>
            <a:prstGeom prst="rect">
              <a:avLst/>
            </a:prstGeom>
            <a:noFill/>
            <a:ln>
              <a:noFill/>
            </a:ln>
          </p:spPr>
          <p:txBody>
            <a:bodyPr anchorCtr="0" anchor="ctr" bIns="50800" lIns="50800" spcFirstLastPara="1" rIns="50800" wrap="square" tIns="50800">
              <a:noAutofit/>
            </a:bodyPr>
            <a:lstStyle/>
            <a:p>
              <a:pPr indent="0" lvl="0" marL="0" marR="0" rtl="0" algn="ctr">
                <a:lnSpc>
                  <a:spcPct val="120011"/>
                </a:lnSpc>
                <a:spcBef>
                  <a:spcPts val="0"/>
                </a:spcBef>
                <a:spcAft>
                  <a:spcPts val="0"/>
                </a:spcAft>
                <a:buClr>
                  <a:srgbClr val="000000"/>
                </a:buClr>
                <a:buSzPts val="1799"/>
                <a:buFont typeface="Arial"/>
                <a:buNone/>
              </a:pPr>
              <a:r>
                <a:rPr b="1" i="0" lang="en-US" sz="1799" u="none" cap="none" strike="noStrike">
                  <a:solidFill>
                    <a:srgbClr val="FFFFFF"/>
                  </a:solidFill>
                  <a:latin typeface="Outfit Medium"/>
                  <a:ea typeface="Outfit Medium"/>
                  <a:cs typeface="Outfit Medium"/>
                  <a:sym typeface="Outfit Medium"/>
                </a:rPr>
                <a:t>Subscription Solution Fees</a:t>
              </a:r>
              <a:endParaRPr b="0" i="0" sz="1400" u="none" cap="none" strike="noStrike">
                <a:solidFill>
                  <a:srgbClr val="000000"/>
                </a:solidFill>
                <a:latin typeface="Arial"/>
                <a:ea typeface="Arial"/>
                <a:cs typeface="Arial"/>
                <a:sym typeface="Arial"/>
              </a:endParaRPr>
            </a:p>
          </p:txBody>
        </p:sp>
      </p:grpSp>
      <p:grpSp>
        <p:nvGrpSpPr>
          <p:cNvPr id="1118" name="Google Shape;1118;p30"/>
          <p:cNvGrpSpPr/>
          <p:nvPr/>
        </p:nvGrpSpPr>
        <p:grpSpPr>
          <a:xfrm>
            <a:off x="6697244" y="4282783"/>
            <a:ext cx="3105528" cy="3106786"/>
            <a:chOff x="0" y="0"/>
            <a:chExt cx="4140705" cy="4142380"/>
          </a:xfrm>
        </p:grpSpPr>
        <p:sp>
          <p:nvSpPr>
            <p:cNvPr id="1119" name="Google Shape;1119;p30"/>
            <p:cNvSpPr/>
            <p:nvPr/>
          </p:nvSpPr>
          <p:spPr>
            <a:xfrm>
              <a:off x="19343" y="19343"/>
              <a:ext cx="4102019" cy="4103695"/>
            </a:xfrm>
            <a:custGeom>
              <a:rect b="b" l="l" r="r" t="t"/>
              <a:pathLst>
                <a:path extrusionOk="0" h="4103695" w="4102019">
                  <a:moveTo>
                    <a:pt x="0" y="2051783"/>
                  </a:moveTo>
                  <a:cubicBezTo>
                    <a:pt x="0" y="918667"/>
                    <a:pt x="918280" y="0"/>
                    <a:pt x="2051009" y="0"/>
                  </a:cubicBezTo>
                  <a:cubicBezTo>
                    <a:pt x="3183739" y="0"/>
                    <a:pt x="4102019" y="918667"/>
                    <a:pt x="4102019" y="2051783"/>
                  </a:cubicBezTo>
                  <a:cubicBezTo>
                    <a:pt x="4102019" y="3184900"/>
                    <a:pt x="3183739" y="4103695"/>
                    <a:pt x="2051009" y="4103695"/>
                  </a:cubicBezTo>
                  <a:cubicBezTo>
                    <a:pt x="918280" y="4103695"/>
                    <a:pt x="0" y="3185029"/>
                    <a:pt x="0" y="2051783"/>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0" name="Google Shape;1120;p30"/>
            <p:cNvSpPr/>
            <p:nvPr/>
          </p:nvSpPr>
          <p:spPr>
            <a:xfrm>
              <a:off x="0" y="0"/>
              <a:ext cx="4140705" cy="4142380"/>
            </a:xfrm>
            <a:custGeom>
              <a:rect b="b" l="l" r="r" t="t"/>
              <a:pathLst>
                <a:path extrusionOk="0" h="4142380" w="4140705">
                  <a:moveTo>
                    <a:pt x="0" y="2071126"/>
                  </a:moveTo>
                  <a:cubicBezTo>
                    <a:pt x="0" y="927306"/>
                    <a:pt x="926919" y="0"/>
                    <a:pt x="2070352" y="0"/>
                  </a:cubicBezTo>
                  <a:lnTo>
                    <a:pt x="2070352" y="19343"/>
                  </a:lnTo>
                  <a:lnTo>
                    <a:pt x="2070352" y="0"/>
                  </a:lnTo>
                  <a:cubicBezTo>
                    <a:pt x="3213785" y="0"/>
                    <a:pt x="4140705" y="927306"/>
                    <a:pt x="4140705" y="2071126"/>
                  </a:cubicBezTo>
                  <a:lnTo>
                    <a:pt x="4121362" y="2071126"/>
                  </a:lnTo>
                  <a:lnTo>
                    <a:pt x="4140705" y="2071126"/>
                  </a:lnTo>
                  <a:cubicBezTo>
                    <a:pt x="4140705" y="3214946"/>
                    <a:pt x="3213785" y="4142252"/>
                    <a:pt x="2070352" y="4142252"/>
                  </a:cubicBezTo>
                  <a:lnTo>
                    <a:pt x="2070352" y="4122909"/>
                  </a:lnTo>
                  <a:lnTo>
                    <a:pt x="2070352" y="4142252"/>
                  </a:lnTo>
                  <a:cubicBezTo>
                    <a:pt x="926919" y="4142380"/>
                    <a:pt x="0" y="3215075"/>
                    <a:pt x="0" y="2071126"/>
                  </a:cubicBezTo>
                  <a:lnTo>
                    <a:pt x="19343" y="2071126"/>
                  </a:lnTo>
                  <a:lnTo>
                    <a:pt x="0" y="2071126"/>
                  </a:lnTo>
                  <a:moveTo>
                    <a:pt x="38686" y="2071126"/>
                  </a:moveTo>
                  <a:cubicBezTo>
                    <a:pt x="38686" y="3193668"/>
                    <a:pt x="948326" y="4103566"/>
                    <a:pt x="2070352" y="4103566"/>
                  </a:cubicBezTo>
                  <a:cubicBezTo>
                    <a:pt x="3192379" y="4103566"/>
                    <a:pt x="4102019" y="3193668"/>
                    <a:pt x="4102019" y="2071126"/>
                  </a:cubicBezTo>
                  <a:cubicBezTo>
                    <a:pt x="4102019" y="948584"/>
                    <a:pt x="3192379" y="38686"/>
                    <a:pt x="2070352" y="38686"/>
                  </a:cubicBezTo>
                  <a:cubicBezTo>
                    <a:pt x="948326" y="38686"/>
                    <a:pt x="38686" y="948713"/>
                    <a:pt x="38686" y="207112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1" name="Google Shape;1121;p30"/>
            <p:cNvSpPr txBox="1"/>
            <p:nvPr/>
          </p:nvSpPr>
          <p:spPr>
            <a:xfrm>
              <a:off x="0" y="28575"/>
              <a:ext cx="4140699" cy="4113756"/>
            </a:xfrm>
            <a:prstGeom prst="rect">
              <a:avLst/>
            </a:prstGeom>
            <a:noFill/>
            <a:ln>
              <a:noFill/>
            </a:ln>
          </p:spPr>
          <p:txBody>
            <a:bodyPr anchorCtr="0" anchor="ctr" bIns="50800" lIns="50800" spcFirstLastPara="1" rIns="50800" wrap="square" tIns="50800">
              <a:noAutofit/>
            </a:bodyPr>
            <a:lstStyle/>
            <a:p>
              <a:pPr indent="0" lvl="0" marL="0" marR="0" rtl="0" algn="ctr">
                <a:lnSpc>
                  <a:spcPct val="108000"/>
                </a:lnSpc>
                <a:spcBef>
                  <a:spcPts val="0"/>
                </a:spcBef>
                <a:spcAft>
                  <a:spcPts val="0"/>
                </a:spcAft>
                <a:buClr>
                  <a:srgbClr val="000000"/>
                </a:buClr>
                <a:buSzPts val="3000"/>
                <a:buFont typeface="Arial"/>
                <a:buNone/>
              </a:pPr>
              <a:r>
                <a:rPr b="1" i="0" lang="en-US" sz="3000" u="none" cap="none" strike="noStrike">
                  <a:solidFill>
                    <a:srgbClr val="FFFFFF"/>
                  </a:solidFill>
                  <a:latin typeface="Outfit Medium"/>
                  <a:ea typeface="Outfit Medium"/>
                  <a:cs typeface="Outfit Medium"/>
                  <a:sym typeface="Outfit Medium"/>
                </a:rPr>
                <a:t>End User</a:t>
              </a:r>
              <a:endParaRPr b="0" i="0" sz="1400" u="none" cap="none" strike="noStrike">
                <a:solidFill>
                  <a:srgbClr val="000000"/>
                </a:solidFill>
                <a:latin typeface="Arial"/>
                <a:ea typeface="Arial"/>
                <a:cs typeface="Arial"/>
                <a:sym typeface="Arial"/>
              </a:endParaRPr>
            </a:p>
          </p:txBody>
        </p:sp>
      </p:grpSp>
      <p:sp>
        <p:nvSpPr>
          <p:cNvPr id="1122" name="Google Shape;1122;p30"/>
          <p:cNvSpPr/>
          <p:nvPr/>
        </p:nvSpPr>
        <p:spPr>
          <a:xfrm>
            <a:off x="1538158" y="5635584"/>
            <a:ext cx="382025" cy="382025"/>
          </a:xfrm>
          <a:custGeom>
            <a:rect b="b" l="l" r="r" t="t"/>
            <a:pathLst>
              <a:path extrusionOk="0" h="501650" w="501650">
                <a:moveTo>
                  <a:pt x="0" y="170561"/>
                </a:moveTo>
                <a:lnTo>
                  <a:pt x="170561" y="170561"/>
                </a:lnTo>
                <a:lnTo>
                  <a:pt x="170561" y="0"/>
                </a:lnTo>
                <a:lnTo>
                  <a:pt x="331089" y="0"/>
                </a:lnTo>
                <a:lnTo>
                  <a:pt x="331089" y="170561"/>
                </a:lnTo>
                <a:lnTo>
                  <a:pt x="501650" y="170561"/>
                </a:lnTo>
                <a:lnTo>
                  <a:pt x="501650" y="331089"/>
                </a:lnTo>
                <a:lnTo>
                  <a:pt x="331089" y="331089"/>
                </a:lnTo>
                <a:lnTo>
                  <a:pt x="331089" y="501650"/>
                </a:lnTo>
                <a:lnTo>
                  <a:pt x="170561" y="501650"/>
                </a:lnTo>
                <a:lnTo>
                  <a:pt x="170561" y="331089"/>
                </a:lnTo>
                <a:lnTo>
                  <a:pt x="0" y="331089"/>
                </a:lnTo>
                <a:lnTo>
                  <a:pt x="0" y="170561"/>
                </a:lnTo>
                <a:close/>
              </a:path>
            </a:pathLst>
          </a:custGeom>
          <a:solidFill>
            <a:srgbClr val="FFC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23" name="Google Shape;1123;p30"/>
          <p:cNvGrpSpPr/>
          <p:nvPr/>
        </p:nvGrpSpPr>
        <p:grpSpPr>
          <a:xfrm>
            <a:off x="2215530" y="5322301"/>
            <a:ext cx="4649394" cy="1021576"/>
            <a:chOff x="0" y="-9525"/>
            <a:chExt cx="6199193" cy="1362100"/>
          </a:xfrm>
        </p:grpSpPr>
        <p:sp>
          <p:nvSpPr>
            <p:cNvPr id="1124" name="Google Shape;1124;p30"/>
            <p:cNvSpPr/>
            <p:nvPr/>
          </p:nvSpPr>
          <p:spPr>
            <a:xfrm>
              <a:off x="19343" y="19343"/>
              <a:ext cx="6160507" cy="1312491"/>
            </a:xfrm>
            <a:custGeom>
              <a:rect b="b" l="l" r="r" t="t"/>
              <a:pathLst>
                <a:path extrusionOk="0" h="1312491" w="6160507">
                  <a:moveTo>
                    <a:pt x="0" y="235341"/>
                  </a:moveTo>
                  <a:lnTo>
                    <a:pt x="5489045" y="235341"/>
                  </a:lnTo>
                  <a:lnTo>
                    <a:pt x="5489045" y="0"/>
                  </a:lnTo>
                  <a:lnTo>
                    <a:pt x="6160507" y="656246"/>
                  </a:lnTo>
                  <a:lnTo>
                    <a:pt x="5489045" y="1312491"/>
                  </a:lnTo>
                  <a:lnTo>
                    <a:pt x="5489045" y="1077280"/>
                  </a:lnTo>
                  <a:lnTo>
                    <a:pt x="0" y="1077280"/>
                  </a:lnTo>
                  <a:close/>
                </a:path>
              </a:pathLst>
            </a:custGeom>
            <a:solidFill>
              <a:srgbClr val="FFC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5" name="Google Shape;1125;p30"/>
            <p:cNvSpPr/>
            <p:nvPr/>
          </p:nvSpPr>
          <p:spPr>
            <a:xfrm>
              <a:off x="0" y="-1397"/>
              <a:ext cx="6199193" cy="1353972"/>
            </a:xfrm>
            <a:custGeom>
              <a:rect b="b" l="l" r="r" t="t"/>
              <a:pathLst>
                <a:path extrusionOk="0" h="1353972" w="6199193">
                  <a:moveTo>
                    <a:pt x="19343" y="236738"/>
                  </a:moveTo>
                  <a:lnTo>
                    <a:pt x="5508388" y="236738"/>
                  </a:lnTo>
                  <a:lnTo>
                    <a:pt x="5508388" y="256081"/>
                  </a:lnTo>
                  <a:lnTo>
                    <a:pt x="5489045" y="256081"/>
                  </a:lnTo>
                  <a:lnTo>
                    <a:pt x="5489045" y="20740"/>
                  </a:lnTo>
                  <a:cubicBezTo>
                    <a:pt x="5489045" y="13003"/>
                    <a:pt x="5493687" y="5910"/>
                    <a:pt x="5500909" y="2944"/>
                  </a:cubicBezTo>
                  <a:cubicBezTo>
                    <a:pt x="5508130" y="0"/>
                    <a:pt x="5516383" y="1526"/>
                    <a:pt x="5521928" y="6942"/>
                  </a:cubicBezTo>
                  <a:lnTo>
                    <a:pt x="6193391" y="663188"/>
                  </a:lnTo>
                  <a:cubicBezTo>
                    <a:pt x="6197130" y="666798"/>
                    <a:pt x="6199193" y="671827"/>
                    <a:pt x="6199193" y="676986"/>
                  </a:cubicBezTo>
                  <a:cubicBezTo>
                    <a:pt x="6199193" y="682144"/>
                    <a:pt x="6197130" y="687173"/>
                    <a:pt x="6193391" y="690784"/>
                  </a:cubicBezTo>
                  <a:lnTo>
                    <a:pt x="5521928" y="1347029"/>
                  </a:lnTo>
                  <a:cubicBezTo>
                    <a:pt x="5516383" y="1352445"/>
                    <a:pt x="5508130" y="1353972"/>
                    <a:pt x="5500909" y="1351027"/>
                  </a:cubicBezTo>
                  <a:cubicBezTo>
                    <a:pt x="5493687" y="1348061"/>
                    <a:pt x="5489045" y="1340968"/>
                    <a:pt x="5489045" y="1333231"/>
                  </a:cubicBezTo>
                  <a:lnTo>
                    <a:pt x="5489045" y="1098020"/>
                  </a:lnTo>
                  <a:lnTo>
                    <a:pt x="5508388" y="1098020"/>
                  </a:lnTo>
                  <a:lnTo>
                    <a:pt x="5508388" y="1117363"/>
                  </a:lnTo>
                  <a:lnTo>
                    <a:pt x="19343" y="1117363"/>
                  </a:lnTo>
                  <a:cubicBezTo>
                    <a:pt x="8640" y="1117363"/>
                    <a:pt x="0" y="1108723"/>
                    <a:pt x="0" y="1098020"/>
                  </a:cubicBezTo>
                  <a:lnTo>
                    <a:pt x="0" y="256081"/>
                  </a:lnTo>
                  <a:cubicBezTo>
                    <a:pt x="0" y="245377"/>
                    <a:pt x="8640" y="236738"/>
                    <a:pt x="19343" y="236738"/>
                  </a:cubicBezTo>
                  <a:moveTo>
                    <a:pt x="19343" y="275424"/>
                  </a:moveTo>
                  <a:lnTo>
                    <a:pt x="19343" y="256081"/>
                  </a:lnTo>
                  <a:lnTo>
                    <a:pt x="38686" y="256081"/>
                  </a:lnTo>
                  <a:lnTo>
                    <a:pt x="38686" y="1098020"/>
                  </a:lnTo>
                  <a:lnTo>
                    <a:pt x="19343" y="1098020"/>
                  </a:lnTo>
                  <a:lnTo>
                    <a:pt x="19343" y="1078677"/>
                  </a:lnTo>
                  <a:lnTo>
                    <a:pt x="5508388" y="1078677"/>
                  </a:lnTo>
                  <a:cubicBezTo>
                    <a:pt x="5519091" y="1078677"/>
                    <a:pt x="5527731" y="1087316"/>
                    <a:pt x="5527731" y="1098020"/>
                  </a:cubicBezTo>
                  <a:lnTo>
                    <a:pt x="5527731" y="1333360"/>
                  </a:lnTo>
                  <a:lnTo>
                    <a:pt x="5508388" y="1333360"/>
                  </a:lnTo>
                  <a:lnTo>
                    <a:pt x="5494848" y="1319562"/>
                  </a:lnTo>
                  <a:lnTo>
                    <a:pt x="6166310" y="663317"/>
                  </a:lnTo>
                  <a:lnTo>
                    <a:pt x="6179850" y="677115"/>
                  </a:lnTo>
                  <a:lnTo>
                    <a:pt x="6166310" y="690913"/>
                  </a:lnTo>
                  <a:lnTo>
                    <a:pt x="5494848" y="34538"/>
                  </a:lnTo>
                  <a:lnTo>
                    <a:pt x="5508388" y="20740"/>
                  </a:lnTo>
                  <a:lnTo>
                    <a:pt x="5527731" y="20740"/>
                  </a:lnTo>
                  <a:lnTo>
                    <a:pt x="5527731" y="256081"/>
                  </a:lnTo>
                  <a:cubicBezTo>
                    <a:pt x="5527731" y="266784"/>
                    <a:pt x="5519091" y="275424"/>
                    <a:pt x="5508388" y="275424"/>
                  </a:cubicBezTo>
                  <a:lnTo>
                    <a:pt x="19343" y="27542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6" name="Google Shape;1126;p30"/>
            <p:cNvSpPr txBox="1"/>
            <p:nvPr/>
          </p:nvSpPr>
          <p:spPr>
            <a:xfrm>
              <a:off x="0" y="-9525"/>
              <a:ext cx="6199123" cy="1360759"/>
            </a:xfrm>
            <a:prstGeom prst="rect">
              <a:avLst/>
            </a:prstGeom>
            <a:noFill/>
            <a:ln>
              <a:noFill/>
            </a:ln>
          </p:spPr>
          <p:txBody>
            <a:bodyPr anchorCtr="0" anchor="ctr" bIns="50800" lIns="50800" spcFirstLastPara="1" rIns="50800" wrap="square" tIns="50800">
              <a:noAutofit/>
            </a:bodyPr>
            <a:lstStyle/>
            <a:p>
              <a:pPr indent="0" lvl="0" marL="0" marR="0" rtl="0" algn="ctr">
                <a:lnSpc>
                  <a:spcPct val="120011"/>
                </a:lnSpc>
                <a:spcBef>
                  <a:spcPts val="0"/>
                </a:spcBef>
                <a:spcAft>
                  <a:spcPts val="0"/>
                </a:spcAft>
                <a:buClr>
                  <a:srgbClr val="000000"/>
                </a:buClr>
                <a:buSzPts val="1799"/>
                <a:buFont typeface="Arial"/>
                <a:buNone/>
              </a:pPr>
              <a:r>
                <a:rPr b="1" i="0" lang="en-US" sz="1799" u="none" cap="none" strike="noStrike">
                  <a:solidFill>
                    <a:srgbClr val="000000"/>
                  </a:solidFill>
                  <a:latin typeface="Outfit Medium"/>
                  <a:ea typeface="Outfit Medium"/>
                  <a:cs typeface="Outfit Medium"/>
                  <a:sym typeface="Outfit Medium"/>
                </a:rPr>
                <a:t>Solution Delivery</a:t>
              </a:r>
              <a:endParaRPr b="0" i="0" sz="1400" u="none" cap="none" strike="noStrike">
                <a:solidFill>
                  <a:srgbClr val="000000"/>
                </a:solidFill>
                <a:latin typeface="Arial"/>
                <a:ea typeface="Arial"/>
                <a:cs typeface="Arial"/>
                <a:sym typeface="Arial"/>
              </a:endParaRPr>
            </a:p>
          </p:txBody>
        </p:sp>
      </p:grpSp>
      <p:sp>
        <p:nvSpPr>
          <p:cNvPr descr="A blue and orange logo  Description automatically generated" id="1127" name="Google Shape;1127;p30"/>
          <p:cNvSpPr/>
          <p:nvPr/>
        </p:nvSpPr>
        <p:spPr>
          <a:xfrm>
            <a:off x="16164595" y="5561123"/>
            <a:ext cx="788950" cy="647281"/>
          </a:xfrm>
          <a:custGeom>
            <a:rect b="b" l="l" r="r" t="t"/>
            <a:pathLst>
              <a:path extrusionOk="0" h="647281" w="788950">
                <a:moveTo>
                  <a:pt x="0" y="0"/>
                </a:moveTo>
                <a:lnTo>
                  <a:pt x="788950" y="0"/>
                </a:lnTo>
                <a:lnTo>
                  <a:pt x="788950" y="647282"/>
                </a:lnTo>
                <a:lnTo>
                  <a:pt x="0" y="647282"/>
                </a:lnTo>
                <a:lnTo>
                  <a:pt x="0" y="0"/>
                </a:lnTo>
                <a:close/>
              </a:path>
            </a:pathLst>
          </a:custGeom>
          <a:blipFill rotWithShape="1">
            <a:blip r:embed="rId5">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 blue and orange logo  Description automatically generated" id="1128" name="Google Shape;1128;p30"/>
          <p:cNvSpPr/>
          <p:nvPr/>
        </p:nvSpPr>
        <p:spPr>
          <a:xfrm>
            <a:off x="1334693" y="4578379"/>
            <a:ext cx="788950" cy="647281"/>
          </a:xfrm>
          <a:custGeom>
            <a:rect b="b" l="l" r="r" t="t"/>
            <a:pathLst>
              <a:path extrusionOk="0" h="647281" w="788950">
                <a:moveTo>
                  <a:pt x="0" y="0"/>
                </a:moveTo>
                <a:lnTo>
                  <a:pt x="788950" y="0"/>
                </a:lnTo>
                <a:lnTo>
                  <a:pt x="788950" y="647281"/>
                </a:lnTo>
                <a:lnTo>
                  <a:pt x="0" y="647281"/>
                </a:lnTo>
                <a:lnTo>
                  <a:pt x="0" y="0"/>
                </a:lnTo>
                <a:close/>
              </a:path>
            </a:pathLst>
          </a:custGeom>
          <a:blipFill rotWithShape="1">
            <a:blip r:embed="rId5">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9" name="Google Shape;1129;p30"/>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Commercial Model Summary</a:t>
            </a:r>
            <a:endParaRPr b="0" i="0" sz="1400" u="none" cap="none" strike="noStrike">
              <a:solidFill>
                <a:srgbClr val="000000"/>
              </a:solidFill>
              <a:latin typeface="Arial"/>
              <a:ea typeface="Arial"/>
              <a:cs typeface="Arial"/>
              <a:sym typeface="Arial"/>
            </a:endParaRPr>
          </a:p>
        </p:txBody>
      </p:sp>
      <p:sp>
        <p:nvSpPr>
          <p:cNvPr id="1130" name="Google Shape;1130;p30"/>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30</a:t>
            </a:r>
            <a:endParaRPr b="0" i="0" sz="1400" u="none" cap="none" strike="noStrike">
              <a:solidFill>
                <a:srgbClr val="000000"/>
              </a:solidFill>
              <a:latin typeface="Arial"/>
              <a:ea typeface="Arial"/>
              <a:cs typeface="Arial"/>
              <a:sym typeface="Arial"/>
            </a:endParaRPr>
          </a:p>
        </p:txBody>
      </p:sp>
      <p:sp>
        <p:nvSpPr>
          <p:cNvPr id="1131" name="Google Shape;1131;p30"/>
          <p:cNvSpPr txBox="1"/>
          <p:nvPr/>
        </p:nvSpPr>
        <p:spPr>
          <a:xfrm>
            <a:off x="1028700" y="1555366"/>
            <a:ext cx="16044672" cy="55241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599"/>
              <a:buFont typeface="Arial"/>
              <a:buNone/>
            </a:pPr>
            <a:r>
              <a:rPr b="1" i="0" lang="en-US" sz="3599" u="none" cap="none" strike="noStrike">
                <a:solidFill>
                  <a:srgbClr val="EA4F0D"/>
                </a:solidFill>
                <a:latin typeface="Outfit Medium"/>
                <a:ea typeface="Outfit Medium"/>
                <a:cs typeface="Outfit Medium"/>
                <a:sym typeface="Outfit Medium"/>
              </a:rPr>
              <a:t>Dot Ai works with Channel Partners to sell 1, 3, and 5 year subscriptions</a:t>
            </a:r>
            <a:endParaRPr b="0" i="0" sz="1400" u="none" cap="none" strike="noStrike">
              <a:solidFill>
                <a:srgbClr val="000000"/>
              </a:solidFill>
              <a:latin typeface="Arial"/>
              <a:ea typeface="Arial"/>
              <a:cs typeface="Arial"/>
              <a:sym typeface="Arial"/>
            </a:endParaRPr>
          </a:p>
        </p:txBody>
      </p:sp>
      <p:sp>
        <p:nvSpPr>
          <p:cNvPr id="1132" name="Google Shape;1132;p30"/>
          <p:cNvSpPr txBox="1"/>
          <p:nvPr/>
        </p:nvSpPr>
        <p:spPr>
          <a:xfrm>
            <a:off x="10205118" y="6722030"/>
            <a:ext cx="3329533" cy="80972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Clr>
                <a:srgbClr val="000000"/>
              </a:buClr>
              <a:buSzPts val="1799"/>
              <a:buFont typeface="Arial"/>
              <a:buNone/>
            </a:pPr>
            <a:r>
              <a:rPr b="0" i="0" lang="en-US" sz="1799" u="none" cap="none" strike="noStrike">
                <a:solidFill>
                  <a:srgbClr val="000000"/>
                </a:solidFill>
                <a:latin typeface="Outfit"/>
                <a:ea typeface="Outfit"/>
                <a:cs typeface="Outfit"/>
                <a:sym typeface="Outfit"/>
              </a:rPr>
              <a:t>Premium Channel Partners are required to offer bundled SAAS contracts.</a:t>
            </a:r>
            <a:endParaRPr b="0" i="0" sz="1400" u="none" cap="none" strike="noStrike">
              <a:solidFill>
                <a:srgbClr val="000000"/>
              </a:solidFill>
              <a:latin typeface="Arial"/>
              <a:ea typeface="Arial"/>
              <a:cs typeface="Arial"/>
              <a:sym typeface="Arial"/>
            </a:endParaRPr>
          </a:p>
        </p:txBody>
      </p:sp>
      <p:grpSp>
        <p:nvGrpSpPr>
          <p:cNvPr id="1133" name="Google Shape;1133;p30"/>
          <p:cNvGrpSpPr/>
          <p:nvPr/>
        </p:nvGrpSpPr>
        <p:grpSpPr>
          <a:xfrm rot="-5400000">
            <a:off x="9352130" y="6076339"/>
            <a:ext cx="882227" cy="428204"/>
            <a:chOff x="0" y="0"/>
            <a:chExt cx="954789" cy="463424"/>
          </a:xfrm>
        </p:grpSpPr>
        <p:sp>
          <p:nvSpPr>
            <p:cNvPr id="1134" name="Google Shape;1134;p30"/>
            <p:cNvSpPr/>
            <p:nvPr/>
          </p:nvSpPr>
          <p:spPr>
            <a:xfrm>
              <a:off x="0" y="0"/>
              <a:ext cx="954789" cy="463424"/>
            </a:xfrm>
            <a:custGeom>
              <a:rect b="b" l="l" r="r" t="t"/>
              <a:pathLst>
                <a:path extrusionOk="0" h="463424" w="954789">
                  <a:moveTo>
                    <a:pt x="477395" y="0"/>
                  </a:moveTo>
                  <a:lnTo>
                    <a:pt x="954789" y="463424"/>
                  </a:lnTo>
                  <a:lnTo>
                    <a:pt x="0" y="463424"/>
                  </a:lnTo>
                  <a:lnTo>
                    <a:pt x="477395"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5" name="Google Shape;1135;p30"/>
            <p:cNvSpPr txBox="1"/>
            <p:nvPr/>
          </p:nvSpPr>
          <p:spPr>
            <a:xfrm>
              <a:off x="149186" y="205636"/>
              <a:ext cx="656418" cy="22468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30"/>
          <p:cNvGrpSpPr/>
          <p:nvPr/>
        </p:nvGrpSpPr>
        <p:grpSpPr>
          <a:xfrm rot="-5400000">
            <a:off x="9395063" y="6076339"/>
            <a:ext cx="882227" cy="428204"/>
            <a:chOff x="0" y="0"/>
            <a:chExt cx="954789" cy="463424"/>
          </a:xfrm>
        </p:grpSpPr>
        <p:sp>
          <p:nvSpPr>
            <p:cNvPr id="1137" name="Google Shape;1137;p30"/>
            <p:cNvSpPr/>
            <p:nvPr/>
          </p:nvSpPr>
          <p:spPr>
            <a:xfrm>
              <a:off x="0" y="0"/>
              <a:ext cx="954789" cy="463424"/>
            </a:xfrm>
            <a:custGeom>
              <a:rect b="b" l="l" r="r" t="t"/>
              <a:pathLst>
                <a:path extrusionOk="0" h="463424" w="954789">
                  <a:moveTo>
                    <a:pt x="477395" y="0"/>
                  </a:moveTo>
                  <a:lnTo>
                    <a:pt x="954789" y="463424"/>
                  </a:lnTo>
                  <a:lnTo>
                    <a:pt x="0" y="463424"/>
                  </a:lnTo>
                  <a:lnTo>
                    <a:pt x="477395" y="0"/>
                  </a:lnTo>
                  <a:close/>
                </a:path>
              </a:pathLst>
            </a:custGeom>
            <a:solidFill>
              <a:srgbClr val="FFC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8" name="Google Shape;1138;p30"/>
            <p:cNvSpPr txBox="1"/>
            <p:nvPr/>
          </p:nvSpPr>
          <p:spPr>
            <a:xfrm>
              <a:off x="149186" y="205636"/>
              <a:ext cx="656418" cy="22468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39" name="Google Shape;1139;p30"/>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grpSp>
        <p:nvGrpSpPr>
          <p:cNvPr id="1148" name="Google Shape;1148;p31"/>
          <p:cNvGrpSpPr/>
          <p:nvPr/>
        </p:nvGrpSpPr>
        <p:grpSpPr>
          <a:xfrm>
            <a:off x="582849" y="1602654"/>
            <a:ext cx="2777776" cy="3329654"/>
            <a:chOff x="0" y="0"/>
            <a:chExt cx="3703701" cy="4439539"/>
          </a:xfrm>
        </p:grpSpPr>
        <p:sp>
          <p:nvSpPr>
            <p:cNvPr id="1149" name="Google Shape;1149;p31"/>
            <p:cNvSpPr/>
            <p:nvPr/>
          </p:nvSpPr>
          <p:spPr>
            <a:xfrm>
              <a:off x="12700" y="12700"/>
              <a:ext cx="3678301" cy="4414139"/>
            </a:xfrm>
            <a:custGeom>
              <a:rect b="b" l="l" r="r" t="t"/>
              <a:pathLst>
                <a:path extrusionOk="0" h="4414139" w="3678301">
                  <a:moveTo>
                    <a:pt x="0" y="184150"/>
                  </a:moveTo>
                  <a:cubicBezTo>
                    <a:pt x="0" y="82423"/>
                    <a:pt x="82296" y="0"/>
                    <a:pt x="183896" y="0"/>
                  </a:cubicBezTo>
                  <a:lnTo>
                    <a:pt x="3494405" y="0"/>
                  </a:lnTo>
                  <a:cubicBezTo>
                    <a:pt x="3596005" y="0"/>
                    <a:pt x="3678301" y="82423"/>
                    <a:pt x="3678301" y="184150"/>
                  </a:cubicBezTo>
                  <a:lnTo>
                    <a:pt x="3678301" y="4229989"/>
                  </a:lnTo>
                  <a:cubicBezTo>
                    <a:pt x="3678301" y="4331716"/>
                    <a:pt x="3596005" y="4414139"/>
                    <a:pt x="3494405" y="4414139"/>
                  </a:cubicBezTo>
                  <a:lnTo>
                    <a:pt x="183896" y="4414139"/>
                  </a:lnTo>
                  <a:cubicBezTo>
                    <a:pt x="82296" y="4414139"/>
                    <a:pt x="0" y="4331716"/>
                    <a:pt x="0" y="4229989"/>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0" name="Google Shape;1150;p31"/>
            <p:cNvSpPr/>
            <p:nvPr/>
          </p:nvSpPr>
          <p:spPr>
            <a:xfrm>
              <a:off x="0" y="0"/>
              <a:ext cx="3703701" cy="4439539"/>
            </a:xfrm>
            <a:custGeom>
              <a:rect b="b" l="l" r="r" t="t"/>
              <a:pathLst>
                <a:path extrusionOk="0" h="4439539" w="3703701">
                  <a:moveTo>
                    <a:pt x="0" y="196850"/>
                  </a:moveTo>
                  <a:cubicBezTo>
                    <a:pt x="0" y="88138"/>
                    <a:pt x="88011" y="0"/>
                    <a:pt x="196596" y="0"/>
                  </a:cubicBezTo>
                  <a:lnTo>
                    <a:pt x="3507105" y="0"/>
                  </a:lnTo>
                  <a:lnTo>
                    <a:pt x="3507105" y="12700"/>
                  </a:lnTo>
                  <a:lnTo>
                    <a:pt x="3507105" y="0"/>
                  </a:lnTo>
                  <a:cubicBezTo>
                    <a:pt x="3615690" y="0"/>
                    <a:pt x="3703701" y="88138"/>
                    <a:pt x="3703701" y="196850"/>
                  </a:cubicBezTo>
                  <a:lnTo>
                    <a:pt x="3691001" y="196850"/>
                  </a:lnTo>
                  <a:lnTo>
                    <a:pt x="3703701" y="196850"/>
                  </a:lnTo>
                  <a:lnTo>
                    <a:pt x="3703701" y="4242689"/>
                  </a:lnTo>
                  <a:lnTo>
                    <a:pt x="3691001" y="4242689"/>
                  </a:lnTo>
                  <a:lnTo>
                    <a:pt x="3703701" y="4242689"/>
                  </a:lnTo>
                  <a:cubicBezTo>
                    <a:pt x="3703701" y="4351401"/>
                    <a:pt x="3615690" y="4439539"/>
                    <a:pt x="3507105" y="4439539"/>
                  </a:cubicBezTo>
                  <a:lnTo>
                    <a:pt x="3507105" y="4426839"/>
                  </a:lnTo>
                  <a:lnTo>
                    <a:pt x="3507105" y="4439539"/>
                  </a:lnTo>
                  <a:lnTo>
                    <a:pt x="196596" y="4439539"/>
                  </a:lnTo>
                  <a:lnTo>
                    <a:pt x="196596" y="4426839"/>
                  </a:lnTo>
                  <a:lnTo>
                    <a:pt x="196596" y="4439539"/>
                  </a:lnTo>
                  <a:cubicBezTo>
                    <a:pt x="88011" y="4439539"/>
                    <a:pt x="0" y="4351401"/>
                    <a:pt x="0" y="4242689"/>
                  </a:cubicBezTo>
                  <a:lnTo>
                    <a:pt x="0" y="196850"/>
                  </a:lnTo>
                  <a:lnTo>
                    <a:pt x="12700" y="196850"/>
                  </a:lnTo>
                  <a:lnTo>
                    <a:pt x="0" y="196850"/>
                  </a:lnTo>
                  <a:moveTo>
                    <a:pt x="25400" y="196850"/>
                  </a:moveTo>
                  <a:lnTo>
                    <a:pt x="25400" y="4242689"/>
                  </a:lnTo>
                  <a:lnTo>
                    <a:pt x="12700" y="4242689"/>
                  </a:lnTo>
                  <a:lnTo>
                    <a:pt x="25400" y="4242689"/>
                  </a:lnTo>
                  <a:cubicBezTo>
                    <a:pt x="25400" y="4337431"/>
                    <a:pt x="102108" y="4414139"/>
                    <a:pt x="196596" y="4414139"/>
                  </a:cubicBezTo>
                  <a:lnTo>
                    <a:pt x="3507105" y="4414139"/>
                  </a:lnTo>
                  <a:cubicBezTo>
                    <a:pt x="3601593" y="4414139"/>
                    <a:pt x="3678301" y="4337431"/>
                    <a:pt x="3678301" y="4242689"/>
                  </a:cubicBezTo>
                  <a:lnTo>
                    <a:pt x="3678301" y="196850"/>
                  </a:lnTo>
                  <a:cubicBezTo>
                    <a:pt x="3678301" y="102108"/>
                    <a:pt x="3601593" y="25400"/>
                    <a:pt x="3507105" y="25400"/>
                  </a:cubicBezTo>
                  <a:lnTo>
                    <a:pt x="196596" y="25400"/>
                  </a:lnTo>
                  <a:lnTo>
                    <a:pt x="196596" y="12700"/>
                  </a:lnTo>
                  <a:lnTo>
                    <a:pt x="196596" y="25400"/>
                  </a:lnTo>
                  <a:cubicBezTo>
                    <a:pt x="102108" y="25400"/>
                    <a:pt x="25400" y="102108"/>
                    <a:pt x="25400" y="196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1" name="Google Shape;1151;p31"/>
          <p:cNvGrpSpPr/>
          <p:nvPr/>
        </p:nvGrpSpPr>
        <p:grpSpPr>
          <a:xfrm>
            <a:off x="3438317" y="1602654"/>
            <a:ext cx="2777776" cy="3329654"/>
            <a:chOff x="0" y="0"/>
            <a:chExt cx="3703701" cy="4439539"/>
          </a:xfrm>
        </p:grpSpPr>
        <p:sp>
          <p:nvSpPr>
            <p:cNvPr id="1152" name="Google Shape;1152;p31"/>
            <p:cNvSpPr/>
            <p:nvPr/>
          </p:nvSpPr>
          <p:spPr>
            <a:xfrm>
              <a:off x="12700" y="12700"/>
              <a:ext cx="3678301" cy="4414139"/>
            </a:xfrm>
            <a:custGeom>
              <a:rect b="b" l="l" r="r" t="t"/>
              <a:pathLst>
                <a:path extrusionOk="0" h="4414139" w="3678301">
                  <a:moveTo>
                    <a:pt x="0" y="184150"/>
                  </a:moveTo>
                  <a:cubicBezTo>
                    <a:pt x="0" y="82423"/>
                    <a:pt x="82296" y="0"/>
                    <a:pt x="183896" y="0"/>
                  </a:cubicBezTo>
                  <a:lnTo>
                    <a:pt x="3494405" y="0"/>
                  </a:lnTo>
                  <a:cubicBezTo>
                    <a:pt x="3596005" y="0"/>
                    <a:pt x="3678301" y="82423"/>
                    <a:pt x="3678301" y="184150"/>
                  </a:cubicBezTo>
                  <a:lnTo>
                    <a:pt x="3678301" y="4229989"/>
                  </a:lnTo>
                  <a:cubicBezTo>
                    <a:pt x="3678301" y="4331716"/>
                    <a:pt x="3596005" y="4414139"/>
                    <a:pt x="3494405" y="4414139"/>
                  </a:cubicBezTo>
                  <a:lnTo>
                    <a:pt x="183896" y="4414139"/>
                  </a:lnTo>
                  <a:cubicBezTo>
                    <a:pt x="82296" y="4414139"/>
                    <a:pt x="0" y="4331716"/>
                    <a:pt x="0" y="4229989"/>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3" name="Google Shape;1153;p31"/>
            <p:cNvSpPr/>
            <p:nvPr/>
          </p:nvSpPr>
          <p:spPr>
            <a:xfrm>
              <a:off x="0" y="0"/>
              <a:ext cx="3703701" cy="4439539"/>
            </a:xfrm>
            <a:custGeom>
              <a:rect b="b" l="l" r="r" t="t"/>
              <a:pathLst>
                <a:path extrusionOk="0" h="4439539" w="3703701">
                  <a:moveTo>
                    <a:pt x="0" y="196850"/>
                  </a:moveTo>
                  <a:cubicBezTo>
                    <a:pt x="0" y="88138"/>
                    <a:pt x="88011" y="0"/>
                    <a:pt x="196596" y="0"/>
                  </a:cubicBezTo>
                  <a:lnTo>
                    <a:pt x="3507105" y="0"/>
                  </a:lnTo>
                  <a:lnTo>
                    <a:pt x="3507105" y="12700"/>
                  </a:lnTo>
                  <a:lnTo>
                    <a:pt x="3507105" y="0"/>
                  </a:lnTo>
                  <a:cubicBezTo>
                    <a:pt x="3615690" y="0"/>
                    <a:pt x="3703701" y="88138"/>
                    <a:pt x="3703701" y="196850"/>
                  </a:cubicBezTo>
                  <a:lnTo>
                    <a:pt x="3691001" y="196850"/>
                  </a:lnTo>
                  <a:lnTo>
                    <a:pt x="3703701" y="196850"/>
                  </a:lnTo>
                  <a:lnTo>
                    <a:pt x="3703701" y="4242689"/>
                  </a:lnTo>
                  <a:lnTo>
                    <a:pt x="3691001" y="4242689"/>
                  </a:lnTo>
                  <a:lnTo>
                    <a:pt x="3703701" y="4242689"/>
                  </a:lnTo>
                  <a:cubicBezTo>
                    <a:pt x="3703701" y="4351401"/>
                    <a:pt x="3615690" y="4439539"/>
                    <a:pt x="3507105" y="4439539"/>
                  </a:cubicBezTo>
                  <a:lnTo>
                    <a:pt x="3507105" y="4426839"/>
                  </a:lnTo>
                  <a:lnTo>
                    <a:pt x="3507105" y="4439539"/>
                  </a:lnTo>
                  <a:lnTo>
                    <a:pt x="196596" y="4439539"/>
                  </a:lnTo>
                  <a:lnTo>
                    <a:pt x="196596" y="4426839"/>
                  </a:lnTo>
                  <a:lnTo>
                    <a:pt x="196596" y="4439539"/>
                  </a:lnTo>
                  <a:cubicBezTo>
                    <a:pt x="88011" y="4439539"/>
                    <a:pt x="0" y="4351401"/>
                    <a:pt x="0" y="4242689"/>
                  </a:cubicBezTo>
                  <a:lnTo>
                    <a:pt x="0" y="196850"/>
                  </a:lnTo>
                  <a:lnTo>
                    <a:pt x="12700" y="196850"/>
                  </a:lnTo>
                  <a:lnTo>
                    <a:pt x="0" y="196850"/>
                  </a:lnTo>
                  <a:moveTo>
                    <a:pt x="25400" y="196850"/>
                  </a:moveTo>
                  <a:lnTo>
                    <a:pt x="25400" y="4242689"/>
                  </a:lnTo>
                  <a:lnTo>
                    <a:pt x="12700" y="4242689"/>
                  </a:lnTo>
                  <a:lnTo>
                    <a:pt x="25400" y="4242689"/>
                  </a:lnTo>
                  <a:cubicBezTo>
                    <a:pt x="25400" y="4337431"/>
                    <a:pt x="102108" y="4414139"/>
                    <a:pt x="196596" y="4414139"/>
                  </a:cubicBezTo>
                  <a:lnTo>
                    <a:pt x="3507105" y="4414139"/>
                  </a:lnTo>
                  <a:cubicBezTo>
                    <a:pt x="3601593" y="4414139"/>
                    <a:pt x="3678301" y="4337431"/>
                    <a:pt x="3678301" y="4242689"/>
                  </a:cubicBezTo>
                  <a:lnTo>
                    <a:pt x="3678301" y="196850"/>
                  </a:lnTo>
                  <a:cubicBezTo>
                    <a:pt x="3678301" y="102108"/>
                    <a:pt x="3601593" y="25400"/>
                    <a:pt x="3507105" y="25400"/>
                  </a:cubicBezTo>
                  <a:lnTo>
                    <a:pt x="196596" y="25400"/>
                  </a:lnTo>
                  <a:lnTo>
                    <a:pt x="196596" y="12700"/>
                  </a:lnTo>
                  <a:lnTo>
                    <a:pt x="196596" y="25400"/>
                  </a:lnTo>
                  <a:cubicBezTo>
                    <a:pt x="102108" y="25400"/>
                    <a:pt x="25400" y="102108"/>
                    <a:pt x="25400" y="196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31"/>
          <p:cNvGrpSpPr/>
          <p:nvPr/>
        </p:nvGrpSpPr>
        <p:grpSpPr>
          <a:xfrm rot="5400000">
            <a:off x="3204372" y="4228703"/>
            <a:ext cx="516445" cy="442532"/>
            <a:chOff x="-889" y="0"/>
            <a:chExt cx="688594" cy="590042"/>
          </a:xfrm>
        </p:grpSpPr>
        <p:sp>
          <p:nvSpPr>
            <p:cNvPr id="1155" name="Google Shape;1155;p31"/>
            <p:cNvSpPr/>
            <p:nvPr/>
          </p:nvSpPr>
          <p:spPr>
            <a:xfrm>
              <a:off x="19050" y="19050"/>
              <a:ext cx="648716" cy="551815"/>
            </a:xfrm>
            <a:custGeom>
              <a:rect b="b" l="l" r="r" t="t"/>
              <a:pathLst>
                <a:path extrusionOk="0" h="551815" w="648716">
                  <a:moveTo>
                    <a:pt x="0" y="551815"/>
                  </a:moveTo>
                  <a:lnTo>
                    <a:pt x="324358" y="0"/>
                  </a:lnTo>
                  <a:lnTo>
                    <a:pt x="648716" y="5518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6" name="Google Shape;1156;p31"/>
            <p:cNvSpPr/>
            <p:nvPr/>
          </p:nvSpPr>
          <p:spPr>
            <a:xfrm>
              <a:off x="-889" y="0"/>
              <a:ext cx="688594" cy="590042"/>
            </a:xfrm>
            <a:custGeom>
              <a:rect b="b" l="l" r="r" t="t"/>
              <a:pathLst>
                <a:path extrusionOk="0" h="590042" w="688594">
                  <a:moveTo>
                    <a:pt x="3556" y="561213"/>
                  </a:moveTo>
                  <a:lnTo>
                    <a:pt x="327914" y="9398"/>
                  </a:lnTo>
                  <a:cubicBezTo>
                    <a:pt x="331343" y="3556"/>
                    <a:pt x="337566" y="0"/>
                    <a:pt x="344297" y="0"/>
                  </a:cubicBezTo>
                  <a:cubicBezTo>
                    <a:pt x="351028" y="0"/>
                    <a:pt x="357251" y="3556"/>
                    <a:pt x="360680" y="9398"/>
                  </a:cubicBezTo>
                  <a:lnTo>
                    <a:pt x="685038" y="561213"/>
                  </a:lnTo>
                  <a:cubicBezTo>
                    <a:pt x="688467" y="567055"/>
                    <a:pt x="688594" y="574421"/>
                    <a:pt x="685165" y="580390"/>
                  </a:cubicBezTo>
                  <a:cubicBezTo>
                    <a:pt x="681736" y="586359"/>
                    <a:pt x="675513" y="590042"/>
                    <a:pt x="668655" y="590042"/>
                  </a:cubicBezTo>
                  <a:lnTo>
                    <a:pt x="19939" y="590042"/>
                  </a:lnTo>
                  <a:cubicBezTo>
                    <a:pt x="13081" y="590042"/>
                    <a:pt x="6858" y="586359"/>
                    <a:pt x="3429" y="580390"/>
                  </a:cubicBezTo>
                  <a:cubicBezTo>
                    <a:pt x="0" y="574421"/>
                    <a:pt x="127" y="567182"/>
                    <a:pt x="3556" y="561213"/>
                  </a:cubicBezTo>
                  <a:moveTo>
                    <a:pt x="36449" y="580517"/>
                  </a:moveTo>
                  <a:lnTo>
                    <a:pt x="19939" y="570865"/>
                  </a:lnTo>
                  <a:lnTo>
                    <a:pt x="19939" y="551815"/>
                  </a:lnTo>
                  <a:lnTo>
                    <a:pt x="668655" y="551815"/>
                  </a:lnTo>
                  <a:lnTo>
                    <a:pt x="668655" y="570865"/>
                  </a:lnTo>
                  <a:lnTo>
                    <a:pt x="652272" y="580517"/>
                  </a:lnTo>
                  <a:lnTo>
                    <a:pt x="327914" y="28702"/>
                  </a:lnTo>
                  <a:lnTo>
                    <a:pt x="344297" y="19050"/>
                  </a:lnTo>
                  <a:lnTo>
                    <a:pt x="360680" y="28702"/>
                  </a:lnTo>
                  <a:lnTo>
                    <a:pt x="36322" y="580517"/>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31"/>
          <p:cNvGrpSpPr/>
          <p:nvPr/>
        </p:nvGrpSpPr>
        <p:grpSpPr>
          <a:xfrm>
            <a:off x="6293784" y="1602654"/>
            <a:ext cx="2777776" cy="3329654"/>
            <a:chOff x="0" y="0"/>
            <a:chExt cx="3703701" cy="4439539"/>
          </a:xfrm>
        </p:grpSpPr>
        <p:sp>
          <p:nvSpPr>
            <p:cNvPr id="1158" name="Google Shape;1158;p31"/>
            <p:cNvSpPr/>
            <p:nvPr/>
          </p:nvSpPr>
          <p:spPr>
            <a:xfrm>
              <a:off x="12700" y="12700"/>
              <a:ext cx="3678301" cy="4414139"/>
            </a:xfrm>
            <a:custGeom>
              <a:rect b="b" l="l" r="r" t="t"/>
              <a:pathLst>
                <a:path extrusionOk="0" h="4414139" w="3678301">
                  <a:moveTo>
                    <a:pt x="0" y="184150"/>
                  </a:moveTo>
                  <a:cubicBezTo>
                    <a:pt x="0" y="82423"/>
                    <a:pt x="82296" y="0"/>
                    <a:pt x="183896" y="0"/>
                  </a:cubicBezTo>
                  <a:lnTo>
                    <a:pt x="3494405" y="0"/>
                  </a:lnTo>
                  <a:cubicBezTo>
                    <a:pt x="3596005" y="0"/>
                    <a:pt x="3678301" y="82423"/>
                    <a:pt x="3678301" y="184150"/>
                  </a:cubicBezTo>
                  <a:lnTo>
                    <a:pt x="3678301" y="4229989"/>
                  </a:lnTo>
                  <a:cubicBezTo>
                    <a:pt x="3678301" y="4331716"/>
                    <a:pt x="3596005" y="4414139"/>
                    <a:pt x="3494405" y="4414139"/>
                  </a:cubicBezTo>
                  <a:lnTo>
                    <a:pt x="183896" y="4414139"/>
                  </a:lnTo>
                  <a:cubicBezTo>
                    <a:pt x="82296" y="4414139"/>
                    <a:pt x="0" y="4331716"/>
                    <a:pt x="0" y="4229989"/>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9" name="Google Shape;1159;p31"/>
            <p:cNvSpPr/>
            <p:nvPr/>
          </p:nvSpPr>
          <p:spPr>
            <a:xfrm>
              <a:off x="0" y="0"/>
              <a:ext cx="3703701" cy="4439539"/>
            </a:xfrm>
            <a:custGeom>
              <a:rect b="b" l="l" r="r" t="t"/>
              <a:pathLst>
                <a:path extrusionOk="0" h="4439539" w="3703701">
                  <a:moveTo>
                    <a:pt x="0" y="196850"/>
                  </a:moveTo>
                  <a:cubicBezTo>
                    <a:pt x="0" y="88138"/>
                    <a:pt x="88011" y="0"/>
                    <a:pt x="196596" y="0"/>
                  </a:cubicBezTo>
                  <a:lnTo>
                    <a:pt x="3507105" y="0"/>
                  </a:lnTo>
                  <a:lnTo>
                    <a:pt x="3507105" y="12700"/>
                  </a:lnTo>
                  <a:lnTo>
                    <a:pt x="3507105" y="0"/>
                  </a:lnTo>
                  <a:cubicBezTo>
                    <a:pt x="3615690" y="0"/>
                    <a:pt x="3703701" y="88138"/>
                    <a:pt x="3703701" y="196850"/>
                  </a:cubicBezTo>
                  <a:lnTo>
                    <a:pt x="3691001" y="196850"/>
                  </a:lnTo>
                  <a:lnTo>
                    <a:pt x="3703701" y="196850"/>
                  </a:lnTo>
                  <a:lnTo>
                    <a:pt x="3703701" y="4242689"/>
                  </a:lnTo>
                  <a:lnTo>
                    <a:pt x="3691001" y="4242689"/>
                  </a:lnTo>
                  <a:lnTo>
                    <a:pt x="3703701" y="4242689"/>
                  </a:lnTo>
                  <a:cubicBezTo>
                    <a:pt x="3703701" y="4351401"/>
                    <a:pt x="3615690" y="4439539"/>
                    <a:pt x="3507105" y="4439539"/>
                  </a:cubicBezTo>
                  <a:lnTo>
                    <a:pt x="3507105" y="4426839"/>
                  </a:lnTo>
                  <a:lnTo>
                    <a:pt x="3507105" y="4439539"/>
                  </a:lnTo>
                  <a:lnTo>
                    <a:pt x="196596" y="4439539"/>
                  </a:lnTo>
                  <a:lnTo>
                    <a:pt x="196596" y="4426839"/>
                  </a:lnTo>
                  <a:lnTo>
                    <a:pt x="196596" y="4439539"/>
                  </a:lnTo>
                  <a:cubicBezTo>
                    <a:pt x="88011" y="4439539"/>
                    <a:pt x="0" y="4351401"/>
                    <a:pt x="0" y="4242689"/>
                  </a:cubicBezTo>
                  <a:lnTo>
                    <a:pt x="0" y="196850"/>
                  </a:lnTo>
                  <a:lnTo>
                    <a:pt x="12700" y="196850"/>
                  </a:lnTo>
                  <a:lnTo>
                    <a:pt x="0" y="196850"/>
                  </a:lnTo>
                  <a:moveTo>
                    <a:pt x="25400" y="196850"/>
                  </a:moveTo>
                  <a:lnTo>
                    <a:pt x="25400" y="4242689"/>
                  </a:lnTo>
                  <a:lnTo>
                    <a:pt x="12700" y="4242689"/>
                  </a:lnTo>
                  <a:lnTo>
                    <a:pt x="25400" y="4242689"/>
                  </a:lnTo>
                  <a:cubicBezTo>
                    <a:pt x="25400" y="4337431"/>
                    <a:pt x="102108" y="4414139"/>
                    <a:pt x="196596" y="4414139"/>
                  </a:cubicBezTo>
                  <a:lnTo>
                    <a:pt x="3507105" y="4414139"/>
                  </a:lnTo>
                  <a:cubicBezTo>
                    <a:pt x="3601593" y="4414139"/>
                    <a:pt x="3678301" y="4337431"/>
                    <a:pt x="3678301" y="4242689"/>
                  </a:cubicBezTo>
                  <a:lnTo>
                    <a:pt x="3678301" y="196850"/>
                  </a:lnTo>
                  <a:cubicBezTo>
                    <a:pt x="3678301" y="102108"/>
                    <a:pt x="3601593" y="25400"/>
                    <a:pt x="3507105" y="25400"/>
                  </a:cubicBezTo>
                  <a:lnTo>
                    <a:pt x="196596" y="25400"/>
                  </a:lnTo>
                  <a:lnTo>
                    <a:pt x="196596" y="12700"/>
                  </a:lnTo>
                  <a:lnTo>
                    <a:pt x="196596" y="25400"/>
                  </a:lnTo>
                  <a:cubicBezTo>
                    <a:pt x="102108" y="25400"/>
                    <a:pt x="25400" y="102108"/>
                    <a:pt x="25400" y="196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31"/>
          <p:cNvGrpSpPr/>
          <p:nvPr/>
        </p:nvGrpSpPr>
        <p:grpSpPr>
          <a:xfrm rot="5400000">
            <a:off x="6059839" y="4228703"/>
            <a:ext cx="516445" cy="442532"/>
            <a:chOff x="-889" y="0"/>
            <a:chExt cx="688594" cy="590042"/>
          </a:xfrm>
        </p:grpSpPr>
        <p:sp>
          <p:nvSpPr>
            <p:cNvPr id="1161" name="Google Shape;1161;p31"/>
            <p:cNvSpPr/>
            <p:nvPr/>
          </p:nvSpPr>
          <p:spPr>
            <a:xfrm>
              <a:off x="19050" y="19050"/>
              <a:ext cx="648716" cy="551815"/>
            </a:xfrm>
            <a:custGeom>
              <a:rect b="b" l="l" r="r" t="t"/>
              <a:pathLst>
                <a:path extrusionOk="0" h="551815" w="648716">
                  <a:moveTo>
                    <a:pt x="0" y="551815"/>
                  </a:moveTo>
                  <a:lnTo>
                    <a:pt x="324358" y="0"/>
                  </a:lnTo>
                  <a:lnTo>
                    <a:pt x="648716" y="5518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2" name="Google Shape;1162;p31"/>
            <p:cNvSpPr/>
            <p:nvPr/>
          </p:nvSpPr>
          <p:spPr>
            <a:xfrm>
              <a:off x="-889" y="0"/>
              <a:ext cx="688594" cy="590042"/>
            </a:xfrm>
            <a:custGeom>
              <a:rect b="b" l="l" r="r" t="t"/>
              <a:pathLst>
                <a:path extrusionOk="0" h="590042" w="688594">
                  <a:moveTo>
                    <a:pt x="3556" y="561213"/>
                  </a:moveTo>
                  <a:lnTo>
                    <a:pt x="327914" y="9398"/>
                  </a:lnTo>
                  <a:cubicBezTo>
                    <a:pt x="331343" y="3556"/>
                    <a:pt x="337566" y="0"/>
                    <a:pt x="344297" y="0"/>
                  </a:cubicBezTo>
                  <a:cubicBezTo>
                    <a:pt x="351028" y="0"/>
                    <a:pt x="357251" y="3556"/>
                    <a:pt x="360680" y="9398"/>
                  </a:cubicBezTo>
                  <a:lnTo>
                    <a:pt x="685038" y="561213"/>
                  </a:lnTo>
                  <a:cubicBezTo>
                    <a:pt x="688467" y="567055"/>
                    <a:pt x="688594" y="574421"/>
                    <a:pt x="685165" y="580390"/>
                  </a:cubicBezTo>
                  <a:cubicBezTo>
                    <a:pt x="681736" y="586359"/>
                    <a:pt x="675513" y="590042"/>
                    <a:pt x="668655" y="590042"/>
                  </a:cubicBezTo>
                  <a:lnTo>
                    <a:pt x="19939" y="590042"/>
                  </a:lnTo>
                  <a:cubicBezTo>
                    <a:pt x="13081" y="590042"/>
                    <a:pt x="6858" y="586359"/>
                    <a:pt x="3429" y="580390"/>
                  </a:cubicBezTo>
                  <a:cubicBezTo>
                    <a:pt x="0" y="574421"/>
                    <a:pt x="127" y="567182"/>
                    <a:pt x="3556" y="561213"/>
                  </a:cubicBezTo>
                  <a:moveTo>
                    <a:pt x="36449" y="580517"/>
                  </a:moveTo>
                  <a:lnTo>
                    <a:pt x="19939" y="570865"/>
                  </a:lnTo>
                  <a:lnTo>
                    <a:pt x="19939" y="551815"/>
                  </a:lnTo>
                  <a:lnTo>
                    <a:pt x="668655" y="551815"/>
                  </a:lnTo>
                  <a:lnTo>
                    <a:pt x="668655" y="570865"/>
                  </a:lnTo>
                  <a:lnTo>
                    <a:pt x="652272" y="580517"/>
                  </a:lnTo>
                  <a:lnTo>
                    <a:pt x="327914" y="28702"/>
                  </a:lnTo>
                  <a:lnTo>
                    <a:pt x="344297" y="19050"/>
                  </a:lnTo>
                  <a:lnTo>
                    <a:pt x="360680" y="28702"/>
                  </a:lnTo>
                  <a:lnTo>
                    <a:pt x="36322" y="580517"/>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31"/>
          <p:cNvGrpSpPr/>
          <p:nvPr/>
        </p:nvGrpSpPr>
        <p:grpSpPr>
          <a:xfrm>
            <a:off x="9149252" y="1602654"/>
            <a:ext cx="2777776" cy="3329654"/>
            <a:chOff x="0" y="0"/>
            <a:chExt cx="3703701" cy="4439539"/>
          </a:xfrm>
        </p:grpSpPr>
        <p:sp>
          <p:nvSpPr>
            <p:cNvPr id="1164" name="Google Shape;1164;p31"/>
            <p:cNvSpPr/>
            <p:nvPr/>
          </p:nvSpPr>
          <p:spPr>
            <a:xfrm>
              <a:off x="12700" y="12700"/>
              <a:ext cx="3678301" cy="4414139"/>
            </a:xfrm>
            <a:custGeom>
              <a:rect b="b" l="l" r="r" t="t"/>
              <a:pathLst>
                <a:path extrusionOk="0" h="4414139" w="3678301">
                  <a:moveTo>
                    <a:pt x="0" y="184150"/>
                  </a:moveTo>
                  <a:cubicBezTo>
                    <a:pt x="0" y="82423"/>
                    <a:pt x="82296" y="0"/>
                    <a:pt x="183896" y="0"/>
                  </a:cubicBezTo>
                  <a:lnTo>
                    <a:pt x="3494405" y="0"/>
                  </a:lnTo>
                  <a:cubicBezTo>
                    <a:pt x="3596005" y="0"/>
                    <a:pt x="3678301" y="82423"/>
                    <a:pt x="3678301" y="184150"/>
                  </a:cubicBezTo>
                  <a:lnTo>
                    <a:pt x="3678301" y="4229989"/>
                  </a:lnTo>
                  <a:cubicBezTo>
                    <a:pt x="3678301" y="4331716"/>
                    <a:pt x="3596005" y="4414139"/>
                    <a:pt x="3494405" y="4414139"/>
                  </a:cubicBezTo>
                  <a:lnTo>
                    <a:pt x="183896" y="4414139"/>
                  </a:lnTo>
                  <a:cubicBezTo>
                    <a:pt x="82296" y="4414139"/>
                    <a:pt x="0" y="4331716"/>
                    <a:pt x="0" y="4229989"/>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5" name="Google Shape;1165;p31"/>
            <p:cNvSpPr/>
            <p:nvPr/>
          </p:nvSpPr>
          <p:spPr>
            <a:xfrm>
              <a:off x="0" y="0"/>
              <a:ext cx="3703701" cy="4439539"/>
            </a:xfrm>
            <a:custGeom>
              <a:rect b="b" l="l" r="r" t="t"/>
              <a:pathLst>
                <a:path extrusionOk="0" h="4439539" w="3703701">
                  <a:moveTo>
                    <a:pt x="0" y="196850"/>
                  </a:moveTo>
                  <a:cubicBezTo>
                    <a:pt x="0" y="88138"/>
                    <a:pt x="88011" y="0"/>
                    <a:pt x="196596" y="0"/>
                  </a:cubicBezTo>
                  <a:lnTo>
                    <a:pt x="3507105" y="0"/>
                  </a:lnTo>
                  <a:lnTo>
                    <a:pt x="3507105" y="12700"/>
                  </a:lnTo>
                  <a:lnTo>
                    <a:pt x="3507105" y="0"/>
                  </a:lnTo>
                  <a:cubicBezTo>
                    <a:pt x="3615690" y="0"/>
                    <a:pt x="3703701" y="88138"/>
                    <a:pt x="3703701" y="196850"/>
                  </a:cubicBezTo>
                  <a:lnTo>
                    <a:pt x="3691001" y="196850"/>
                  </a:lnTo>
                  <a:lnTo>
                    <a:pt x="3703701" y="196850"/>
                  </a:lnTo>
                  <a:lnTo>
                    <a:pt x="3703701" y="4242689"/>
                  </a:lnTo>
                  <a:lnTo>
                    <a:pt x="3691001" y="4242689"/>
                  </a:lnTo>
                  <a:lnTo>
                    <a:pt x="3703701" y="4242689"/>
                  </a:lnTo>
                  <a:cubicBezTo>
                    <a:pt x="3703701" y="4351401"/>
                    <a:pt x="3615690" y="4439539"/>
                    <a:pt x="3507105" y="4439539"/>
                  </a:cubicBezTo>
                  <a:lnTo>
                    <a:pt x="3507105" y="4426839"/>
                  </a:lnTo>
                  <a:lnTo>
                    <a:pt x="3507105" y="4439539"/>
                  </a:lnTo>
                  <a:lnTo>
                    <a:pt x="196596" y="4439539"/>
                  </a:lnTo>
                  <a:lnTo>
                    <a:pt x="196596" y="4426839"/>
                  </a:lnTo>
                  <a:lnTo>
                    <a:pt x="196596" y="4439539"/>
                  </a:lnTo>
                  <a:cubicBezTo>
                    <a:pt x="88011" y="4439539"/>
                    <a:pt x="0" y="4351401"/>
                    <a:pt x="0" y="4242689"/>
                  </a:cubicBezTo>
                  <a:lnTo>
                    <a:pt x="0" y="196850"/>
                  </a:lnTo>
                  <a:lnTo>
                    <a:pt x="12700" y="196850"/>
                  </a:lnTo>
                  <a:lnTo>
                    <a:pt x="0" y="196850"/>
                  </a:lnTo>
                  <a:moveTo>
                    <a:pt x="25400" y="196850"/>
                  </a:moveTo>
                  <a:lnTo>
                    <a:pt x="25400" y="4242689"/>
                  </a:lnTo>
                  <a:lnTo>
                    <a:pt x="12700" y="4242689"/>
                  </a:lnTo>
                  <a:lnTo>
                    <a:pt x="25400" y="4242689"/>
                  </a:lnTo>
                  <a:cubicBezTo>
                    <a:pt x="25400" y="4337431"/>
                    <a:pt x="102108" y="4414139"/>
                    <a:pt x="196596" y="4414139"/>
                  </a:cubicBezTo>
                  <a:lnTo>
                    <a:pt x="3507105" y="4414139"/>
                  </a:lnTo>
                  <a:cubicBezTo>
                    <a:pt x="3601593" y="4414139"/>
                    <a:pt x="3678301" y="4337431"/>
                    <a:pt x="3678301" y="4242689"/>
                  </a:cubicBezTo>
                  <a:lnTo>
                    <a:pt x="3678301" y="196850"/>
                  </a:lnTo>
                  <a:cubicBezTo>
                    <a:pt x="3678301" y="102108"/>
                    <a:pt x="3601593" y="25400"/>
                    <a:pt x="3507105" y="25400"/>
                  </a:cubicBezTo>
                  <a:lnTo>
                    <a:pt x="196596" y="25400"/>
                  </a:lnTo>
                  <a:lnTo>
                    <a:pt x="196596" y="12700"/>
                  </a:lnTo>
                  <a:lnTo>
                    <a:pt x="196596" y="25400"/>
                  </a:lnTo>
                  <a:cubicBezTo>
                    <a:pt x="102108" y="25400"/>
                    <a:pt x="25400" y="102108"/>
                    <a:pt x="25400" y="196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31"/>
          <p:cNvGrpSpPr/>
          <p:nvPr/>
        </p:nvGrpSpPr>
        <p:grpSpPr>
          <a:xfrm rot="5400000">
            <a:off x="8915307" y="4228703"/>
            <a:ext cx="516445" cy="442532"/>
            <a:chOff x="-889" y="0"/>
            <a:chExt cx="688594" cy="590042"/>
          </a:xfrm>
        </p:grpSpPr>
        <p:sp>
          <p:nvSpPr>
            <p:cNvPr id="1167" name="Google Shape;1167;p31"/>
            <p:cNvSpPr/>
            <p:nvPr/>
          </p:nvSpPr>
          <p:spPr>
            <a:xfrm>
              <a:off x="19050" y="19050"/>
              <a:ext cx="648716" cy="551815"/>
            </a:xfrm>
            <a:custGeom>
              <a:rect b="b" l="l" r="r" t="t"/>
              <a:pathLst>
                <a:path extrusionOk="0" h="551815" w="648716">
                  <a:moveTo>
                    <a:pt x="0" y="551815"/>
                  </a:moveTo>
                  <a:lnTo>
                    <a:pt x="324358" y="0"/>
                  </a:lnTo>
                  <a:lnTo>
                    <a:pt x="648716" y="5518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8" name="Google Shape;1168;p31"/>
            <p:cNvSpPr/>
            <p:nvPr/>
          </p:nvSpPr>
          <p:spPr>
            <a:xfrm>
              <a:off x="-889" y="0"/>
              <a:ext cx="688594" cy="590042"/>
            </a:xfrm>
            <a:custGeom>
              <a:rect b="b" l="l" r="r" t="t"/>
              <a:pathLst>
                <a:path extrusionOk="0" h="590042" w="688594">
                  <a:moveTo>
                    <a:pt x="3556" y="561213"/>
                  </a:moveTo>
                  <a:lnTo>
                    <a:pt x="327914" y="9398"/>
                  </a:lnTo>
                  <a:cubicBezTo>
                    <a:pt x="331343" y="3556"/>
                    <a:pt x="337566" y="0"/>
                    <a:pt x="344297" y="0"/>
                  </a:cubicBezTo>
                  <a:cubicBezTo>
                    <a:pt x="351028" y="0"/>
                    <a:pt x="357251" y="3556"/>
                    <a:pt x="360680" y="9398"/>
                  </a:cubicBezTo>
                  <a:lnTo>
                    <a:pt x="685038" y="561213"/>
                  </a:lnTo>
                  <a:cubicBezTo>
                    <a:pt x="688467" y="567055"/>
                    <a:pt x="688594" y="574421"/>
                    <a:pt x="685165" y="580390"/>
                  </a:cubicBezTo>
                  <a:cubicBezTo>
                    <a:pt x="681736" y="586359"/>
                    <a:pt x="675513" y="590042"/>
                    <a:pt x="668655" y="590042"/>
                  </a:cubicBezTo>
                  <a:lnTo>
                    <a:pt x="19939" y="590042"/>
                  </a:lnTo>
                  <a:cubicBezTo>
                    <a:pt x="13081" y="590042"/>
                    <a:pt x="6858" y="586359"/>
                    <a:pt x="3429" y="580390"/>
                  </a:cubicBezTo>
                  <a:cubicBezTo>
                    <a:pt x="0" y="574421"/>
                    <a:pt x="127" y="567182"/>
                    <a:pt x="3556" y="561213"/>
                  </a:cubicBezTo>
                  <a:moveTo>
                    <a:pt x="36449" y="580517"/>
                  </a:moveTo>
                  <a:lnTo>
                    <a:pt x="19939" y="570865"/>
                  </a:lnTo>
                  <a:lnTo>
                    <a:pt x="19939" y="551815"/>
                  </a:lnTo>
                  <a:lnTo>
                    <a:pt x="668655" y="551815"/>
                  </a:lnTo>
                  <a:lnTo>
                    <a:pt x="668655" y="570865"/>
                  </a:lnTo>
                  <a:lnTo>
                    <a:pt x="652272" y="580517"/>
                  </a:lnTo>
                  <a:lnTo>
                    <a:pt x="327914" y="28702"/>
                  </a:lnTo>
                  <a:lnTo>
                    <a:pt x="344297" y="19050"/>
                  </a:lnTo>
                  <a:lnTo>
                    <a:pt x="360680" y="28702"/>
                  </a:lnTo>
                  <a:lnTo>
                    <a:pt x="36322" y="580517"/>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31"/>
          <p:cNvGrpSpPr/>
          <p:nvPr/>
        </p:nvGrpSpPr>
        <p:grpSpPr>
          <a:xfrm>
            <a:off x="12004719" y="1602654"/>
            <a:ext cx="2777776" cy="3329654"/>
            <a:chOff x="0" y="0"/>
            <a:chExt cx="3703701" cy="4439539"/>
          </a:xfrm>
        </p:grpSpPr>
        <p:sp>
          <p:nvSpPr>
            <p:cNvPr id="1170" name="Google Shape;1170;p31"/>
            <p:cNvSpPr/>
            <p:nvPr/>
          </p:nvSpPr>
          <p:spPr>
            <a:xfrm>
              <a:off x="12700" y="12700"/>
              <a:ext cx="3678301" cy="4414139"/>
            </a:xfrm>
            <a:custGeom>
              <a:rect b="b" l="l" r="r" t="t"/>
              <a:pathLst>
                <a:path extrusionOk="0" h="4414139" w="3678301">
                  <a:moveTo>
                    <a:pt x="0" y="184150"/>
                  </a:moveTo>
                  <a:cubicBezTo>
                    <a:pt x="0" y="82423"/>
                    <a:pt x="82296" y="0"/>
                    <a:pt x="183896" y="0"/>
                  </a:cubicBezTo>
                  <a:lnTo>
                    <a:pt x="3494405" y="0"/>
                  </a:lnTo>
                  <a:cubicBezTo>
                    <a:pt x="3596005" y="0"/>
                    <a:pt x="3678301" y="82423"/>
                    <a:pt x="3678301" y="184150"/>
                  </a:cubicBezTo>
                  <a:lnTo>
                    <a:pt x="3678301" y="4229989"/>
                  </a:lnTo>
                  <a:cubicBezTo>
                    <a:pt x="3678301" y="4331716"/>
                    <a:pt x="3596005" y="4414139"/>
                    <a:pt x="3494405" y="4414139"/>
                  </a:cubicBezTo>
                  <a:lnTo>
                    <a:pt x="183896" y="4414139"/>
                  </a:lnTo>
                  <a:cubicBezTo>
                    <a:pt x="82296" y="4414139"/>
                    <a:pt x="0" y="4331716"/>
                    <a:pt x="0" y="4229989"/>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1" name="Google Shape;1171;p31"/>
            <p:cNvSpPr/>
            <p:nvPr/>
          </p:nvSpPr>
          <p:spPr>
            <a:xfrm>
              <a:off x="0" y="0"/>
              <a:ext cx="3703701" cy="4439539"/>
            </a:xfrm>
            <a:custGeom>
              <a:rect b="b" l="l" r="r" t="t"/>
              <a:pathLst>
                <a:path extrusionOk="0" h="4439539" w="3703701">
                  <a:moveTo>
                    <a:pt x="0" y="196850"/>
                  </a:moveTo>
                  <a:cubicBezTo>
                    <a:pt x="0" y="88138"/>
                    <a:pt x="88011" y="0"/>
                    <a:pt x="196596" y="0"/>
                  </a:cubicBezTo>
                  <a:lnTo>
                    <a:pt x="3507105" y="0"/>
                  </a:lnTo>
                  <a:lnTo>
                    <a:pt x="3507105" y="12700"/>
                  </a:lnTo>
                  <a:lnTo>
                    <a:pt x="3507105" y="0"/>
                  </a:lnTo>
                  <a:cubicBezTo>
                    <a:pt x="3615690" y="0"/>
                    <a:pt x="3703701" y="88138"/>
                    <a:pt x="3703701" y="196850"/>
                  </a:cubicBezTo>
                  <a:lnTo>
                    <a:pt x="3691001" y="196850"/>
                  </a:lnTo>
                  <a:lnTo>
                    <a:pt x="3703701" y="196850"/>
                  </a:lnTo>
                  <a:lnTo>
                    <a:pt x="3703701" y="4242689"/>
                  </a:lnTo>
                  <a:lnTo>
                    <a:pt x="3691001" y="4242689"/>
                  </a:lnTo>
                  <a:lnTo>
                    <a:pt x="3703701" y="4242689"/>
                  </a:lnTo>
                  <a:cubicBezTo>
                    <a:pt x="3703701" y="4351401"/>
                    <a:pt x="3615690" y="4439539"/>
                    <a:pt x="3507105" y="4439539"/>
                  </a:cubicBezTo>
                  <a:lnTo>
                    <a:pt x="3507105" y="4426839"/>
                  </a:lnTo>
                  <a:lnTo>
                    <a:pt x="3507105" y="4439539"/>
                  </a:lnTo>
                  <a:lnTo>
                    <a:pt x="196596" y="4439539"/>
                  </a:lnTo>
                  <a:lnTo>
                    <a:pt x="196596" y="4426839"/>
                  </a:lnTo>
                  <a:lnTo>
                    <a:pt x="196596" y="4439539"/>
                  </a:lnTo>
                  <a:cubicBezTo>
                    <a:pt x="88011" y="4439539"/>
                    <a:pt x="0" y="4351401"/>
                    <a:pt x="0" y="4242689"/>
                  </a:cubicBezTo>
                  <a:lnTo>
                    <a:pt x="0" y="196850"/>
                  </a:lnTo>
                  <a:lnTo>
                    <a:pt x="12700" y="196850"/>
                  </a:lnTo>
                  <a:lnTo>
                    <a:pt x="0" y="196850"/>
                  </a:lnTo>
                  <a:moveTo>
                    <a:pt x="25400" y="196850"/>
                  </a:moveTo>
                  <a:lnTo>
                    <a:pt x="25400" y="4242689"/>
                  </a:lnTo>
                  <a:lnTo>
                    <a:pt x="12700" y="4242689"/>
                  </a:lnTo>
                  <a:lnTo>
                    <a:pt x="25400" y="4242689"/>
                  </a:lnTo>
                  <a:cubicBezTo>
                    <a:pt x="25400" y="4337431"/>
                    <a:pt x="102108" y="4414139"/>
                    <a:pt x="196596" y="4414139"/>
                  </a:cubicBezTo>
                  <a:lnTo>
                    <a:pt x="3507105" y="4414139"/>
                  </a:lnTo>
                  <a:cubicBezTo>
                    <a:pt x="3601593" y="4414139"/>
                    <a:pt x="3678301" y="4337431"/>
                    <a:pt x="3678301" y="4242689"/>
                  </a:cubicBezTo>
                  <a:lnTo>
                    <a:pt x="3678301" y="196850"/>
                  </a:lnTo>
                  <a:cubicBezTo>
                    <a:pt x="3678301" y="102108"/>
                    <a:pt x="3601593" y="25400"/>
                    <a:pt x="3507105" y="25400"/>
                  </a:cubicBezTo>
                  <a:lnTo>
                    <a:pt x="196596" y="25400"/>
                  </a:lnTo>
                  <a:lnTo>
                    <a:pt x="196596" y="12700"/>
                  </a:lnTo>
                  <a:lnTo>
                    <a:pt x="196596" y="25400"/>
                  </a:lnTo>
                  <a:cubicBezTo>
                    <a:pt x="102108" y="25400"/>
                    <a:pt x="25400" y="102108"/>
                    <a:pt x="25400" y="196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31"/>
          <p:cNvGrpSpPr/>
          <p:nvPr/>
        </p:nvGrpSpPr>
        <p:grpSpPr>
          <a:xfrm rot="5400000">
            <a:off x="11770774" y="4228703"/>
            <a:ext cx="516445" cy="442532"/>
            <a:chOff x="-889" y="0"/>
            <a:chExt cx="688594" cy="590042"/>
          </a:xfrm>
        </p:grpSpPr>
        <p:sp>
          <p:nvSpPr>
            <p:cNvPr id="1173" name="Google Shape;1173;p31"/>
            <p:cNvSpPr/>
            <p:nvPr/>
          </p:nvSpPr>
          <p:spPr>
            <a:xfrm>
              <a:off x="19050" y="19050"/>
              <a:ext cx="648716" cy="551815"/>
            </a:xfrm>
            <a:custGeom>
              <a:rect b="b" l="l" r="r" t="t"/>
              <a:pathLst>
                <a:path extrusionOk="0" h="551815" w="648716">
                  <a:moveTo>
                    <a:pt x="0" y="551815"/>
                  </a:moveTo>
                  <a:lnTo>
                    <a:pt x="324358" y="0"/>
                  </a:lnTo>
                  <a:lnTo>
                    <a:pt x="648716" y="5518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4" name="Google Shape;1174;p31"/>
            <p:cNvSpPr/>
            <p:nvPr/>
          </p:nvSpPr>
          <p:spPr>
            <a:xfrm>
              <a:off x="-889" y="0"/>
              <a:ext cx="688594" cy="590042"/>
            </a:xfrm>
            <a:custGeom>
              <a:rect b="b" l="l" r="r" t="t"/>
              <a:pathLst>
                <a:path extrusionOk="0" h="590042" w="688594">
                  <a:moveTo>
                    <a:pt x="3556" y="561213"/>
                  </a:moveTo>
                  <a:lnTo>
                    <a:pt x="327914" y="9398"/>
                  </a:lnTo>
                  <a:cubicBezTo>
                    <a:pt x="331343" y="3556"/>
                    <a:pt x="337566" y="0"/>
                    <a:pt x="344297" y="0"/>
                  </a:cubicBezTo>
                  <a:cubicBezTo>
                    <a:pt x="351028" y="0"/>
                    <a:pt x="357251" y="3556"/>
                    <a:pt x="360680" y="9398"/>
                  </a:cubicBezTo>
                  <a:lnTo>
                    <a:pt x="685038" y="561213"/>
                  </a:lnTo>
                  <a:cubicBezTo>
                    <a:pt x="688467" y="567055"/>
                    <a:pt x="688594" y="574421"/>
                    <a:pt x="685165" y="580390"/>
                  </a:cubicBezTo>
                  <a:cubicBezTo>
                    <a:pt x="681736" y="586359"/>
                    <a:pt x="675513" y="590042"/>
                    <a:pt x="668655" y="590042"/>
                  </a:cubicBezTo>
                  <a:lnTo>
                    <a:pt x="19939" y="590042"/>
                  </a:lnTo>
                  <a:cubicBezTo>
                    <a:pt x="13081" y="590042"/>
                    <a:pt x="6858" y="586359"/>
                    <a:pt x="3429" y="580390"/>
                  </a:cubicBezTo>
                  <a:cubicBezTo>
                    <a:pt x="0" y="574421"/>
                    <a:pt x="127" y="567182"/>
                    <a:pt x="3556" y="561213"/>
                  </a:cubicBezTo>
                  <a:moveTo>
                    <a:pt x="36449" y="580517"/>
                  </a:moveTo>
                  <a:lnTo>
                    <a:pt x="19939" y="570865"/>
                  </a:lnTo>
                  <a:lnTo>
                    <a:pt x="19939" y="551815"/>
                  </a:lnTo>
                  <a:lnTo>
                    <a:pt x="668655" y="551815"/>
                  </a:lnTo>
                  <a:lnTo>
                    <a:pt x="668655" y="570865"/>
                  </a:lnTo>
                  <a:lnTo>
                    <a:pt x="652272" y="580517"/>
                  </a:lnTo>
                  <a:lnTo>
                    <a:pt x="327914" y="28702"/>
                  </a:lnTo>
                  <a:lnTo>
                    <a:pt x="344297" y="19050"/>
                  </a:lnTo>
                  <a:lnTo>
                    <a:pt x="360680" y="28702"/>
                  </a:lnTo>
                  <a:lnTo>
                    <a:pt x="36322" y="580517"/>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31"/>
          <p:cNvGrpSpPr/>
          <p:nvPr/>
        </p:nvGrpSpPr>
        <p:grpSpPr>
          <a:xfrm>
            <a:off x="14860187" y="1602654"/>
            <a:ext cx="2777776" cy="3329654"/>
            <a:chOff x="0" y="0"/>
            <a:chExt cx="3703701" cy="4439539"/>
          </a:xfrm>
        </p:grpSpPr>
        <p:sp>
          <p:nvSpPr>
            <p:cNvPr id="1176" name="Google Shape;1176;p31"/>
            <p:cNvSpPr/>
            <p:nvPr/>
          </p:nvSpPr>
          <p:spPr>
            <a:xfrm>
              <a:off x="12700" y="12700"/>
              <a:ext cx="3678301" cy="4414139"/>
            </a:xfrm>
            <a:custGeom>
              <a:rect b="b" l="l" r="r" t="t"/>
              <a:pathLst>
                <a:path extrusionOk="0" h="4414139" w="3678301">
                  <a:moveTo>
                    <a:pt x="0" y="184150"/>
                  </a:moveTo>
                  <a:cubicBezTo>
                    <a:pt x="0" y="82423"/>
                    <a:pt x="82296" y="0"/>
                    <a:pt x="183896" y="0"/>
                  </a:cubicBezTo>
                  <a:lnTo>
                    <a:pt x="3494405" y="0"/>
                  </a:lnTo>
                  <a:cubicBezTo>
                    <a:pt x="3596005" y="0"/>
                    <a:pt x="3678301" y="82423"/>
                    <a:pt x="3678301" y="184150"/>
                  </a:cubicBezTo>
                  <a:lnTo>
                    <a:pt x="3678301" y="4229989"/>
                  </a:lnTo>
                  <a:cubicBezTo>
                    <a:pt x="3678301" y="4331716"/>
                    <a:pt x="3596005" y="4414139"/>
                    <a:pt x="3494405" y="4414139"/>
                  </a:cubicBezTo>
                  <a:lnTo>
                    <a:pt x="183896" y="4414139"/>
                  </a:lnTo>
                  <a:cubicBezTo>
                    <a:pt x="82296" y="4414139"/>
                    <a:pt x="0" y="4331716"/>
                    <a:pt x="0" y="4229989"/>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7" name="Google Shape;1177;p31"/>
            <p:cNvSpPr/>
            <p:nvPr/>
          </p:nvSpPr>
          <p:spPr>
            <a:xfrm>
              <a:off x="0" y="0"/>
              <a:ext cx="3703701" cy="4439539"/>
            </a:xfrm>
            <a:custGeom>
              <a:rect b="b" l="l" r="r" t="t"/>
              <a:pathLst>
                <a:path extrusionOk="0" h="4439539" w="3703701">
                  <a:moveTo>
                    <a:pt x="0" y="196850"/>
                  </a:moveTo>
                  <a:cubicBezTo>
                    <a:pt x="0" y="88138"/>
                    <a:pt x="88011" y="0"/>
                    <a:pt x="196596" y="0"/>
                  </a:cubicBezTo>
                  <a:lnTo>
                    <a:pt x="3507105" y="0"/>
                  </a:lnTo>
                  <a:lnTo>
                    <a:pt x="3507105" y="12700"/>
                  </a:lnTo>
                  <a:lnTo>
                    <a:pt x="3507105" y="0"/>
                  </a:lnTo>
                  <a:cubicBezTo>
                    <a:pt x="3615690" y="0"/>
                    <a:pt x="3703701" y="88138"/>
                    <a:pt x="3703701" y="196850"/>
                  </a:cubicBezTo>
                  <a:lnTo>
                    <a:pt x="3691001" y="196850"/>
                  </a:lnTo>
                  <a:lnTo>
                    <a:pt x="3703701" y="196850"/>
                  </a:lnTo>
                  <a:lnTo>
                    <a:pt x="3703701" y="4242689"/>
                  </a:lnTo>
                  <a:lnTo>
                    <a:pt x="3691001" y="4242689"/>
                  </a:lnTo>
                  <a:lnTo>
                    <a:pt x="3703701" y="4242689"/>
                  </a:lnTo>
                  <a:cubicBezTo>
                    <a:pt x="3703701" y="4351401"/>
                    <a:pt x="3615690" y="4439539"/>
                    <a:pt x="3507105" y="4439539"/>
                  </a:cubicBezTo>
                  <a:lnTo>
                    <a:pt x="3507105" y="4426839"/>
                  </a:lnTo>
                  <a:lnTo>
                    <a:pt x="3507105" y="4439539"/>
                  </a:lnTo>
                  <a:lnTo>
                    <a:pt x="196596" y="4439539"/>
                  </a:lnTo>
                  <a:lnTo>
                    <a:pt x="196596" y="4426839"/>
                  </a:lnTo>
                  <a:lnTo>
                    <a:pt x="196596" y="4439539"/>
                  </a:lnTo>
                  <a:cubicBezTo>
                    <a:pt x="88011" y="4439539"/>
                    <a:pt x="0" y="4351401"/>
                    <a:pt x="0" y="4242689"/>
                  </a:cubicBezTo>
                  <a:lnTo>
                    <a:pt x="0" y="196850"/>
                  </a:lnTo>
                  <a:lnTo>
                    <a:pt x="12700" y="196850"/>
                  </a:lnTo>
                  <a:lnTo>
                    <a:pt x="0" y="196850"/>
                  </a:lnTo>
                  <a:moveTo>
                    <a:pt x="25400" y="196850"/>
                  </a:moveTo>
                  <a:lnTo>
                    <a:pt x="25400" y="4242689"/>
                  </a:lnTo>
                  <a:lnTo>
                    <a:pt x="12700" y="4242689"/>
                  </a:lnTo>
                  <a:lnTo>
                    <a:pt x="25400" y="4242689"/>
                  </a:lnTo>
                  <a:cubicBezTo>
                    <a:pt x="25400" y="4337431"/>
                    <a:pt x="102108" y="4414139"/>
                    <a:pt x="196596" y="4414139"/>
                  </a:cubicBezTo>
                  <a:lnTo>
                    <a:pt x="3507105" y="4414139"/>
                  </a:lnTo>
                  <a:cubicBezTo>
                    <a:pt x="3601593" y="4414139"/>
                    <a:pt x="3678301" y="4337431"/>
                    <a:pt x="3678301" y="4242689"/>
                  </a:cubicBezTo>
                  <a:lnTo>
                    <a:pt x="3678301" y="196850"/>
                  </a:lnTo>
                  <a:cubicBezTo>
                    <a:pt x="3678301" y="102108"/>
                    <a:pt x="3601593" y="25400"/>
                    <a:pt x="3507105" y="25400"/>
                  </a:cubicBezTo>
                  <a:lnTo>
                    <a:pt x="196596" y="25400"/>
                  </a:lnTo>
                  <a:lnTo>
                    <a:pt x="196596" y="12700"/>
                  </a:lnTo>
                  <a:lnTo>
                    <a:pt x="196596" y="25400"/>
                  </a:lnTo>
                  <a:cubicBezTo>
                    <a:pt x="102108" y="25400"/>
                    <a:pt x="25400" y="102108"/>
                    <a:pt x="25400" y="19685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8" name="Google Shape;1178;p31"/>
          <p:cNvGrpSpPr/>
          <p:nvPr/>
        </p:nvGrpSpPr>
        <p:grpSpPr>
          <a:xfrm rot="5400000">
            <a:off x="14626242" y="4228703"/>
            <a:ext cx="516445" cy="442532"/>
            <a:chOff x="-889" y="0"/>
            <a:chExt cx="688594" cy="590042"/>
          </a:xfrm>
        </p:grpSpPr>
        <p:sp>
          <p:nvSpPr>
            <p:cNvPr id="1179" name="Google Shape;1179;p31"/>
            <p:cNvSpPr/>
            <p:nvPr/>
          </p:nvSpPr>
          <p:spPr>
            <a:xfrm>
              <a:off x="19050" y="19050"/>
              <a:ext cx="648716" cy="551815"/>
            </a:xfrm>
            <a:custGeom>
              <a:rect b="b" l="l" r="r" t="t"/>
              <a:pathLst>
                <a:path extrusionOk="0" h="551815" w="648716">
                  <a:moveTo>
                    <a:pt x="0" y="551815"/>
                  </a:moveTo>
                  <a:lnTo>
                    <a:pt x="324358" y="0"/>
                  </a:lnTo>
                  <a:lnTo>
                    <a:pt x="648716" y="5518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0" name="Google Shape;1180;p31"/>
            <p:cNvSpPr/>
            <p:nvPr/>
          </p:nvSpPr>
          <p:spPr>
            <a:xfrm>
              <a:off x="-889" y="0"/>
              <a:ext cx="688594" cy="590042"/>
            </a:xfrm>
            <a:custGeom>
              <a:rect b="b" l="l" r="r" t="t"/>
              <a:pathLst>
                <a:path extrusionOk="0" h="590042" w="688594">
                  <a:moveTo>
                    <a:pt x="3556" y="561213"/>
                  </a:moveTo>
                  <a:lnTo>
                    <a:pt x="327914" y="9398"/>
                  </a:lnTo>
                  <a:cubicBezTo>
                    <a:pt x="331343" y="3556"/>
                    <a:pt x="337566" y="0"/>
                    <a:pt x="344297" y="0"/>
                  </a:cubicBezTo>
                  <a:cubicBezTo>
                    <a:pt x="351028" y="0"/>
                    <a:pt x="357251" y="3556"/>
                    <a:pt x="360680" y="9398"/>
                  </a:cubicBezTo>
                  <a:lnTo>
                    <a:pt x="685038" y="561213"/>
                  </a:lnTo>
                  <a:cubicBezTo>
                    <a:pt x="688467" y="567055"/>
                    <a:pt x="688594" y="574421"/>
                    <a:pt x="685165" y="580390"/>
                  </a:cubicBezTo>
                  <a:cubicBezTo>
                    <a:pt x="681736" y="586359"/>
                    <a:pt x="675513" y="590042"/>
                    <a:pt x="668655" y="590042"/>
                  </a:cubicBezTo>
                  <a:lnTo>
                    <a:pt x="19939" y="590042"/>
                  </a:lnTo>
                  <a:cubicBezTo>
                    <a:pt x="13081" y="590042"/>
                    <a:pt x="6858" y="586359"/>
                    <a:pt x="3429" y="580390"/>
                  </a:cubicBezTo>
                  <a:cubicBezTo>
                    <a:pt x="0" y="574421"/>
                    <a:pt x="127" y="567182"/>
                    <a:pt x="3556" y="561213"/>
                  </a:cubicBezTo>
                  <a:moveTo>
                    <a:pt x="36449" y="580517"/>
                  </a:moveTo>
                  <a:lnTo>
                    <a:pt x="19939" y="570865"/>
                  </a:lnTo>
                  <a:lnTo>
                    <a:pt x="19939" y="551815"/>
                  </a:lnTo>
                  <a:lnTo>
                    <a:pt x="668655" y="551815"/>
                  </a:lnTo>
                  <a:lnTo>
                    <a:pt x="668655" y="570865"/>
                  </a:lnTo>
                  <a:lnTo>
                    <a:pt x="652272" y="580517"/>
                  </a:lnTo>
                  <a:lnTo>
                    <a:pt x="327914" y="28702"/>
                  </a:lnTo>
                  <a:lnTo>
                    <a:pt x="344297" y="19050"/>
                  </a:lnTo>
                  <a:lnTo>
                    <a:pt x="360680" y="28702"/>
                  </a:lnTo>
                  <a:lnTo>
                    <a:pt x="36322" y="580517"/>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1" name="Google Shape;1181;p31"/>
          <p:cNvSpPr/>
          <p:nvPr/>
        </p:nvSpPr>
        <p:spPr>
          <a:xfrm>
            <a:off x="1395434" y="6556884"/>
            <a:ext cx="4655249" cy="1490091"/>
          </a:xfrm>
          <a:custGeom>
            <a:rect b="b" l="l" r="r" t="t"/>
            <a:pathLst>
              <a:path extrusionOk="0" h="1986788" w="6206998">
                <a:moveTo>
                  <a:pt x="0" y="331089"/>
                </a:moveTo>
                <a:cubicBezTo>
                  <a:pt x="0" y="148209"/>
                  <a:pt x="148209" y="0"/>
                  <a:pt x="331089" y="0"/>
                </a:cubicBezTo>
                <a:lnTo>
                  <a:pt x="5875909" y="0"/>
                </a:lnTo>
                <a:cubicBezTo>
                  <a:pt x="6058789" y="0"/>
                  <a:pt x="6206998" y="148209"/>
                  <a:pt x="6206998" y="331089"/>
                </a:cubicBezTo>
                <a:lnTo>
                  <a:pt x="6206998" y="1655699"/>
                </a:lnTo>
                <a:cubicBezTo>
                  <a:pt x="6206998" y="1838579"/>
                  <a:pt x="6058789" y="1986788"/>
                  <a:pt x="5875909" y="1986788"/>
                </a:cubicBezTo>
                <a:lnTo>
                  <a:pt x="331089" y="1986788"/>
                </a:lnTo>
                <a:cubicBezTo>
                  <a:pt x="148209" y="1986788"/>
                  <a:pt x="0" y="1838579"/>
                  <a:pt x="0" y="1655699"/>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82" name="Google Shape;1182;p31"/>
          <p:cNvGrpSpPr/>
          <p:nvPr/>
        </p:nvGrpSpPr>
        <p:grpSpPr>
          <a:xfrm>
            <a:off x="1621364" y="6643688"/>
            <a:ext cx="4203764" cy="1291801"/>
            <a:chOff x="0" y="-47625"/>
            <a:chExt cx="5605018" cy="1722401"/>
          </a:xfrm>
        </p:grpSpPr>
        <p:sp>
          <p:nvSpPr>
            <p:cNvPr id="1183" name="Google Shape;1183;p31"/>
            <p:cNvSpPr/>
            <p:nvPr/>
          </p:nvSpPr>
          <p:spPr>
            <a:xfrm>
              <a:off x="0" y="0"/>
              <a:ext cx="5605018" cy="1674749"/>
            </a:xfrm>
            <a:custGeom>
              <a:rect b="b" l="l" r="r" t="t"/>
              <a:pathLst>
                <a:path extrusionOk="0" h="1674749" w="5605018">
                  <a:moveTo>
                    <a:pt x="0" y="0"/>
                  </a:moveTo>
                  <a:lnTo>
                    <a:pt x="5605018" y="0"/>
                  </a:lnTo>
                  <a:lnTo>
                    <a:pt x="5605018" y="1674749"/>
                  </a:lnTo>
                  <a:lnTo>
                    <a:pt x="0" y="1674749"/>
                  </a:ln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4" name="Google Shape;1184;p31"/>
            <p:cNvSpPr txBox="1"/>
            <p:nvPr/>
          </p:nvSpPr>
          <p:spPr>
            <a:xfrm>
              <a:off x="0" y="-47625"/>
              <a:ext cx="5604981" cy="1722401"/>
            </a:xfrm>
            <a:prstGeom prst="rect">
              <a:avLst/>
            </a:prstGeom>
            <a:noFill/>
            <a:ln>
              <a:noFill/>
            </a:ln>
          </p:spPr>
          <p:txBody>
            <a:bodyPr anchorCtr="0" anchor="t" bIns="50800" lIns="50800" spcFirstLastPara="1" rIns="50800" wrap="square" tIns="50800">
              <a:noAutofit/>
            </a:bodyPr>
            <a:lstStyle/>
            <a:p>
              <a:pPr indent="0" lvl="0" marL="0" marR="0" rtl="0" algn="ctr">
                <a:lnSpc>
                  <a:spcPct val="137958"/>
                </a:lnSpc>
                <a:spcBef>
                  <a:spcPts val="0"/>
                </a:spcBef>
                <a:spcAft>
                  <a:spcPts val="0"/>
                </a:spcAft>
                <a:buClr>
                  <a:srgbClr val="000000"/>
                </a:buClr>
                <a:buSzPts val="2400"/>
                <a:buFont typeface="Arial"/>
                <a:buNone/>
              </a:pPr>
              <a:r>
                <a:rPr b="1" i="0" lang="en-US" sz="2400" u="none" cap="none" strike="noStrike">
                  <a:solidFill>
                    <a:srgbClr val="FFFFFF"/>
                  </a:solidFill>
                  <a:latin typeface="Outfit SemiBold"/>
                  <a:ea typeface="Outfit SemiBold"/>
                  <a:cs typeface="Outfit SemiBold"/>
                  <a:sym typeface="Outfit SemiBold"/>
                </a:rPr>
                <a:t>Dot Ai</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250"/>
                <a:buFont typeface="Arial"/>
                <a:buNone/>
              </a:pPr>
              <a:r>
                <a:rPr b="0" i="0" lang="en-US" sz="2250" u="none" cap="none" strike="noStrike">
                  <a:solidFill>
                    <a:srgbClr val="FFFFFF"/>
                  </a:solidFill>
                  <a:latin typeface="Outfit"/>
                  <a:ea typeface="Outfit"/>
                  <a:cs typeface="Outfit"/>
                  <a:sym typeface="Outfit"/>
                </a:rPr>
                <a:t>1-3 months with simple infrastructure deployment</a:t>
              </a:r>
              <a:endParaRPr b="0" i="0" sz="1400" u="none" cap="none" strike="noStrike">
                <a:solidFill>
                  <a:srgbClr val="000000"/>
                </a:solidFill>
                <a:latin typeface="Arial"/>
                <a:ea typeface="Arial"/>
                <a:cs typeface="Arial"/>
                <a:sym typeface="Arial"/>
              </a:endParaRPr>
            </a:p>
          </p:txBody>
        </p:sp>
      </p:grpSp>
      <p:sp>
        <p:nvSpPr>
          <p:cNvPr id="1185" name="Google Shape;1185;p31"/>
          <p:cNvSpPr/>
          <p:nvPr/>
        </p:nvSpPr>
        <p:spPr>
          <a:xfrm>
            <a:off x="11482288" y="6580342"/>
            <a:ext cx="4655344" cy="1466564"/>
          </a:xfrm>
          <a:custGeom>
            <a:rect b="b" l="l" r="r" t="t"/>
            <a:pathLst>
              <a:path extrusionOk="0" h="1955419" w="6207125">
                <a:moveTo>
                  <a:pt x="0" y="325882"/>
                </a:moveTo>
                <a:cubicBezTo>
                  <a:pt x="0" y="145923"/>
                  <a:pt x="145923" y="0"/>
                  <a:pt x="325882" y="0"/>
                </a:cubicBezTo>
                <a:lnTo>
                  <a:pt x="5881243" y="0"/>
                </a:lnTo>
                <a:cubicBezTo>
                  <a:pt x="6061202" y="0"/>
                  <a:pt x="6207125" y="145923"/>
                  <a:pt x="6207125" y="325882"/>
                </a:cubicBezTo>
                <a:lnTo>
                  <a:pt x="6207125" y="1629410"/>
                </a:lnTo>
                <a:cubicBezTo>
                  <a:pt x="6207125" y="1809369"/>
                  <a:pt x="6061202" y="1955292"/>
                  <a:pt x="5881243" y="1955292"/>
                </a:cubicBezTo>
                <a:lnTo>
                  <a:pt x="325882" y="1955292"/>
                </a:lnTo>
                <a:cubicBezTo>
                  <a:pt x="145923" y="1955419"/>
                  <a:pt x="0" y="1809496"/>
                  <a:pt x="0" y="1629410"/>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86" name="Google Shape;1186;p31"/>
          <p:cNvGrpSpPr/>
          <p:nvPr/>
        </p:nvGrpSpPr>
        <p:grpSpPr>
          <a:xfrm>
            <a:off x="11708087" y="6587239"/>
            <a:ext cx="4203764" cy="1393699"/>
            <a:chOff x="0" y="-47625"/>
            <a:chExt cx="5605018" cy="1858265"/>
          </a:xfrm>
        </p:grpSpPr>
        <p:sp>
          <p:nvSpPr>
            <p:cNvPr id="1187" name="Google Shape;1187;p31"/>
            <p:cNvSpPr/>
            <p:nvPr/>
          </p:nvSpPr>
          <p:spPr>
            <a:xfrm>
              <a:off x="0" y="0"/>
              <a:ext cx="5605018" cy="1810640"/>
            </a:xfrm>
            <a:custGeom>
              <a:rect b="b" l="l" r="r" t="t"/>
              <a:pathLst>
                <a:path extrusionOk="0" h="1810640" w="5605018">
                  <a:moveTo>
                    <a:pt x="0" y="0"/>
                  </a:moveTo>
                  <a:lnTo>
                    <a:pt x="5605018" y="0"/>
                  </a:lnTo>
                  <a:lnTo>
                    <a:pt x="5605018" y="1810640"/>
                  </a:lnTo>
                  <a:lnTo>
                    <a:pt x="0" y="1810640"/>
                  </a:ln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8" name="Google Shape;1188;p31"/>
            <p:cNvSpPr txBox="1"/>
            <p:nvPr/>
          </p:nvSpPr>
          <p:spPr>
            <a:xfrm>
              <a:off x="0" y="-47625"/>
              <a:ext cx="5604981" cy="1858203"/>
            </a:xfrm>
            <a:prstGeom prst="rect">
              <a:avLst/>
            </a:prstGeom>
            <a:noFill/>
            <a:ln>
              <a:noFill/>
            </a:ln>
          </p:spPr>
          <p:txBody>
            <a:bodyPr anchorCtr="0" anchor="t" bIns="50800" lIns="50800" spcFirstLastPara="1" rIns="50800" wrap="square" tIns="50800">
              <a:noAutofit/>
            </a:bodyPr>
            <a:lstStyle/>
            <a:p>
              <a:pPr indent="0" lvl="0" marL="0" marR="0" rtl="0" algn="ctr">
                <a:lnSpc>
                  <a:spcPct val="137958"/>
                </a:lnSpc>
                <a:spcBef>
                  <a:spcPts val="0"/>
                </a:spcBef>
                <a:spcAft>
                  <a:spcPts val="0"/>
                </a:spcAft>
                <a:buClr>
                  <a:srgbClr val="000000"/>
                </a:buClr>
                <a:buSzPts val="2400"/>
                <a:buFont typeface="Arial"/>
                <a:buNone/>
              </a:pPr>
              <a:r>
                <a:rPr b="1" i="0" lang="en-US" sz="2400" u="none" cap="none" strike="noStrike">
                  <a:solidFill>
                    <a:srgbClr val="FFFFFF"/>
                  </a:solidFill>
                  <a:latin typeface="Outfit"/>
                  <a:ea typeface="Outfit"/>
                  <a:cs typeface="Outfit"/>
                  <a:sym typeface="Outfit"/>
                </a:rPr>
                <a:t>COMPETITORS</a:t>
              </a:r>
              <a:endParaRPr b="0" i="0" sz="1400" u="none" cap="none" strike="noStrike">
                <a:solidFill>
                  <a:srgbClr val="000000"/>
                </a:solidFill>
                <a:latin typeface="Arial"/>
                <a:ea typeface="Arial"/>
                <a:cs typeface="Arial"/>
                <a:sym typeface="Arial"/>
              </a:endParaRPr>
            </a:p>
            <a:p>
              <a:pPr indent="0" lvl="0" marL="0" marR="0" rtl="0" algn="ctr">
                <a:lnSpc>
                  <a:spcPct val="137958"/>
                </a:lnSpc>
                <a:spcBef>
                  <a:spcPts val="0"/>
                </a:spcBef>
                <a:spcAft>
                  <a:spcPts val="0"/>
                </a:spcAft>
                <a:buClr>
                  <a:srgbClr val="000000"/>
                </a:buClr>
                <a:buSzPts val="2400"/>
                <a:buFont typeface="Arial"/>
                <a:buNone/>
              </a:pPr>
              <a:r>
                <a:rPr b="0" i="0" lang="en-US" sz="2400" u="none" cap="none" strike="noStrike">
                  <a:solidFill>
                    <a:srgbClr val="FFFFFF"/>
                  </a:solidFill>
                  <a:latin typeface="Outfit"/>
                  <a:ea typeface="Outfit"/>
                  <a:cs typeface="Outfit"/>
                  <a:sym typeface="Outfit"/>
                </a:rPr>
                <a:t>1-3+ years with significant infrastructure costs</a:t>
              </a:r>
              <a:endParaRPr b="0" i="0" sz="1400" u="none" cap="none" strike="noStrike">
                <a:solidFill>
                  <a:srgbClr val="000000"/>
                </a:solidFill>
                <a:latin typeface="Arial"/>
                <a:ea typeface="Arial"/>
                <a:cs typeface="Arial"/>
                <a:sym typeface="Arial"/>
              </a:endParaRPr>
            </a:p>
          </p:txBody>
        </p:sp>
      </p:grpSp>
      <p:cxnSp>
        <p:nvCxnSpPr>
          <p:cNvPr id="1189" name="Google Shape;1189;p31"/>
          <p:cNvCxnSpPr/>
          <p:nvPr/>
        </p:nvCxnSpPr>
        <p:spPr>
          <a:xfrm>
            <a:off x="582849" y="8963614"/>
            <a:ext cx="17055982" cy="0"/>
          </a:xfrm>
          <a:prstGeom prst="straightConnector1">
            <a:avLst/>
          </a:prstGeom>
          <a:noFill/>
          <a:ln cap="rnd" cmpd="sng" w="47625">
            <a:solidFill>
              <a:srgbClr val="0320B8"/>
            </a:solidFill>
            <a:prstDash val="solid"/>
            <a:round/>
            <a:headEnd len="lg" w="lg" type="oval"/>
            <a:tailEnd len="med" w="med" type="triangle"/>
          </a:ln>
        </p:spPr>
      </p:cxnSp>
      <p:grpSp>
        <p:nvGrpSpPr>
          <p:cNvPr id="1190" name="Google Shape;1190;p31"/>
          <p:cNvGrpSpPr/>
          <p:nvPr/>
        </p:nvGrpSpPr>
        <p:grpSpPr>
          <a:xfrm>
            <a:off x="2224631" y="4401487"/>
            <a:ext cx="724471" cy="731615"/>
            <a:chOff x="0" y="-9525"/>
            <a:chExt cx="965962" cy="975487"/>
          </a:xfrm>
        </p:grpSpPr>
        <p:sp>
          <p:nvSpPr>
            <p:cNvPr id="1191" name="Google Shape;1191;p31"/>
            <p:cNvSpPr/>
            <p:nvPr/>
          </p:nvSpPr>
          <p:spPr>
            <a:xfrm>
              <a:off x="9525" y="9525"/>
              <a:ext cx="946785" cy="946785"/>
            </a:xfrm>
            <a:custGeom>
              <a:rect b="b" l="l" r="r" t="t"/>
              <a:pathLst>
                <a:path extrusionOk="0" h="946785" w="946785">
                  <a:moveTo>
                    <a:pt x="0" y="473456"/>
                  </a:moveTo>
                  <a:cubicBezTo>
                    <a:pt x="0" y="211963"/>
                    <a:pt x="211963" y="0"/>
                    <a:pt x="473456" y="0"/>
                  </a:cubicBezTo>
                  <a:cubicBezTo>
                    <a:pt x="734949" y="0"/>
                    <a:pt x="946785" y="211963"/>
                    <a:pt x="946785" y="473456"/>
                  </a:cubicBezTo>
                  <a:cubicBezTo>
                    <a:pt x="946785" y="734949"/>
                    <a:pt x="734822" y="946785"/>
                    <a:pt x="473456" y="946785"/>
                  </a:cubicBezTo>
                  <a:cubicBezTo>
                    <a:pt x="212090" y="946785"/>
                    <a:pt x="0" y="734822"/>
                    <a:pt x="0" y="473456"/>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2" name="Google Shape;1192;p31"/>
            <p:cNvSpPr/>
            <p:nvPr/>
          </p:nvSpPr>
          <p:spPr>
            <a:xfrm>
              <a:off x="0" y="0"/>
              <a:ext cx="965962" cy="965962"/>
            </a:xfrm>
            <a:custGeom>
              <a:rect b="b" l="l" r="r" t="t"/>
              <a:pathLst>
                <a:path extrusionOk="0" h="965962" w="965962">
                  <a:moveTo>
                    <a:pt x="0" y="482981"/>
                  </a:moveTo>
                  <a:cubicBezTo>
                    <a:pt x="0" y="216154"/>
                    <a:pt x="216154" y="0"/>
                    <a:pt x="482981" y="0"/>
                  </a:cubicBezTo>
                  <a:lnTo>
                    <a:pt x="482981" y="9525"/>
                  </a:lnTo>
                  <a:lnTo>
                    <a:pt x="482981" y="0"/>
                  </a:lnTo>
                  <a:cubicBezTo>
                    <a:pt x="749681" y="0"/>
                    <a:pt x="965962" y="216154"/>
                    <a:pt x="965962" y="482981"/>
                  </a:cubicBezTo>
                  <a:lnTo>
                    <a:pt x="956310" y="482981"/>
                  </a:lnTo>
                  <a:lnTo>
                    <a:pt x="965835" y="482981"/>
                  </a:lnTo>
                  <a:cubicBezTo>
                    <a:pt x="965835" y="749681"/>
                    <a:pt x="749681" y="965962"/>
                    <a:pt x="482854" y="965962"/>
                  </a:cubicBezTo>
                  <a:lnTo>
                    <a:pt x="482854" y="956310"/>
                  </a:lnTo>
                  <a:lnTo>
                    <a:pt x="482854" y="965835"/>
                  </a:lnTo>
                  <a:cubicBezTo>
                    <a:pt x="216154" y="965835"/>
                    <a:pt x="0" y="749681"/>
                    <a:pt x="0" y="482981"/>
                  </a:cubicBezTo>
                  <a:lnTo>
                    <a:pt x="9525" y="482981"/>
                  </a:lnTo>
                  <a:lnTo>
                    <a:pt x="19050" y="482981"/>
                  </a:lnTo>
                  <a:lnTo>
                    <a:pt x="9525" y="482981"/>
                  </a:lnTo>
                  <a:lnTo>
                    <a:pt x="0" y="482981"/>
                  </a:lnTo>
                  <a:moveTo>
                    <a:pt x="19050" y="482981"/>
                  </a:moveTo>
                  <a:cubicBezTo>
                    <a:pt x="19050" y="488188"/>
                    <a:pt x="14732" y="492506"/>
                    <a:pt x="9525" y="492506"/>
                  </a:cubicBezTo>
                  <a:cubicBezTo>
                    <a:pt x="4318" y="492506"/>
                    <a:pt x="0" y="488188"/>
                    <a:pt x="0" y="482981"/>
                  </a:cubicBezTo>
                  <a:cubicBezTo>
                    <a:pt x="0" y="477774"/>
                    <a:pt x="4318" y="473456"/>
                    <a:pt x="9525" y="473456"/>
                  </a:cubicBezTo>
                  <a:cubicBezTo>
                    <a:pt x="14732" y="473456"/>
                    <a:pt x="19050" y="477774"/>
                    <a:pt x="19050" y="482981"/>
                  </a:cubicBezTo>
                  <a:cubicBezTo>
                    <a:pt x="19050" y="739140"/>
                    <a:pt x="226695" y="946912"/>
                    <a:pt x="482981" y="946912"/>
                  </a:cubicBezTo>
                  <a:cubicBezTo>
                    <a:pt x="739267" y="946912"/>
                    <a:pt x="946785" y="739140"/>
                    <a:pt x="946785" y="482981"/>
                  </a:cubicBezTo>
                  <a:cubicBezTo>
                    <a:pt x="946785" y="226822"/>
                    <a:pt x="739140" y="19050"/>
                    <a:pt x="482981" y="19050"/>
                  </a:cubicBezTo>
                  <a:lnTo>
                    <a:pt x="482981" y="9525"/>
                  </a:lnTo>
                  <a:lnTo>
                    <a:pt x="482981" y="19050"/>
                  </a:lnTo>
                  <a:cubicBezTo>
                    <a:pt x="226695" y="19050"/>
                    <a:pt x="19050" y="226695"/>
                    <a:pt x="19050" y="482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3" name="Google Shape;1193;p31"/>
            <p:cNvSpPr txBox="1"/>
            <p:nvPr/>
          </p:nvSpPr>
          <p:spPr>
            <a:xfrm>
              <a:off x="0" y="-9525"/>
              <a:ext cx="965850" cy="9753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FFFFFF"/>
                  </a:solidFill>
                  <a:latin typeface="Outfit"/>
                  <a:ea typeface="Outfit"/>
                  <a:cs typeface="Outfit"/>
                  <a:sym typeface="Outfit"/>
                </a:rPr>
                <a:t>1</a:t>
              </a:r>
              <a:endParaRPr b="0" i="0" sz="1400" u="none" cap="none" strike="noStrike">
                <a:solidFill>
                  <a:srgbClr val="000000"/>
                </a:solidFill>
                <a:latin typeface="Arial"/>
                <a:ea typeface="Arial"/>
                <a:cs typeface="Arial"/>
                <a:sym typeface="Arial"/>
              </a:endParaRPr>
            </a:p>
          </p:txBody>
        </p:sp>
      </p:grpSp>
      <p:grpSp>
        <p:nvGrpSpPr>
          <p:cNvPr id="1194" name="Google Shape;1194;p31"/>
          <p:cNvGrpSpPr/>
          <p:nvPr/>
        </p:nvGrpSpPr>
        <p:grpSpPr>
          <a:xfrm>
            <a:off x="5079176" y="4401487"/>
            <a:ext cx="724471" cy="731615"/>
            <a:chOff x="0" y="-9525"/>
            <a:chExt cx="965962" cy="975487"/>
          </a:xfrm>
        </p:grpSpPr>
        <p:sp>
          <p:nvSpPr>
            <p:cNvPr id="1195" name="Google Shape;1195;p31"/>
            <p:cNvSpPr/>
            <p:nvPr/>
          </p:nvSpPr>
          <p:spPr>
            <a:xfrm>
              <a:off x="9525" y="9525"/>
              <a:ext cx="946785" cy="946785"/>
            </a:xfrm>
            <a:custGeom>
              <a:rect b="b" l="l" r="r" t="t"/>
              <a:pathLst>
                <a:path extrusionOk="0" h="946785" w="946785">
                  <a:moveTo>
                    <a:pt x="0" y="473456"/>
                  </a:moveTo>
                  <a:cubicBezTo>
                    <a:pt x="0" y="211963"/>
                    <a:pt x="211963" y="0"/>
                    <a:pt x="473456" y="0"/>
                  </a:cubicBezTo>
                  <a:cubicBezTo>
                    <a:pt x="734949" y="0"/>
                    <a:pt x="946785" y="211963"/>
                    <a:pt x="946785" y="473456"/>
                  </a:cubicBezTo>
                  <a:cubicBezTo>
                    <a:pt x="946785" y="734949"/>
                    <a:pt x="734822" y="946785"/>
                    <a:pt x="473456" y="946785"/>
                  </a:cubicBezTo>
                  <a:cubicBezTo>
                    <a:pt x="212090" y="946785"/>
                    <a:pt x="0" y="734822"/>
                    <a:pt x="0" y="473456"/>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6" name="Google Shape;1196;p31"/>
            <p:cNvSpPr/>
            <p:nvPr/>
          </p:nvSpPr>
          <p:spPr>
            <a:xfrm>
              <a:off x="0" y="0"/>
              <a:ext cx="965962" cy="965962"/>
            </a:xfrm>
            <a:custGeom>
              <a:rect b="b" l="l" r="r" t="t"/>
              <a:pathLst>
                <a:path extrusionOk="0" h="965962" w="965962">
                  <a:moveTo>
                    <a:pt x="0" y="482981"/>
                  </a:moveTo>
                  <a:cubicBezTo>
                    <a:pt x="0" y="216154"/>
                    <a:pt x="216154" y="0"/>
                    <a:pt x="482981" y="0"/>
                  </a:cubicBezTo>
                  <a:lnTo>
                    <a:pt x="482981" y="9525"/>
                  </a:lnTo>
                  <a:lnTo>
                    <a:pt x="482981" y="0"/>
                  </a:lnTo>
                  <a:cubicBezTo>
                    <a:pt x="749681" y="0"/>
                    <a:pt x="965962" y="216154"/>
                    <a:pt x="965962" y="482981"/>
                  </a:cubicBezTo>
                  <a:lnTo>
                    <a:pt x="956310" y="482981"/>
                  </a:lnTo>
                  <a:lnTo>
                    <a:pt x="965835" y="482981"/>
                  </a:lnTo>
                  <a:cubicBezTo>
                    <a:pt x="965835" y="749681"/>
                    <a:pt x="749681" y="965962"/>
                    <a:pt x="482854" y="965962"/>
                  </a:cubicBezTo>
                  <a:lnTo>
                    <a:pt x="482854" y="956310"/>
                  </a:lnTo>
                  <a:lnTo>
                    <a:pt x="482854" y="965835"/>
                  </a:lnTo>
                  <a:cubicBezTo>
                    <a:pt x="216154" y="965835"/>
                    <a:pt x="0" y="749681"/>
                    <a:pt x="0" y="482981"/>
                  </a:cubicBezTo>
                  <a:lnTo>
                    <a:pt x="9525" y="482981"/>
                  </a:lnTo>
                  <a:lnTo>
                    <a:pt x="19050" y="482981"/>
                  </a:lnTo>
                  <a:lnTo>
                    <a:pt x="9525" y="482981"/>
                  </a:lnTo>
                  <a:lnTo>
                    <a:pt x="0" y="482981"/>
                  </a:lnTo>
                  <a:moveTo>
                    <a:pt x="19050" y="482981"/>
                  </a:moveTo>
                  <a:cubicBezTo>
                    <a:pt x="19050" y="488188"/>
                    <a:pt x="14732" y="492506"/>
                    <a:pt x="9525" y="492506"/>
                  </a:cubicBezTo>
                  <a:cubicBezTo>
                    <a:pt x="4318" y="492506"/>
                    <a:pt x="0" y="488188"/>
                    <a:pt x="0" y="482981"/>
                  </a:cubicBezTo>
                  <a:cubicBezTo>
                    <a:pt x="0" y="477774"/>
                    <a:pt x="4318" y="473456"/>
                    <a:pt x="9525" y="473456"/>
                  </a:cubicBezTo>
                  <a:cubicBezTo>
                    <a:pt x="14732" y="473456"/>
                    <a:pt x="19050" y="477774"/>
                    <a:pt x="19050" y="482981"/>
                  </a:cubicBezTo>
                  <a:cubicBezTo>
                    <a:pt x="19050" y="739140"/>
                    <a:pt x="226695" y="946912"/>
                    <a:pt x="482981" y="946912"/>
                  </a:cubicBezTo>
                  <a:cubicBezTo>
                    <a:pt x="739267" y="946912"/>
                    <a:pt x="946785" y="739140"/>
                    <a:pt x="946785" y="482981"/>
                  </a:cubicBezTo>
                  <a:cubicBezTo>
                    <a:pt x="946785" y="226822"/>
                    <a:pt x="739140" y="19050"/>
                    <a:pt x="482981" y="19050"/>
                  </a:cubicBezTo>
                  <a:lnTo>
                    <a:pt x="482981" y="9525"/>
                  </a:lnTo>
                  <a:lnTo>
                    <a:pt x="482981" y="19050"/>
                  </a:lnTo>
                  <a:cubicBezTo>
                    <a:pt x="226695" y="19050"/>
                    <a:pt x="19050" y="226695"/>
                    <a:pt x="19050" y="482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7" name="Google Shape;1197;p31"/>
            <p:cNvSpPr txBox="1"/>
            <p:nvPr/>
          </p:nvSpPr>
          <p:spPr>
            <a:xfrm>
              <a:off x="0" y="-9525"/>
              <a:ext cx="965850" cy="9753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FFFFFF"/>
                  </a:solidFill>
                  <a:latin typeface="Outfit"/>
                  <a:ea typeface="Outfit"/>
                  <a:cs typeface="Outfit"/>
                  <a:sym typeface="Outfit"/>
                </a:rPr>
                <a:t>2</a:t>
              </a:r>
              <a:endParaRPr b="0" i="0" sz="1400" u="none" cap="none" strike="noStrike">
                <a:solidFill>
                  <a:srgbClr val="000000"/>
                </a:solidFill>
                <a:latin typeface="Arial"/>
                <a:ea typeface="Arial"/>
                <a:cs typeface="Arial"/>
                <a:sym typeface="Arial"/>
              </a:endParaRPr>
            </a:p>
          </p:txBody>
        </p:sp>
      </p:grpSp>
      <p:grpSp>
        <p:nvGrpSpPr>
          <p:cNvPr id="1198" name="Google Shape;1198;p31"/>
          <p:cNvGrpSpPr/>
          <p:nvPr/>
        </p:nvGrpSpPr>
        <p:grpSpPr>
          <a:xfrm>
            <a:off x="10788266" y="4401487"/>
            <a:ext cx="724472" cy="731615"/>
            <a:chOff x="0" y="-9525"/>
            <a:chExt cx="965962" cy="975487"/>
          </a:xfrm>
        </p:grpSpPr>
        <p:sp>
          <p:nvSpPr>
            <p:cNvPr id="1199" name="Google Shape;1199;p31"/>
            <p:cNvSpPr/>
            <p:nvPr/>
          </p:nvSpPr>
          <p:spPr>
            <a:xfrm>
              <a:off x="9525" y="9525"/>
              <a:ext cx="946785" cy="946785"/>
            </a:xfrm>
            <a:custGeom>
              <a:rect b="b" l="l" r="r" t="t"/>
              <a:pathLst>
                <a:path extrusionOk="0" h="946785" w="946785">
                  <a:moveTo>
                    <a:pt x="0" y="473456"/>
                  </a:moveTo>
                  <a:cubicBezTo>
                    <a:pt x="0" y="211963"/>
                    <a:pt x="211963" y="0"/>
                    <a:pt x="473456" y="0"/>
                  </a:cubicBezTo>
                  <a:cubicBezTo>
                    <a:pt x="734949" y="0"/>
                    <a:pt x="946785" y="211963"/>
                    <a:pt x="946785" y="473456"/>
                  </a:cubicBezTo>
                  <a:cubicBezTo>
                    <a:pt x="946785" y="734949"/>
                    <a:pt x="734822" y="946785"/>
                    <a:pt x="473456" y="946785"/>
                  </a:cubicBezTo>
                  <a:cubicBezTo>
                    <a:pt x="212090" y="946785"/>
                    <a:pt x="0" y="734822"/>
                    <a:pt x="0" y="473456"/>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0" name="Google Shape;1200;p31"/>
            <p:cNvSpPr/>
            <p:nvPr/>
          </p:nvSpPr>
          <p:spPr>
            <a:xfrm>
              <a:off x="0" y="0"/>
              <a:ext cx="965962" cy="965962"/>
            </a:xfrm>
            <a:custGeom>
              <a:rect b="b" l="l" r="r" t="t"/>
              <a:pathLst>
                <a:path extrusionOk="0" h="965962" w="965962">
                  <a:moveTo>
                    <a:pt x="0" y="482981"/>
                  </a:moveTo>
                  <a:cubicBezTo>
                    <a:pt x="0" y="216154"/>
                    <a:pt x="216154" y="0"/>
                    <a:pt x="482981" y="0"/>
                  </a:cubicBezTo>
                  <a:lnTo>
                    <a:pt x="482981" y="9525"/>
                  </a:lnTo>
                  <a:lnTo>
                    <a:pt x="482981" y="0"/>
                  </a:lnTo>
                  <a:cubicBezTo>
                    <a:pt x="749681" y="0"/>
                    <a:pt x="965962" y="216154"/>
                    <a:pt x="965962" y="482981"/>
                  </a:cubicBezTo>
                  <a:lnTo>
                    <a:pt x="956310" y="482981"/>
                  </a:lnTo>
                  <a:lnTo>
                    <a:pt x="965835" y="482981"/>
                  </a:lnTo>
                  <a:cubicBezTo>
                    <a:pt x="965835" y="749681"/>
                    <a:pt x="749681" y="965962"/>
                    <a:pt x="482854" y="965962"/>
                  </a:cubicBezTo>
                  <a:lnTo>
                    <a:pt x="482854" y="956310"/>
                  </a:lnTo>
                  <a:lnTo>
                    <a:pt x="482854" y="965835"/>
                  </a:lnTo>
                  <a:cubicBezTo>
                    <a:pt x="216154" y="965835"/>
                    <a:pt x="0" y="749681"/>
                    <a:pt x="0" y="482981"/>
                  </a:cubicBezTo>
                  <a:lnTo>
                    <a:pt x="9525" y="482981"/>
                  </a:lnTo>
                  <a:lnTo>
                    <a:pt x="19050" y="482981"/>
                  </a:lnTo>
                  <a:lnTo>
                    <a:pt x="9525" y="482981"/>
                  </a:lnTo>
                  <a:lnTo>
                    <a:pt x="0" y="482981"/>
                  </a:lnTo>
                  <a:moveTo>
                    <a:pt x="19050" y="482981"/>
                  </a:moveTo>
                  <a:cubicBezTo>
                    <a:pt x="19050" y="488188"/>
                    <a:pt x="14732" y="492506"/>
                    <a:pt x="9525" y="492506"/>
                  </a:cubicBezTo>
                  <a:cubicBezTo>
                    <a:pt x="4318" y="492506"/>
                    <a:pt x="0" y="488188"/>
                    <a:pt x="0" y="482981"/>
                  </a:cubicBezTo>
                  <a:cubicBezTo>
                    <a:pt x="0" y="477774"/>
                    <a:pt x="4318" y="473456"/>
                    <a:pt x="9525" y="473456"/>
                  </a:cubicBezTo>
                  <a:cubicBezTo>
                    <a:pt x="14732" y="473456"/>
                    <a:pt x="19050" y="477774"/>
                    <a:pt x="19050" y="482981"/>
                  </a:cubicBezTo>
                  <a:cubicBezTo>
                    <a:pt x="19050" y="739140"/>
                    <a:pt x="226695" y="946912"/>
                    <a:pt x="482981" y="946912"/>
                  </a:cubicBezTo>
                  <a:cubicBezTo>
                    <a:pt x="739267" y="946912"/>
                    <a:pt x="946785" y="739140"/>
                    <a:pt x="946785" y="482981"/>
                  </a:cubicBezTo>
                  <a:cubicBezTo>
                    <a:pt x="946785" y="226822"/>
                    <a:pt x="739140" y="19050"/>
                    <a:pt x="482981" y="19050"/>
                  </a:cubicBezTo>
                  <a:lnTo>
                    <a:pt x="482981" y="9525"/>
                  </a:lnTo>
                  <a:lnTo>
                    <a:pt x="482981" y="19050"/>
                  </a:lnTo>
                  <a:cubicBezTo>
                    <a:pt x="226695" y="19050"/>
                    <a:pt x="19050" y="226695"/>
                    <a:pt x="19050" y="482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1" name="Google Shape;1201;p31"/>
            <p:cNvSpPr txBox="1"/>
            <p:nvPr/>
          </p:nvSpPr>
          <p:spPr>
            <a:xfrm>
              <a:off x="0" y="-9525"/>
              <a:ext cx="965850" cy="9753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FFFFFF"/>
                  </a:solidFill>
                  <a:latin typeface="Outfit"/>
                  <a:ea typeface="Outfit"/>
                  <a:cs typeface="Outfit"/>
                  <a:sym typeface="Outfit"/>
                </a:rPr>
                <a:t>4</a:t>
              </a:r>
              <a:endParaRPr b="0" i="0" sz="1400" u="none" cap="none" strike="noStrike">
                <a:solidFill>
                  <a:srgbClr val="000000"/>
                </a:solidFill>
                <a:latin typeface="Arial"/>
                <a:ea typeface="Arial"/>
                <a:cs typeface="Arial"/>
                <a:sym typeface="Arial"/>
              </a:endParaRPr>
            </a:p>
          </p:txBody>
        </p:sp>
      </p:grpSp>
      <p:grpSp>
        <p:nvGrpSpPr>
          <p:cNvPr id="1202" name="Google Shape;1202;p31"/>
          <p:cNvGrpSpPr/>
          <p:nvPr/>
        </p:nvGrpSpPr>
        <p:grpSpPr>
          <a:xfrm>
            <a:off x="13642811" y="4401487"/>
            <a:ext cx="724472" cy="731615"/>
            <a:chOff x="0" y="-9525"/>
            <a:chExt cx="965962" cy="975487"/>
          </a:xfrm>
        </p:grpSpPr>
        <p:sp>
          <p:nvSpPr>
            <p:cNvPr id="1203" name="Google Shape;1203;p31"/>
            <p:cNvSpPr/>
            <p:nvPr/>
          </p:nvSpPr>
          <p:spPr>
            <a:xfrm>
              <a:off x="9525" y="9525"/>
              <a:ext cx="946785" cy="946785"/>
            </a:xfrm>
            <a:custGeom>
              <a:rect b="b" l="l" r="r" t="t"/>
              <a:pathLst>
                <a:path extrusionOk="0" h="946785" w="946785">
                  <a:moveTo>
                    <a:pt x="0" y="473456"/>
                  </a:moveTo>
                  <a:cubicBezTo>
                    <a:pt x="0" y="211963"/>
                    <a:pt x="211963" y="0"/>
                    <a:pt x="473456" y="0"/>
                  </a:cubicBezTo>
                  <a:cubicBezTo>
                    <a:pt x="734949" y="0"/>
                    <a:pt x="946785" y="211963"/>
                    <a:pt x="946785" y="473456"/>
                  </a:cubicBezTo>
                  <a:cubicBezTo>
                    <a:pt x="946785" y="734949"/>
                    <a:pt x="734822" y="946785"/>
                    <a:pt x="473456" y="946785"/>
                  </a:cubicBezTo>
                  <a:cubicBezTo>
                    <a:pt x="212090" y="946785"/>
                    <a:pt x="0" y="734822"/>
                    <a:pt x="0" y="473456"/>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4" name="Google Shape;1204;p31"/>
            <p:cNvSpPr/>
            <p:nvPr/>
          </p:nvSpPr>
          <p:spPr>
            <a:xfrm>
              <a:off x="0" y="0"/>
              <a:ext cx="965962" cy="965962"/>
            </a:xfrm>
            <a:custGeom>
              <a:rect b="b" l="l" r="r" t="t"/>
              <a:pathLst>
                <a:path extrusionOk="0" h="965962" w="965962">
                  <a:moveTo>
                    <a:pt x="0" y="482981"/>
                  </a:moveTo>
                  <a:cubicBezTo>
                    <a:pt x="0" y="216154"/>
                    <a:pt x="216154" y="0"/>
                    <a:pt x="482981" y="0"/>
                  </a:cubicBezTo>
                  <a:lnTo>
                    <a:pt x="482981" y="9525"/>
                  </a:lnTo>
                  <a:lnTo>
                    <a:pt x="482981" y="0"/>
                  </a:lnTo>
                  <a:cubicBezTo>
                    <a:pt x="749681" y="0"/>
                    <a:pt x="965962" y="216154"/>
                    <a:pt x="965962" y="482981"/>
                  </a:cubicBezTo>
                  <a:lnTo>
                    <a:pt x="956310" y="482981"/>
                  </a:lnTo>
                  <a:lnTo>
                    <a:pt x="965835" y="482981"/>
                  </a:lnTo>
                  <a:cubicBezTo>
                    <a:pt x="965835" y="749681"/>
                    <a:pt x="749681" y="965962"/>
                    <a:pt x="482854" y="965962"/>
                  </a:cubicBezTo>
                  <a:lnTo>
                    <a:pt x="482854" y="956310"/>
                  </a:lnTo>
                  <a:lnTo>
                    <a:pt x="482854" y="965835"/>
                  </a:lnTo>
                  <a:cubicBezTo>
                    <a:pt x="216154" y="965835"/>
                    <a:pt x="0" y="749681"/>
                    <a:pt x="0" y="482981"/>
                  </a:cubicBezTo>
                  <a:lnTo>
                    <a:pt x="9525" y="482981"/>
                  </a:lnTo>
                  <a:lnTo>
                    <a:pt x="19050" y="482981"/>
                  </a:lnTo>
                  <a:lnTo>
                    <a:pt x="9525" y="482981"/>
                  </a:lnTo>
                  <a:lnTo>
                    <a:pt x="0" y="482981"/>
                  </a:lnTo>
                  <a:moveTo>
                    <a:pt x="19050" y="482981"/>
                  </a:moveTo>
                  <a:cubicBezTo>
                    <a:pt x="19050" y="488188"/>
                    <a:pt x="14732" y="492506"/>
                    <a:pt x="9525" y="492506"/>
                  </a:cubicBezTo>
                  <a:cubicBezTo>
                    <a:pt x="4318" y="492506"/>
                    <a:pt x="0" y="488188"/>
                    <a:pt x="0" y="482981"/>
                  </a:cubicBezTo>
                  <a:cubicBezTo>
                    <a:pt x="0" y="477774"/>
                    <a:pt x="4318" y="473456"/>
                    <a:pt x="9525" y="473456"/>
                  </a:cubicBezTo>
                  <a:cubicBezTo>
                    <a:pt x="14732" y="473456"/>
                    <a:pt x="19050" y="477774"/>
                    <a:pt x="19050" y="482981"/>
                  </a:cubicBezTo>
                  <a:cubicBezTo>
                    <a:pt x="19050" y="739140"/>
                    <a:pt x="226695" y="946912"/>
                    <a:pt x="482981" y="946912"/>
                  </a:cubicBezTo>
                  <a:cubicBezTo>
                    <a:pt x="739267" y="946912"/>
                    <a:pt x="946785" y="739140"/>
                    <a:pt x="946785" y="482981"/>
                  </a:cubicBezTo>
                  <a:cubicBezTo>
                    <a:pt x="946785" y="226822"/>
                    <a:pt x="739140" y="19050"/>
                    <a:pt x="482981" y="19050"/>
                  </a:cubicBezTo>
                  <a:lnTo>
                    <a:pt x="482981" y="9525"/>
                  </a:lnTo>
                  <a:lnTo>
                    <a:pt x="482981" y="19050"/>
                  </a:lnTo>
                  <a:cubicBezTo>
                    <a:pt x="226695" y="19050"/>
                    <a:pt x="19050" y="226695"/>
                    <a:pt x="19050" y="482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5" name="Google Shape;1205;p31"/>
            <p:cNvSpPr txBox="1"/>
            <p:nvPr/>
          </p:nvSpPr>
          <p:spPr>
            <a:xfrm>
              <a:off x="0" y="-9525"/>
              <a:ext cx="965850" cy="9753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FFFFFF"/>
                  </a:solidFill>
                  <a:latin typeface="Outfit"/>
                  <a:ea typeface="Outfit"/>
                  <a:cs typeface="Outfit"/>
                  <a:sym typeface="Outfit"/>
                </a:rPr>
                <a:t>5</a:t>
              </a:r>
              <a:endParaRPr b="0" i="0" sz="1400" u="none" cap="none" strike="noStrike">
                <a:solidFill>
                  <a:srgbClr val="000000"/>
                </a:solidFill>
                <a:latin typeface="Arial"/>
                <a:ea typeface="Arial"/>
                <a:cs typeface="Arial"/>
                <a:sym typeface="Arial"/>
              </a:endParaRPr>
            </a:p>
          </p:txBody>
        </p:sp>
      </p:grpSp>
      <p:grpSp>
        <p:nvGrpSpPr>
          <p:cNvPr id="1206" name="Google Shape;1206;p31"/>
          <p:cNvGrpSpPr/>
          <p:nvPr/>
        </p:nvGrpSpPr>
        <p:grpSpPr>
          <a:xfrm>
            <a:off x="16497356" y="4401487"/>
            <a:ext cx="724472" cy="731615"/>
            <a:chOff x="0" y="-9525"/>
            <a:chExt cx="965962" cy="975487"/>
          </a:xfrm>
        </p:grpSpPr>
        <p:sp>
          <p:nvSpPr>
            <p:cNvPr id="1207" name="Google Shape;1207;p31"/>
            <p:cNvSpPr/>
            <p:nvPr/>
          </p:nvSpPr>
          <p:spPr>
            <a:xfrm>
              <a:off x="9525" y="9525"/>
              <a:ext cx="946785" cy="946785"/>
            </a:xfrm>
            <a:custGeom>
              <a:rect b="b" l="l" r="r" t="t"/>
              <a:pathLst>
                <a:path extrusionOk="0" h="946785" w="946785">
                  <a:moveTo>
                    <a:pt x="0" y="473456"/>
                  </a:moveTo>
                  <a:cubicBezTo>
                    <a:pt x="0" y="211963"/>
                    <a:pt x="211963" y="0"/>
                    <a:pt x="473456" y="0"/>
                  </a:cubicBezTo>
                  <a:cubicBezTo>
                    <a:pt x="734949" y="0"/>
                    <a:pt x="946785" y="211963"/>
                    <a:pt x="946785" y="473456"/>
                  </a:cubicBezTo>
                  <a:cubicBezTo>
                    <a:pt x="946785" y="734949"/>
                    <a:pt x="734822" y="946785"/>
                    <a:pt x="473456" y="946785"/>
                  </a:cubicBezTo>
                  <a:cubicBezTo>
                    <a:pt x="212090" y="946785"/>
                    <a:pt x="0" y="734822"/>
                    <a:pt x="0" y="473456"/>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8" name="Google Shape;1208;p31"/>
            <p:cNvSpPr/>
            <p:nvPr/>
          </p:nvSpPr>
          <p:spPr>
            <a:xfrm>
              <a:off x="0" y="0"/>
              <a:ext cx="965962" cy="965962"/>
            </a:xfrm>
            <a:custGeom>
              <a:rect b="b" l="l" r="r" t="t"/>
              <a:pathLst>
                <a:path extrusionOk="0" h="965962" w="965962">
                  <a:moveTo>
                    <a:pt x="0" y="482981"/>
                  </a:moveTo>
                  <a:cubicBezTo>
                    <a:pt x="0" y="216154"/>
                    <a:pt x="216154" y="0"/>
                    <a:pt x="482981" y="0"/>
                  </a:cubicBezTo>
                  <a:lnTo>
                    <a:pt x="482981" y="9525"/>
                  </a:lnTo>
                  <a:lnTo>
                    <a:pt x="482981" y="0"/>
                  </a:lnTo>
                  <a:cubicBezTo>
                    <a:pt x="749681" y="0"/>
                    <a:pt x="965962" y="216154"/>
                    <a:pt x="965962" y="482981"/>
                  </a:cubicBezTo>
                  <a:lnTo>
                    <a:pt x="956310" y="482981"/>
                  </a:lnTo>
                  <a:lnTo>
                    <a:pt x="965835" y="482981"/>
                  </a:lnTo>
                  <a:cubicBezTo>
                    <a:pt x="965835" y="749681"/>
                    <a:pt x="749681" y="965962"/>
                    <a:pt x="482854" y="965962"/>
                  </a:cubicBezTo>
                  <a:lnTo>
                    <a:pt x="482854" y="956310"/>
                  </a:lnTo>
                  <a:lnTo>
                    <a:pt x="482854" y="965835"/>
                  </a:lnTo>
                  <a:cubicBezTo>
                    <a:pt x="216154" y="965835"/>
                    <a:pt x="0" y="749681"/>
                    <a:pt x="0" y="482981"/>
                  </a:cubicBezTo>
                  <a:lnTo>
                    <a:pt x="9525" y="482981"/>
                  </a:lnTo>
                  <a:lnTo>
                    <a:pt x="19050" y="482981"/>
                  </a:lnTo>
                  <a:lnTo>
                    <a:pt x="9525" y="482981"/>
                  </a:lnTo>
                  <a:lnTo>
                    <a:pt x="0" y="482981"/>
                  </a:lnTo>
                  <a:moveTo>
                    <a:pt x="19050" y="482981"/>
                  </a:moveTo>
                  <a:cubicBezTo>
                    <a:pt x="19050" y="488188"/>
                    <a:pt x="14732" y="492506"/>
                    <a:pt x="9525" y="492506"/>
                  </a:cubicBezTo>
                  <a:cubicBezTo>
                    <a:pt x="4318" y="492506"/>
                    <a:pt x="0" y="488188"/>
                    <a:pt x="0" y="482981"/>
                  </a:cubicBezTo>
                  <a:cubicBezTo>
                    <a:pt x="0" y="477774"/>
                    <a:pt x="4318" y="473456"/>
                    <a:pt x="9525" y="473456"/>
                  </a:cubicBezTo>
                  <a:cubicBezTo>
                    <a:pt x="14732" y="473456"/>
                    <a:pt x="19050" y="477774"/>
                    <a:pt x="19050" y="482981"/>
                  </a:cubicBezTo>
                  <a:cubicBezTo>
                    <a:pt x="19050" y="739140"/>
                    <a:pt x="226695" y="946912"/>
                    <a:pt x="482981" y="946912"/>
                  </a:cubicBezTo>
                  <a:cubicBezTo>
                    <a:pt x="739267" y="946912"/>
                    <a:pt x="946785" y="739140"/>
                    <a:pt x="946785" y="482981"/>
                  </a:cubicBezTo>
                  <a:cubicBezTo>
                    <a:pt x="946785" y="226822"/>
                    <a:pt x="739140" y="19050"/>
                    <a:pt x="482981" y="19050"/>
                  </a:cubicBezTo>
                  <a:lnTo>
                    <a:pt x="482981" y="9525"/>
                  </a:lnTo>
                  <a:lnTo>
                    <a:pt x="482981" y="19050"/>
                  </a:lnTo>
                  <a:cubicBezTo>
                    <a:pt x="226695" y="19050"/>
                    <a:pt x="19050" y="226695"/>
                    <a:pt x="19050" y="482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9" name="Google Shape;1209;p31"/>
            <p:cNvSpPr txBox="1"/>
            <p:nvPr/>
          </p:nvSpPr>
          <p:spPr>
            <a:xfrm>
              <a:off x="0" y="-9525"/>
              <a:ext cx="965850" cy="9753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FFFFFF"/>
                  </a:solidFill>
                  <a:latin typeface="Outfit"/>
                  <a:ea typeface="Outfit"/>
                  <a:cs typeface="Outfit"/>
                  <a:sym typeface="Outfit"/>
                </a:rPr>
                <a:t>6</a:t>
              </a:r>
              <a:endParaRPr b="0" i="0" sz="1400" u="none" cap="none" strike="noStrike">
                <a:solidFill>
                  <a:srgbClr val="000000"/>
                </a:solidFill>
                <a:latin typeface="Arial"/>
                <a:ea typeface="Arial"/>
                <a:cs typeface="Arial"/>
                <a:sym typeface="Arial"/>
              </a:endParaRPr>
            </a:p>
          </p:txBody>
        </p:sp>
      </p:grpSp>
      <p:grpSp>
        <p:nvGrpSpPr>
          <p:cNvPr id="1210" name="Google Shape;1210;p31"/>
          <p:cNvGrpSpPr/>
          <p:nvPr/>
        </p:nvGrpSpPr>
        <p:grpSpPr>
          <a:xfrm>
            <a:off x="7933721" y="4401487"/>
            <a:ext cx="724471" cy="731615"/>
            <a:chOff x="0" y="-9525"/>
            <a:chExt cx="965962" cy="975487"/>
          </a:xfrm>
        </p:grpSpPr>
        <p:sp>
          <p:nvSpPr>
            <p:cNvPr id="1211" name="Google Shape;1211;p31"/>
            <p:cNvSpPr/>
            <p:nvPr/>
          </p:nvSpPr>
          <p:spPr>
            <a:xfrm>
              <a:off x="9525" y="9525"/>
              <a:ext cx="946785" cy="946785"/>
            </a:xfrm>
            <a:custGeom>
              <a:rect b="b" l="l" r="r" t="t"/>
              <a:pathLst>
                <a:path extrusionOk="0" h="946785" w="946785">
                  <a:moveTo>
                    <a:pt x="0" y="473456"/>
                  </a:moveTo>
                  <a:cubicBezTo>
                    <a:pt x="0" y="211963"/>
                    <a:pt x="211963" y="0"/>
                    <a:pt x="473456" y="0"/>
                  </a:cubicBezTo>
                  <a:cubicBezTo>
                    <a:pt x="734949" y="0"/>
                    <a:pt x="946785" y="211963"/>
                    <a:pt x="946785" y="473456"/>
                  </a:cubicBezTo>
                  <a:cubicBezTo>
                    <a:pt x="946785" y="734949"/>
                    <a:pt x="734822" y="946785"/>
                    <a:pt x="473456" y="946785"/>
                  </a:cubicBezTo>
                  <a:cubicBezTo>
                    <a:pt x="212090" y="946785"/>
                    <a:pt x="0" y="734822"/>
                    <a:pt x="0" y="473456"/>
                  </a:cubicBezTo>
                  <a:close/>
                </a:path>
              </a:pathLst>
            </a:custGeom>
            <a:solidFill>
              <a:srgbClr val="E9713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2" name="Google Shape;1212;p31"/>
            <p:cNvSpPr/>
            <p:nvPr/>
          </p:nvSpPr>
          <p:spPr>
            <a:xfrm>
              <a:off x="0" y="0"/>
              <a:ext cx="965962" cy="965962"/>
            </a:xfrm>
            <a:custGeom>
              <a:rect b="b" l="l" r="r" t="t"/>
              <a:pathLst>
                <a:path extrusionOk="0" h="965962" w="965962">
                  <a:moveTo>
                    <a:pt x="0" y="482981"/>
                  </a:moveTo>
                  <a:cubicBezTo>
                    <a:pt x="0" y="216154"/>
                    <a:pt x="216154" y="0"/>
                    <a:pt x="482981" y="0"/>
                  </a:cubicBezTo>
                  <a:lnTo>
                    <a:pt x="482981" y="9525"/>
                  </a:lnTo>
                  <a:lnTo>
                    <a:pt x="482981" y="0"/>
                  </a:lnTo>
                  <a:cubicBezTo>
                    <a:pt x="749681" y="0"/>
                    <a:pt x="965962" y="216154"/>
                    <a:pt x="965962" y="482981"/>
                  </a:cubicBezTo>
                  <a:lnTo>
                    <a:pt x="956310" y="482981"/>
                  </a:lnTo>
                  <a:lnTo>
                    <a:pt x="965835" y="482981"/>
                  </a:lnTo>
                  <a:cubicBezTo>
                    <a:pt x="965835" y="749681"/>
                    <a:pt x="749681" y="965962"/>
                    <a:pt x="482854" y="965962"/>
                  </a:cubicBezTo>
                  <a:lnTo>
                    <a:pt x="482854" y="956310"/>
                  </a:lnTo>
                  <a:lnTo>
                    <a:pt x="482854" y="965835"/>
                  </a:lnTo>
                  <a:cubicBezTo>
                    <a:pt x="216154" y="965835"/>
                    <a:pt x="0" y="749681"/>
                    <a:pt x="0" y="482981"/>
                  </a:cubicBezTo>
                  <a:lnTo>
                    <a:pt x="9525" y="482981"/>
                  </a:lnTo>
                  <a:lnTo>
                    <a:pt x="19050" y="482981"/>
                  </a:lnTo>
                  <a:lnTo>
                    <a:pt x="9525" y="482981"/>
                  </a:lnTo>
                  <a:lnTo>
                    <a:pt x="0" y="482981"/>
                  </a:lnTo>
                  <a:moveTo>
                    <a:pt x="19050" y="482981"/>
                  </a:moveTo>
                  <a:cubicBezTo>
                    <a:pt x="19050" y="488188"/>
                    <a:pt x="14732" y="492506"/>
                    <a:pt x="9525" y="492506"/>
                  </a:cubicBezTo>
                  <a:cubicBezTo>
                    <a:pt x="4318" y="492506"/>
                    <a:pt x="0" y="488188"/>
                    <a:pt x="0" y="482981"/>
                  </a:cubicBezTo>
                  <a:cubicBezTo>
                    <a:pt x="0" y="477774"/>
                    <a:pt x="4318" y="473456"/>
                    <a:pt x="9525" y="473456"/>
                  </a:cubicBezTo>
                  <a:cubicBezTo>
                    <a:pt x="14732" y="473456"/>
                    <a:pt x="19050" y="477774"/>
                    <a:pt x="19050" y="482981"/>
                  </a:cubicBezTo>
                  <a:cubicBezTo>
                    <a:pt x="19050" y="739140"/>
                    <a:pt x="226695" y="946912"/>
                    <a:pt x="482981" y="946912"/>
                  </a:cubicBezTo>
                  <a:cubicBezTo>
                    <a:pt x="739267" y="946912"/>
                    <a:pt x="946785" y="739140"/>
                    <a:pt x="946785" y="482981"/>
                  </a:cubicBezTo>
                  <a:cubicBezTo>
                    <a:pt x="946785" y="226822"/>
                    <a:pt x="739140" y="19050"/>
                    <a:pt x="482981" y="19050"/>
                  </a:cubicBezTo>
                  <a:lnTo>
                    <a:pt x="482981" y="9525"/>
                  </a:lnTo>
                  <a:lnTo>
                    <a:pt x="482981" y="19050"/>
                  </a:lnTo>
                  <a:cubicBezTo>
                    <a:pt x="226695" y="19050"/>
                    <a:pt x="19050" y="226695"/>
                    <a:pt x="19050" y="48298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3" name="Google Shape;1213;p31"/>
            <p:cNvSpPr txBox="1"/>
            <p:nvPr/>
          </p:nvSpPr>
          <p:spPr>
            <a:xfrm>
              <a:off x="0" y="-9525"/>
              <a:ext cx="965850" cy="9753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b="0" i="0" lang="en-US" sz="3000" u="none" cap="none" strike="noStrike">
                  <a:solidFill>
                    <a:srgbClr val="FFFFFF"/>
                  </a:solidFill>
                  <a:latin typeface="Outfit"/>
                  <a:ea typeface="Outfit"/>
                  <a:cs typeface="Outfit"/>
                  <a:sym typeface="Outfit"/>
                </a:rPr>
                <a:t>3</a:t>
              </a:r>
              <a:endParaRPr b="0" i="0" sz="1400" u="none" cap="none" strike="noStrike">
                <a:solidFill>
                  <a:srgbClr val="000000"/>
                </a:solidFill>
                <a:latin typeface="Arial"/>
                <a:ea typeface="Arial"/>
                <a:cs typeface="Arial"/>
                <a:sym typeface="Arial"/>
              </a:endParaRPr>
            </a:p>
          </p:txBody>
        </p:sp>
      </p:grpSp>
      <p:sp>
        <p:nvSpPr>
          <p:cNvPr id="1214" name="Google Shape;1214;p31"/>
          <p:cNvSpPr/>
          <p:nvPr/>
        </p:nvSpPr>
        <p:spPr>
          <a:xfrm>
            <a:off x="2443602" y="8694666"/>
            <a:ext cx="423028" cy="830213"/>
          </a:xfrm>
          <a:custGeom>
            <a:rect b="b" l="l" r="r" t="t"/>
            <a:pathLst>
              <a:path extrusionOk="0" h="830213" w="423028">
                <a:moveTo>
                  <a:pt x="0" y="0"/>
                </a:moveTo>
                <a:lnTo>
                  <a:pt x="423028" y="0"/>
                </a:lnTo>
                <a:lnTo>
                  <a:pt x="423028" y="830212"/>
                </a:lnTo>
                <a:lnTo>
                  <a:pt x="0" y="830212"/>
                </a:lnTo>
                <a:lnTo>
                  <a:pt x="0" y="0"/>
                </a:lnTo>
                <a:close/>
              </a:path>
            </a:pathLst>
          </a:custGeom>
          <a:blipFill rotWithShape="1">
            <a:blip r:embed="rId3">
              <a:alphaModFix/>
            </a:blip>
            <a:stretch>
              <a:fillRect b="0" l="-96247"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5" name="Google Shape;1215;p31"/>
          <p:cNvSpPr txBox="1"/>
          <p:nvPr/>
        </p:nvSpPr>
        <p:spPr>
          <a:xfrm>
            <a:off x="1401372" y="9091596"/>
            <a:ext cx="1355250" cy="3238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Medium"/>
                <a:ea typeface="Outfit Medium"/>
                <a:cs typeface="Outfit Medium"/>
                <a:sym typeface="Outfit Medium"/>
              </a:rPr>
              <a:t>1-3 Months</a:t>
            </a:r>
            <a:endParaRPr b="0" i="0" sz="1400" u="none" cap="none" strike="noStrike">
              <a:solidFill>
                <a:srgbClr val="000000"/>
              </a:solidFill>
              <a:latin typeface="Arial"/>
              <a:ea typeface="Arial"/>
              <a:cs typeface="Arial"/>
              <a:sym typeface="Arial"/>
            </a:endParaRPr>
          </a:p>
        </p:txBody>
      </p:sp>
      <p:sp>
        <p:nvSpPr>
          <p:cNvPr id="1216" name="Google Shape;1216;p31"/>
          <p:cNvSpPr/>
          <p:nvPr/>
        </p:nvSpPr>
        <p:spPr>
          <a:xfrm>
            <a:off x="1247919" y="8694666"/>
            <a:ext cx="381136" cy="830212"/>
          </a:xfrm>
          <a:custGeom>
            <a:rect b="b" l="l" r="r" t="t"/>
            <a:pathLst>
              <a:path extrusionOk="0" h="830212" w="381136">
                <a:moveTo>
                  <a:pt x="0" y="0"/>
                </a:moveTo>
                <a:lnTo>
                  <a:pt x="381136" y="0"/>
                </a:lnTo>
                <a:lnTo>
                  <a:pt x="381136" y="830212"/>
                </a:lnTo>
                <a:lnTo>
                  <a:pt x="0" y="830212"/>
                </a:lnTo>
                <a:lnTo>
                  <a:pt x="0" y="0"/>
                </a:lnTo>
                <a:close/>
              </a:path>
            </a:pathLst>
          </a:custGeom>
          <a:blipFill rotWithShape="1">
            <a:blip r:embed="rId3">
              <a:alphaModFix/>
            </a:blip>
            <a:stretch>
              <a:fillRect b="0" l="0" r="-11781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7" name="Google Shape;1217;p31"/>
          <p:cNvSpPr txBox="1"/>
          <p:nvPr/>
        </p:nvSpPr>
        <p:spPr>
          <a:xfrm>
            <a:off x="710641" y="1757585"/>
            <a:ext cx="2478761" cy="224442"/>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Clr>
                <a:srgbClr val="000000"/>
              </a:buClr>
              <a:buSzPts val="1599"/>
              <a:buFont typeface="Arial"/>
              <a:buNone/>
            </a:pPr>
            <a:r>
              <a:rPr b="1" i="0" lang="en-US" sz="1599" u="none" cap="none" strike="noStrike">
                <a:solidFill>
                  <a:srgbClr val="FFFFFF"/>
                </a:solidFill>
                <a:latin typeface="Outfit"/>
                <a:ea typeface="Outfit"/>
                <a:cs typeface="Outfit"/>
                <a:sym typeface="Outfit"/>
              </a:rPr>
              <a:t>IMMATURE</a:t>
            </a:r>
            <a:endParaRPr b="0" i="0" sz="1400" u="none" cap="none" strike="noStrike">
              <a:solidFill>
                <a:srgbClr val="000000"/>
              </a:solidFill>
              <a:latin typeface="Arial"/>
              <a:ea typeface="Arial"/>
              <a:cs typeface="Arial"/>
              <a:sym typeface="Arial"/>
            </a:endParaRPr>
          </a:p>
        </p:txBody>
      </p:sp>
      <p:sp>
        <p:nvSpPr>
          <p:cNvPr id="1218" name="Google Shape;1218;p31"/>
          <p:cNvSpPr txBox="1"/>
          <p:nvPr/>
        </p:nvSpPr>
        <p:spPr>
          <a:xfrm>
            <a:off x="828488" y="2103450"/>
            <a:ext cx="2386200" cy="1350300"/>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Incomplete visibility of inventor</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Manual paper processes dominate asset information</a:t>
            </a:r>
            <a:endParaRPr b="0" i="0" sz="1300" u="none" cap="none" strike="noStrike">
              <a:solidFill>
                <a:srgbClr val="000000"/>
              </a:solidFill>
              <a:latin typeface="Arial"/>
              <a:ea typeface="Arial"/>
              <a:cs typeface="Arial"/>
              <a:sym typeface="Arial"/>
            </a:endParaRPr>
          </a:p>
        </p:txBody>
      </p:sp>
      <p:sp>
        <p:nvSpPr>
          <p:cNvPr id="1219" name="Google Shape;1219;p31"/>
          <p:cNvSpPr txBox="1"/>
          <p:nvPr/>
        </p:nvSpPr>
        <p:spPr>
          <a:xfrm>
            <a:off x="3566109" y="1757585"/>
            <a:ext cx="2478761" cy="224442"/>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Clr>
                <a:srgbClr val="000000"/>
              </a:buClr>
              <a:buSzPts val="1599"/>
              <a:buFont typeface="Arial"/>
              <a:buNone/>
            </a:pPr>
            <a:r>
              <a:rPr b="1" i="0" lang="en-US" sz="1599" u="none" cap="none" strike="noStrike">
                <a:solidFill>
                  <a:srgbClr val="FFFFFF"/>
                </a:solidFill>
                <a:latin typeface="Outfit"/>
                <a:ea typeface="Outfit"/>
                <a:cs typeface="Outfit"/>
                <a:sym typeface="Outfit"/>
              </a:rPr>
              <a:t>BASIC VISIBILITY</a:t>
            </a:r>
            <a:endParaRPr b="0" i="0" sz="1400" u="none" cap="none" strike="noStrike">
              <a:solidFill>
                <a:srgbClr val="000000"/>
              </a:solidFill>
              <a:latin typeface="Arial"/>
              <a:ea typeface="Arial"/>
              <a:cs typeface="Arial"/>
              <a:sym typeface="Arial"/>
            </a:endParaRPr>
          </a:p>
        </p:txBody>
      </p:sp>
      <p:sp>
        <p:nvSpPr>
          <p:cNvPr id="1220" name="Google Shape;1220;p31"/>
          <p:cNvSpPr txBox="1"/>
          <p:nvPr/>
        </p:nvSpPr>
        <p:spPr>
          <a:xfrm>
            <a:off x="3668974" y="2103448"/>
            <a:ext cx="2386200" cy="1076100"/>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Real-time visibility of limited assets</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Event rules for basic operations</a:t>
            </a:r>
            <a:endParaRPr b="0" i="0" sz="1300" u="none" cap="none" strike="noStrike">
              <a:solidFill>
                <a:srgbClr val="000000"/>
              </a:solidFill>
              <a:latin typeface="Arial"/>
              <a:ea typeface="Arial"/>
              <a:cs typeface="Arial"/>
              <a:sym typeface="Arial"/>
            </a:endParaRPr>
          </a:p>
        </p:txBody>
      </p:sp>
      <p:sp>
        <p:nvSpPr>
          <p:cNvPr id="1221" name="Google Shape;1221;p31"/>
          <p:cNvSpPr txBox="1"/>
          <p:nvPr/>
        </p:nvSpPr>
        <p:spPr>
          <a:xfrm>
            <a:off x="6421590" y="1757585"/>
            <a:ext cx="2478761" cy="224442"/>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Clr>
                <a:srgbClr val="000000"/>
              </a:buClr>
              <a:buSzPts val="1599"/>
              <a:buFont typeface="Arial"/>
              <a:buNone/>
            </a:pPr>
            <a:r>
              <a:rPr b="1" i="0" lang="en-US" sz="1599" u="none" cap="none" strike="noStrike">
                <a:solidFill>
                  <a:srgbClr val="FFFFFF"/>
                </a:solidFill>
                <a:latin typeface="Outfit"/>
                <a:ea typeface="Outfit"/>
                <a:cs typeface="Outfit"/>
                <a:sym typeface="Outfit"/>
              </a:rPr>
              <a:t>SUSTAINABLE VISIBILITY</a:t>
            </a:r>
            <a:endParaRPr b="0" i="0" sz="1400" u="none" cap="none" strike="noStrike">
              <a:solidFill>
                <a:srgbClr val="000000"/>
              </a:solidFill>
              <a:latin typeface="Arial"/>
              <a:ea typeface="Arial"/>
              <a:cs typeface="Arial"/>
              <a:sym typeface="Arial"/>
            </a:endParaRPr>
          </a:p>
        </p:txBody>
      </p:sp>
      <p:sp>
        <p:nvSpPr>
          <p:cNvPr id="1222" name="Google Shape;1222;p31"/>
          <p:cNvSpPr txBox="1"/>
          <p:nvPr/>
        </p:nvSpPr>
        <p:spPr>
          <a:xfrm>
            <a:off x="6552162" y="2103527"/>
            <a:ext cx="2386200" cy="2721000"/>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Real-time visibility of all assets with automated tasks for dashboards</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All internal inventory movement tracked</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Limited Customer notifications</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Safety notifications</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Centralized Data repository </a:t>
            </a:r>
            <a:endParaRPr b="0" i="0" sz="1300" u="none" cap="none" strike="noStrike">
              <a:solidFill>
                <a:srgbClr val="000000"/>
              </a:solidFill>
              <a:latin typeface="Arial"/>
              <a:ea typeface="Arial"/>
              <a:cs typeface="Arial"/>
              <a:sym typeface="Arial"/>
            </a:endParaRPr>
          </a:p>
        </p:txBody>
      </p:sp>
      <p:sp>
        <p:nvSpPr>
          <p:cNvPr id="1223" name="Google Shape;1223;p31"/>
          <p:cNvSpPr txBox="1"/>
          <p:nvPr/>
        </p:nvSpPr>
        <p:spPr>
          <a:xfrm>
            <a:off x="9291747" y="1757585"/>
            <a:ext cx="2670219" cy="224442"/>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Clr>
                <a:srgbClr val="000000"/>
              </a:buClr>
              <a:buSzPts val="1599"/>
              <a:buFont typeface="Arial"/>
              <a:buNone/>
            </a:pPr>
            <a:r>
              <a:rPr b="1" i="0" lang="en-US" sz="1599" u="none" cap="none" strike="noStrike">
                <a:solidFill>
                  <a:srgbClr val="FFFFFF"/>
                </a:solidFill>
                <a:latin typeface="Outfit"/>
                <a:ea typeface="Outfit"/>
                <a:cs typeface="Outfit"/>
                <a:sym typeface="Outfit"/>
              </a:rPr>
              <a:t>MATURE VISIBILITY</a:t>
            </a:r>
            <a:endParaRPr b="0" i="0" sz="1400" u="none" cap="none" strike="noStrike">
              <a:solidFill>
                <a:srgbClr val="000000"/>
              </a:solidFill>
              <a:latin typeface="Arial"/>
              <a:ea typeface="Arial"/>
              <a:cs typeface="Arial"/>
              <a:sym typeface="Arial"/>
            </a:endParaRPr>
          </a:p>
        </p:txBody>
      </p:sp>
      <p:sp>
        <p:nvSpPr>
          <p:cNvPr id="1224" name="Google Shape;1224;p31"/>
          <p:cNvSpPr txBox="1"/>
          <p:nvPr/>
        </p:nvSpPr>
        <p:spPr>
          <a:xfrm>
            <a:off x="9380142" y="2084477"/>
            <a:ext cx="2386200" cy="186840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Real-time understanding of inventory flows</a:t>
            </a:r>
            <a:endParaRPr b="0" i="0" sz="1300" u="none" cap="none" strike="noStrike">
              <a:solidFill>
                <a:srgbClr val="000000"/>
              </a:solidFill>
              <a:latin typeface="Arial"/>
              <a:ea typeface="Arial"/>
              <a:cs typeface="Arial"/>
              <a:sym typeface="Arial"/>
            </a:endParaRPr>
          </a:p>
          <a:p>
            <a:pPr indent="0" lvl="0" marL="0" marR="0" rtl="0" algn="l">
              <a:lnSpc>
                <a:spcPct val="138021"/>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Optimized traffic</a:t>
            </a:r>
            <a:endParaRPr b="0" i="0" sz="1300" u="none" cap="none" strike="noStrike">
              <a:solidFill>
                <a:srgbClr val="000000"/>
              </a:solidFill>
              <a:latin typeface="Arial"/>
              <a:ea typeface="Arial"/>
              <a:cs typeface="Arial"/>
              <a:sym typeface="Arial"/>
            </a:endParaRPr>
          </a:p>
          <a:p>
            <a:pPr indent="0" lvl="0" marL="0" marR="0" rtl="0" algn="l">
              <a:lnSpc>
                <a:spcPct val="138021"/>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Optimized safety</a:t>
            </a:r>
            <a:endParaRPr b="0" i="0" sz="1300" u="none" cap="none" strike="noStrike">
              <a:solidFill>
                <a:srgbClr val="000000"/>
              </a:solidFill>
              <a:latin typeface="Arial"/>
              <a:ea typeface="Arial"/>
              <a:cs typeface="Arial"/>
              <a:sym typeface="Arial"/>
            </a:endParaRPr>
          </a:p>
          <a:p>
            <a:pPr indent="0" lvl="0" marL="0" marR="0" rtl="0" algn="l">
              <a:lnSpc>
                <a:spcPct val="120011"/>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Integrated with ERP/WMS</a:t>
            </a:r>
            <a:endParaRPr b="0" i="0" sz="1300" u="none" cap="none" strike="noStrike">
              <a:solidFill>
                <a:srgbClr val="000000"/>
              </a:solidFill>
              <a:latin typeface="Arial"/>
              <a:ea typeface="Arial"/>
              <a:cs typeface="Arial"/>
              <a:sym typeface="Arial"/>
            </a:endParaRPr>
          </a:p>
        </p:txBody>
      </p:sp>
      <p:sp>
        <p:nvSpPr>
          <p:cNvPr id="1225" name="Google Shape;1225;p31"/>
          <p:cNvSpPr txBox="1"/>
          <p:nvPr/>
        </p:nvSpPr>
        <p:spPr>
          <a:xfrm>
            <a:off x="12091999" y="1757585"/>
            <a:ext cx="2670219" cy="224442"/>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Clr>
                <a:srgbClr val="000000"/>
              </a:buClr>
              <a:buSzPts val="1599"/>
              <a:buFont typeface="Arial"/>
              <a:buNone/>
            </a:pPr>
            <a:r>
              <a:rPr b="1" i="0" lang="en-US" sz="1599" u="none" cap="none" strike="noStrike">
                <a:solidFill>
                  <a:srgbClr val="FFFFFF"/>
                </a:solidFill>
                <a:latin typeface="Outfit"/>
                <a:ea typeface="Outfit"/>
                <a:cs typeface="Outfit"/>
                <a:sym typeface="Outfit"/>
              </a:rPr>
              <a:t>MATURE MONITORING</a:t>
            </a:r>
            <a:endParaRPr b="0" i="0" sz="1400" u="none" cap="none" strike="noStrike">
              <a:solidFill>
                <a:srgbClr val="000000"/>
              </a:solidFill>
              <a:latin typeface="Arial"/>
              <a:ea typeface="Arial"/>
              <a:cs typeface="Arial"/>
              <a:sym typeface="Arial"/>
            </a:endParaRPr>
          </a:p>
        </p:txBody>
      </p:sp>
      <p:sp>
        <p:nvSpPr>
          <p:cNvPr id="1226" name="Google Shape;1226;p31"/>
          <p:cNvSpPr txBox="1"/>
          <p:nvPr/>
        </p:nvSpPr>
        <p:spPr>
          <a:xfrm>
            <a:off x="12235589" y="2103527"/>
            <a:ext cx="2386200" cy="1990200"/>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Automated Inventory rules</a:t>
            </a:r>
            <a:endParaRPr b="0" i="0" sz="1300" u="none" cap="none" strike="noStrike">
              <a:solidFill>
                <a:srgbClr val="000000"/>
              </a:solidFill>
              <a:latin typeface="Arial"/>
              <a:ea typeface="Arial"/>
              <a:cs typeface="Arial"/>
              <a:sym typeface="Arial"/>
            </a:endParaRPr>
          </a:p>
          <a:p>
            <a:pPr indent="0" lvl="0" marL="0" marR="0" rtl="0" algn="l">
              <a:lnSpc>
                <a:spcPct val="120011"/>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Automated Customer notifications of all changes</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Cross functional ERP reporting</a:t>
            </a:r>
            <a:endParaRPr b="0" i="0" sz="1300" u="none" cap="none" strike="noStrike">
              <a:solidFill>
                <a:srgbClr val="000000"/>
              </a:solidFill>
              <a:latin typeface="Arial"/>
              <a:ea typeface="Arial"/>
              <a:cs typeface="Arial"/>
              <a:sym typeface="Arial"/>
            </a:endParaRPr>
          </a:p>
        </p:txBody>
      </p:sp>
      <p:sp>
        <p:nvSpPr>
          <p:cNvPr id="1227" name="Google Shape;1227;p31"/>
          <p:cNvSpPr txBox="1"/>
          <p:nvPr/>
        </p:nvSpPr>
        <p:spPr>
          <a:xfrm>
            <a:off x="14980549" y="1757585"/>
            <a:ext cx="2670219" cy="443550"/>
          </a:xfrm>
          <a:prstGeom prst="rect">
            <a:avLst/>
          </a:prstGeom>
          <a:noFill/>
          <a:ln>
            <a:noFill/>
          </a:ln>
        </p:spPr>
        <p:txBody>
          <a:bodyPr anchorCtr="0" anchor="t" bIns="0" lIns="0" spcFirstLastPara="1" rIns="0" wrap="square" tIns="0">
            <a:spAutoFit/>
          </a:bodyPr>
          <a:lstStyle/>
          <a:p>
            <a:pPr indent="0" lvl="0" marL="0" marR="0" rtl="0" algn="l">
              <a:lnSpc>
                <a:spcPct val="108005"/>
              </a:lnSpc>
              <a:spcBef>
                <a:spcPts val="0"/>
              </a:spcBef>
              <a:spcAft>
                <a:spcPts val="0"/>
              </a:spcAft>
              <a:buClr>
                <a:srgbClr val="000000"/>
              </a:buClr>
              <a:buSzPts val="1599"/>
              <a:buFont typeface="Arial"/>
              <a:buNone/>
            </a:pPr>
            <a:r>
              <a:rPr b="1" i="0" lang="en-US" sz="1599" u="none" cap="none" strike="noStrike">
                <a:solidFill>
                  <a:srgbClr val="FFFFFF"/>
                </a:solidFill>
                <a:latin typeface="Outfit"/>
                <a:ea typeface="Outfit"/>
                <a:cs typeface="Outfit"/>
                <a:sym typeface="Outfit"/>
              </a:rPr>
              <a:t>MATURE CONTINUOUS AUTOMATION</a:t>
            </a:r>
            <a:endParaRPr b="0" i="0" sz="1400" u="none" cap="none" strike="noStrike">
              <a:solidFill>
                <a:srgbClr val="000000"/>
              </a:solidFill>
              <a:latin typeface="Arial"/>
              <a:ea typeface="Arial"/>
              <a:cs typeface="Arial"/>
              <a:sym typeface="Arial"/>
            </a:endParaRPr>
          </a:p>
        </p:txBody>
      </p:sp>
      <p:sp>
        <p:nvSpPr>
          <p:cNvPr id="1228" name="Google Shape;1228;p31"/>
          <p:cNvSpPr txBox="1"/>
          <p:nvPr/>
        </p:nvSpPr>
        <p:spPr>
          <a:xfrm>
            <a:off x="15091075" y="2309449"/>
            <a:ext cx="2386200" cy="2264100"/>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FULL WMS/ERP suite data validation</a:t>
            </a:r>
            <a:endParaRPr b="0" i="0" sz="1300" u="none" cap="none" strike="noStrike">
              <a:solidFill>
                <a:srgbClr val="000000"/>
              </a:solidFill>
              <a:latin typeface="Arial"/>
              <a:ea typeface="Arial"/>
              <a:cs typeface="Arial"/>
              <a:sym typeface="Arial"/>
            </a:endParaRPr>
          </a:p>
          <a:p>
            <a:pPr indent="0" lvl="0" marL="0" marR="0" rtl="0" algn="l">
              <a:lnSpc>
                <a:spcPct val="120011"/>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AI assisted task scheduling &amp; process improvement</a:t>
            </a:r>
            <a:endParaRPr b="0" i="0" sz="1300" u="none" cap="none" strike="noStrike">
              <a:solidFill>
                <a:srgbClr val="000000"/>
              </a:solidFill>
              <a:latin typeface="Arial"/>
              <a:ea typeface="Arial"/>
              <a:cs typeface="Arial"/>
              <a:sym typeface="Arial"/>
            </a:endParaRPr>
          </a:p>
          <a:p>
            <a:pPr indent="0" lvl="0" marL="0" marR="0" rtl="0" algn="l">
              <a:lnSpc>
                <a:spcPct val="108004"/>
              </a:lnSpc>
              <a:spcBef>
                <a:spcPts val="0"/>
              </a:spcBef>
              <a:spcAft>
                <a:spcPts val="0"/>
              </a:spcAft>
              <a:buClr>
                <a:srgbClr val="000000"/>
              </a:buClr>
              <a:buSzPts val="1749"/>
              <a:buFont typeface="Arial"/>
              <a:buNone/>
            </a:pPr>
            <a:r>
              <a:rPr b="0" i="0" lang="en-US" sz="1649" u="none" cap="none" strike="noStrike">
                <a:solidFill>
                  <a:srgbClr val="FFFFFF"/>
                </a:solidFill>
                <a:latin typeface="Outfit Light"/>
                <a:ea typeface="Outfit Light"/>
                <a:cs typeface="Outfit Light"/>
                <a:sym typeface="Outfit Light"/>
              </a:rPr>
              <a:t>AI assisted optimized asset forecast management</a:t>
            </a:r>
            <a:endParaRPr b="0" i="0" sz="1300" u="none" cap="none" strike="noStrike">
              <a:solidFill>
                <a:srgbClr val="000000"/>
              </a:solidFill>
              <a:latin typeface="Arial"/>
              <a:ea typeface="Arial"/>
              <a:cs typeface="Arial"/>
              <a:sym typeface="Arial"/>
            </a:endParaRPr>
          </a:p>
        </p:txBody>
      </p:sp>
      <p:sp>
        <p:nvSpPr>
          <p:cNvPr id="1229" name="Google Shape;1229;p31"/>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Solution Maturity Model</a:t>
            </a:r>
            <a:endParaRPr b="0" i="0" sz="1400" u="none" cap="none" strike="noStrike">
              <a:solidFill>
                <a:srgbClr val="000000"/>
              </a:solidFill>
              <a:latin typeface="Arial"/>
              <a:ea typeface="Arial"/>
              <a:cs typeface="Arial"/>
              <a:sym typeface="Arial"/>
            </a:endParaRPr>
          </a:p>
        </p:txBody>
      </p:sp>
      <p:sp>
        <p:nvSpPr>
          <p:cNvPr id="1230" name="Google Shape;1230;p31"/>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31</a:t>
            </a:r>
            <a:endParaRPr b="0" i="0" sz="1400" u="none" cap="none" strike="noStrike">
              <a:solidFill>
                <a:srgbClr val="000000"/>
              </a:solidFill>
              <a:latin typeface="Arial"/>
              <a:ea typeface="Arial"/>
              <a:cs typeface="Arial"/>
              <a:sym typeface="Arial"/>
            </a:endParaRPr>
          </a:p>
        </p:txBody>
      </p:sp>
      <p:sp>
        <p:nvSpPr>
          <p:cNvPr id="1231" name="Google Shape;1231;p31"/>
          <p:cNvSpPr txBox="1"/>
          <p:nvPr/>
        </p:nvSpPr>
        <p:spPr>
          <a:xfrm>
            <a:off x="582849" y="5914069"/>
            <a:ext cx="7589100" cy="4096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0" i="0" lang="en-US" sz="2700" u="none" cap="none" strike="noStrike">
                <a:solidFill>
                  <a:srgbClr val="000000"/>
                </a:solidFill>
                <a:latin typeface="Outfit"/>
                <a:ea typeface="Outfit"/>
                <a:cs typeface="Outfit"/>
                <a:sym typeface="Outfit"/>
              </a:rPr>
              <a:t>Competitive Timeline for Implementation</a:t>
            </a:r>
            <a:endParaRPr b="0" i="0" sz="1400" u="none" cap="none" strike="noStrike">
              <a:solidFill>
                <a:srgbClr val="000000"/>
              </a:solidFill>
              <a:latin typeface="Arial"/>
              <a:ea typeface="Arial"/>
              <a:cs typeface="Arial"/>
              <a:sym typeface="Arial"/>
            </a:endParaRPr>
          </a:p>
        </p:txBody>
      </p:sp>
      <p:sp>
        <p:nvSpPr>
          <p:cNvPr id="1232" name="Google Shape;1232;p31"/>
          <p:cNvSpPr txBox="1"/>
          <p:nvPr/>
        </p:nvSpPr>
        <p:spPr>
          <a:xfrm>
            <a:off x="6287324" y="9091596"/>
            <a:ext cx="1179300" cy="3238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Medium"/>
                <a:ea typeface="Outfit Medium"/>
                <a:cs typeface="Outfit Medium"/>
                <a:sym typeface="Outfit Medium"/>
              </a:rPr>
              <a:t>1 Year</a:t>
            </a:r>
            <a:endParaRPr b="0" i="0" sz="1400" u="none" cap="none" strike="noStrike">
              <a:solidFill>
                <a:srgbClr val="000000"/>
              </a:solidFill>
              <a:latin typeface="Arial"/>
              <a:ea typeface="Arial"/>
              <a:cs typeface="Arial"/>
              <a:sym typeface="Arial"/>
            </a:endParaRPr>
          </a:p>
        </p:txBody>
      </p:sp>
      <p:sp>
        <p:nvSpPr>
          <p:cNvPr id="1233" name="Google Shape;1233;p31"/>
          <p:cNvSpPr txBox="1"/>
          <p:nvPr/>
        </p:nvSpPr>
        <p:spPr>
          <a:xfrm>
            <a:off x="10997326" y="9091596"/>
            <a:ext cx="1179300" cy="3238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Medium"/>
                <a:ea typeface="Outfit Medium"/>
                <a:cs typeface="Outfit Medium"/>
                <a:sym typeface="Outfit Medium"/>
              </a:rPr>
              <a:t>2 Years</a:t>
            </a:r>
            <a:endParaRPr b="0" i="0" sz="1400" u="none" cap="none" strike="noStrike">
              <a:solidFill>
                <a:srgbClr val="000000"/>
              </a:solidFill>
              <a:latin typeface="Arial"/>
              <a:ea typeface="Arial"/>
              <a:cs typeface="Arial"/>
              <a:sym typeface="Arial"/>
            </a:endParaRPr>
          </a:p>
        </p:txBody>
      </p:sp>
      <p:sp>
        <p:nvSpPr>
          <p:cNvPr id="1234" name="Google Shape;1234;p31"/>
          <p:cNvSpPr txBox="1"/>
          <p:nvPr/>
        </p:nvSpPr>
        <p:spPr>
          <a:xfrm>
            <a:off x="15707328" y="9091596"/>
            <a:ext cx="1179300" cy="3238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Medium"/>
                <a:ea typeface="Outfit Medium"/>
                <a:cs typeface="Outfit Medium"/>
                <a:sym typeface="Outfit Medium"/>
              </a:rPr>
              <a:t>3+ Years</a:t>
            </a:r>
            <a:endParaRPr b="0" i="0" sz="1400" u="none" cap="none" strike="noStrike">
              <a:solidFill>
                <a:srgbClr val="000000"/>
              </a:solidFill>
              <a:latin typeface="Arial"/>
              <a:ea typeface="Arial"/>
              <a:cs typeface="Arial"/>
              <a:sym typeface="Arial"/>
            </a:endParaRPr>
          </a:p>
        </p:txBody>
      </p:sp>
      <p:cxnSp>
        <p:nvCxnSpPr>
          <p:cNvPr id="1235" name="Google Shape;1235;p31"/>
          <p:cNvCxnSpPr/>
          <p:nvPr/>
        </p:nvCxnSpPr>
        <p:spPr>
          <a:xfrm>
            <a:off x="6905549" y="8668540"/>
            <a:ext cx="0" cy="432581"/>
          </a:xfrm>
          <a:prstGeom prst="straightConnector1">
            <a:avLst/>
          </a:prstGeom>
          <a:noFill/>
          <a:ln cap="rnd" cmpd="sng" w="57150">
            <a:solidFill>
              <a:srgbClr val="F88114"/>
            </a:solidFill>
            <a:prstDash val="solid"/>
            <a:round/>
            <a:headEnd len="sm" w="sm" type="none"/>
            <a:tailEnd len="sm" w="sm" type="none"/>
          </a:ln>
        </p:spPr>
      </p:cxnSp>
      <p:cxnSp>
        <p:nvCxnSpPr>
          <p:cNvPr id="1236" name="Google Shape;1236;p31"/>
          <p:cNvCxnSpPr/>
          <p:nvPr/>
        </p:nvCxnSpPr>
        <p:spPr>
          <a:xfrm>
            <a:off x="11615551" y="8668540"/>
            <a:ext cx="0" cy="432581"/>
          </a:xfrm>
          <a:prstGeom prst="straightConnector1">
            <a:avLst/>
          </a:prstGeom>
          <a:noFill/>
          <a:ln cap="rnd" cmpd="sng" w="57150">
            <a:solidFill>
              <a:srgbClr val="F88114"/>
            </a:solidFill>
            <a:prstDash val="solid"/>
            <a:round/>
            <a:headEnd len="sm" w="sm" type="none"/>
            <a:tailEnd len="sm" w="sm" type="none"/>
          </a:ln>
        </p:spPr>
      </p:cxnSp>
      <p:cxnSp>
        <p:nvCxnSpPr>
          <p:cNvPr id="1237" name="Google Shape;1237;p31"/>
          <p:cNvCxnSpPr/>
          <p:nvPr/>
        </p:nvCxnSpPr>
        <p:spPr>
          <a:xfrm>
            <a:off x="16296978" y="8668540"/>
            <a:ext cx="0" cy="432581"/>
          </a:xfrm>
          <a:prstGeom prst="straightConnector1">
            <a:avLst/>
          </a:prstGeom>
          <a:noFill/>
          <a:ln cap="rnd" cmpd="sng" w="57150">
            <a:solidFill>
              <a:srgbClr val="F88114"/>
            </a:solidFill>
            <a:prstDash val="solid"/>
            <a:round/>
            <a:headEnd len="sm" w="sm" type="none"/>
            <a:tailEnd len="sm" w="sm" type="none"/>
          </a:ln>
        </p:spPr>
      </p:cxnSp>
      <p:sp>
        <p:nvSpPr>
          <p:cNvPr id="1238" name="Google Shape;1238;p31"/>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32"/>
          <p:cNvSpPr/>
          <p:nvPr/>
        </p:nvSpPr>
        <p:spPr>
          <a:xfrm>
            <a:off x="1511075" y="2388514"/>
            <a:ext cx="15206949" cy="5739004"/>
          </a:xfrm>
          <a:custGeom>
            <a:rect b="b" l="l" r="r" t="t"/>
            <a:pathLst>
              <a:path extrusionOk="0" h="7652004" w="20275931">
                <a:moveTo>
                  <a:pt x="0" y="1913001"/>
                </a:moveTo>
                <a:lnTo>
                  <a:pt x="16449929" y="1913001"/>
                </a:lnTo>
                <a:lnTo>
                  <a:pt x="16449929" y="0"/>
                </a:lnTo>
                <a:lnTo>
                  <a:pt x="20275931" y="3826002"/>
                </a:lnTo>
                <a:lnTo>
                  <a:pt x="16449929" y="7652004"/>
                </a:lnTo>
                <a:lnTo>
                  <a:pt x="16449929" y="5738876"/>
                </a:lnTo>
                <a:lnTo>
                  <a:pt x="0" y="5738876"/>
                </a:lnTo>
                <a:close/>
              </a:path>
            </a:pathLst>
          </a:custGeom>
          <a:solidFill>
            <a:srgbClr val="C2D8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8" name="Google Shape;1248;p32"/>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Deal Desk: Sales Operations Reporting &amp; Metrics</a:t>
            </a:r>
            <a:endParaRPr b="0" i="0" sz="1400" u="none" cap="none" strike="noStrike">
              <a:solidFill>
                <a:srgbClr val="000000"/>
              </a:solidFill>
              <a:latin typeface="Arial"/>
              <a:ea typeface="Arial"/>
              <a:cs typeface="Arial"/>
              <a:sym typeface="Arial"/>
            </a:endParaRPr>
          </a:p>
        </p:txBody>
      </p:sp>
      <p:sp>
        <p:nvSpPr>
          <p:cNvPr id="1249" name="Google Shape;1249;p32"/>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32</a:t>
            </a:r>
            <a:endParaRPr b="0" i="0" sz="1400" u="none" cap="none" strike="noStrike">
              <a:solidFill>
                <a:srgbClr val="000000"/>
              </a:solidFill>
              <a:latin typeface="Arial"/>
              <a:ea typeface="Arial"/>
              <a:cs typeface="Arial"/>
              <a:sym typeface="Arial"/>
            </a:endParaRPr>
          </a:p>
        </p:txBody>
      </p:sp>
      <p:grpSp>
        <p:nvGrpSpPr>
          <p:cNvPr id="1250" name="Google Shape;1250;p32"/>
          <p:cNvGrpSpPr/>
          <p:nvPr/>
        </p:nvGrpSpPr>
        <p:grpSpPr>
          <a:xfrm>
            <a:off x="14950099" y="8532612"/>
            <a:ext cx="382333" cy="321279"/>
            <a:chOff x="0" y="0"/>
            <a:chExt cx="509778" cy="428371"/>
          </a:xfrm>
        </p:grpSpPr>
        <p:sp>
          <p:nvSpPr>
            <p:cNvPr id="1251" name="Google Shape;1251;p32"/>
            <p:cNvSpPr/>
            <p:nvPr/>
          </p:nvSpPr>
          <p:spPr>
            <a:xfrm>
              <a:off x="12700" y="12700"/>
              <a:ext cx="484378" cy="402971"/>
            </a:xfrm>
            <a:custGeom>
              <a:rect b="b" l="l" r="r" t="t"/>
              <a:pathLst>
                <a:path extrusionOk="0" h="402971" w="484378">
                  <a:moveTo>
                    <a:pt x="0" y="67183"/>
                  </a:moveTo>
                  <a:cubicBezTo>
                    <a:pt x="0" y="30099"/>
                    <a:pt x="30353" y="0"/>
                    <a:pt x="67818" y="0"/>
                  </a:cubicBezTo>
                  <a:lnTo>
                    <a:pt x="416560" y="0"/>
                  </a:lnTo>
                  <a:cubicBezTo>
                    <a:pt x="454025" y="0"/>
                    <a:pt x="484378" y="30099"/>
                    <a:pt x="484378" y="67183"/>
                  </a:cubicBezTo>
                  <a:lnTo>
                    <a:pt x="484378" y="335788"/>
                  </a:lnTo>
                  <a:cubicBezTo>
                    <a:pt x="484378" y="372872"/>
                    <a:pt x="454025" y="402971"/>
                    <a:pt x="416560" y="402971"/>
                  </a:cubicBezTo>
                  <a:lnTo>
                    <a:pt x="67818" y="402971"/>
                  </a:lnTo>
                  <a:cubicBezTo>
                    <a:pt x="30353" y="402844"/>
                    <a:pt x="0" y="372872"/>
                    <a:pt x="0" y="335788"/>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2" name="Google Shape;1252;p32"/>
            <p:cNvSpPr/>
            <p:nvPr/>
          </p:nvSpPr>
          <p:spPr>
            <a:xfrm>
              <a:off x="0" y="0"/>
              <a:ext cx="509778" cy="428371"/>
            </a:xfrm>
            <a:custGeom>
              <a:rect b="b" l="l" r="r" t="t"/>
              <a:pathLst>
                <a:path extrusionOk="0" h="428371" w="509778">
                  <a:moveTo>
                    <a:pt x="0" y="79883"/>
                  </a:moveTo>
                  <a:cubicBezTo>
                    <a:pt x="0" y="35687"/>
                    <a:pt x="36195" y="0"/>
                    <a:pt x="80518" y="0"/>
                  </a:cubicBezTo>
                  <a:lnTo>
                    <a:pt x="429260" y="0"/>
                  </a:lnTo>
                  <a:lnTo>
                    <a:pt x="429260" y="12700"/>
                  </a:lnTo>
                  <a:lnTo>
                    <a:pt x="429260" y="0"/>
                  </a:lnTo>
                  <a:cubicBezTo>
                    <a:pt x="473583" y="0"/>
                    <a:pt x="509778" y="35687"/>
                    <a:pt x="509778" y="79883"/>
                  </a:cubicBezTo>
                  <a:lnTo>
                    <a:pt x="497078" y="79883"/>
                  </a:lnTo>
                  <a:lnTo>
                    <a:pt x="509778" y="79883"/>
                  </a:lnTo>
                  <a:lnTo>
                    <a:pt x="509778" y="348488"/>
                  </a:lnTo>
                  <a:lnTo>
                    <a:pt x="497078" y="348488"/>
                  </a:lnTo>
                  <a:lnTo>
                    <a:pt x="509778" y="348488"/>
                  </a:lnTo>
                  <a:cubicBezTo>
                    <a:pt x="509778" y="392684"/>
                    <a:pt x="473583" y="428371"/>
                    <a:pt x="429260" y="428371"/>
                  </a:cubicBezTo>
                  <a:lnTo>
                    <a:pt x="429260" y="415671"/>
                  </a:lnTo>
                  <a:lnTo>
                    <a:pt x="429260" y="428371"/>
                  </a:lnTo>
                  <a:lnTo>
                    <a:pt x="80518" y="428371"/>
                  </a:lnTo>
                  <a:lnTo>
                    <a:pt x="80518" y="415671"/>
                  </a:lnTo>
                  <a:lnTo>
                    <a:pt x="80518" y="428371"/>
                  </a:lnTo>
                  <a:cubicBezTo>
                    <a:pt x="36195" y="428244"/>
                    <a:pt x="0" y="392684"/>
                    <a:pt x="0" y="348488"/>
                  </a:cubicBezTo>
                  <a:lnTo>
                    <a:pt x="0" y="79883"/>
                  </a:lnTo>
                  <a:lnTo>
                    <a:pt x="12700" y="79883"/>
                  </a:lnTo>
                  <a:lnTo>
                    <a:pt x="0" y="79883"/>
                  </a:lnTo>
                  <a:moveTo>
                    <a:pt x="25400" y="79883"/>
                  </a:moveTo>
                  <a:lnTo>
                    <a:pt x="25400" y="348488"/>
                  </a:lnTo>
                  <a:lnTo>
                    <a:pt x="12700" y="348488"/>
                  </a:lnTo>
                  <a:lnTo>
                    <a:pt x="25400" y="348488"/>
                  </a:lnTo>
                  <a:cubicBezTo>
                    <a:pt x="25400" y="378460"/>
                    <a:pt x="49911" y="402971"/>
                    <a:pt x="80518" y="402971"/>
                  </a:cubicBezTo>
                  <a:lnTo>
                    <a:pt x="429260" y="402971"/>
                  </a:lnTo>
                  <a:cubicBezTo>
                    <a:pt x="459867" y="402971"/>
                    <a:pt x="484378" y="378460"/>
                    <a:pt x="484378" y="348488"/>
                  </a:cubicBezTo>
                  <a:lnTo>
                    <a:pt x="484378" y="79883"/>
                  </a:lnTo>
                  <a:cubicBezTo>
                    <a:pt x="484378" y="49911"/>
                    <a:pt x="459740" y="25400"/>
                    <a:pt x="429260" y="25400"/>
                  </a:cubicBezTo>
                  <a:lnTo>
                    <a:pt x="80518" y="25400"/>
                  </a:lnTo>
                  <a:lnTo>
                    <a:pt x="80518" y="12700"/>
                  </a:lnTo>
                  <a:lnTo>
                    <a:pt x="80518" y="25400"/>
                  </a:lnTo>
                  <a:cubicBezTo>
                    <a:pt x="49911" y="25400"/>
                    <a:pt x="25400" y="49911"/>
                    <a:pt x="25400" y="79883"/>
                  </a:cubicBezTo>
                  <a:close/>
                </a:path>
              </a:pathLst>
            </a:custGeom>
            <a:solidFill>
              <a:srgbClr val="1C30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3" name="Google Shape;1253;p32"/>
          <p:cNvGrpSpPr/>
          <p:nvPr/>
        </p:nvGrpSpPr>
        <p:grpSpPr>
          <a:xfrm>
            <a:off x="14957890" y="8914658"/>
            <a:ext cx="382333" cy="321279"/>
            <a:chOff x="0" y="0"/>
            <a:chExt cx="509778" cy="428371"/>
          </a:xfrm>
        </p:grpSpPr>
        <p:sp>
          <p:nvSpPr>
            <p:cNvPr id="1254" name="Google Shape;1254;p32"/>
            <p:cNvSpPr/>
            <p:nvPr/>
          </p:nvSpPr>
          <p:spPr>
            <a:xfrm>
              <a:off x="12700" y="12700"/>
              <a:ext cx="484378" cy="402971"/>
            </a:xfrm>
            <a:custGeom>
              <a:rect b="b" l="l" r="r" t="t"/>
              <a:pathLst>
                <a:path extrusionOk="0" h="402971" w="484378">
                  <a:moveTo>
                    <a:pt x="0" y="67183"/>
                  </a:moveTo>
                  <a:cubicBezTo>
                    <a:pt x="0" y="30099"/>
                    <a:pt x="30353" y="0"/>
                    <a:pt x="67818" y="0"/>
                  </a:cubicBezTo>
                  <a:lnTo>
                    <a:pt x="416560" y="0"/>
                  </a:lnTo>
                  <a:cubicBezTo>
                    <a:pt x="454025" y="0"/>
                    <a:pt x="484378" y="30099"/>
                    <a:pt x="484378" y="67183"/>
                  </a:cubicBezTo>
                  <a:lnTo>
                    <a:pt x="484378" y="335788"/>
                  </a:lnTo>
                  <a:cubicBezTo>
                    <a:pt x="484378" y="372872"/>
                    <a:pt x="454025" y="402971"/>
                    <a:pt x="416560" y="402971"/>
                  </a:cubicBezTo>
                  <a:lnTo>
                    <a:pt x="67818" y="402971"/>
                  </a:lnTo>
                  <a:cubicBezTo>
                    <a:pt x="30353" y="402844"/>
                    <a:pt x="0" y="372872"/>
                    <a:pt x="0" y="335788"/>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5" name="Google Shape;1255;p32"/>
            <p:cNvSpPr/>
            <p:nvPr/>
          </p:nvSpPr>
          <p:spPr>
            <a:xfrm>
              <a:off x="0" y="0"/>
              <a:ext cx="509778" cy="428371"/>
            </a:xfrm>
            <a:custGeom>
              <a:rect b="b" l="l" r="r" t="t"/>
              <a:pathLst>
                <a:path extrusionOk="0" h="428371" w="509778">
                  <a:moveTo>
                    <a:pt x="0" y="79883"/>
                  </a:moveTo>
                  <a:cubicBezTo>
                    <a:pt x="0" y="35687"/>
                    <a:pt x="36195" y="0"/>
                    <a:pt x="80518" y="0"/>
                  </a:cubicBezTo>
                  <a:lnTo>
                    <a:pt x="429260" y="0"/>
                  </a:lnTo>
                  <a:lnTo>
                    <a:pt x="429260" y="12700"/>
                  </a:lnTo>
                  <a:lnTo>
                    <a:pt x="429260" y="0"/>
                  </a:lnTo>
                  <a:cubicBezTo>
                    <a:pt x="473583" y="0"/>
                    <a:pt x="509778" y="35687"/>
                    <a:pt x="509778" y="79883"/>
                  </a:cubicBezTo>
                  <a:lnTo>
                    <a:pt x="497078" y="79883"/>
                  </a:lnTo>
                  <a:lnTo>
                    <a:pt x="509778" y="79883"/>
                  </a:lnTo>
                  <a:lnTo>
                    <a:pt x="509778" y="348488"/>
                  </a:lnTo>
                  <a:lnTo>
                    <a:pt x="497078" y="348488"/>
                  </a:lnTo>
                  <a:lnTo>
                    <a:pt x="509778" y="348488"/>
                  </a:lnTo>
                  <a:cubicBezTo>
                    <a:pt x="509778" y="392684"/>
                    <a:pt x="473583" y="428371"/>
                    <a:pt x="429260" y="428371"/>
                  </a:cubicBezTo>
                  <a:lnTo>
                    <a:pt x="429260" y="415671"/>
                  </a:lnTo>
                  <a:lnTo>
                    <a:pt x="429260" y="428371"/>
                  </a:lnTo>
                  <a:lnTo>
                    <a:pt x="80518" y="428371"/>
                  </a:lnTo>
                  <a:lnTo>
                    <a:pt x="80518" y="415671"/>
                  </a:lnTo>
                  <a:lnTo>
                    <a:pt x="80518" y="428371"/>
                  </a:lnTo>
                  <a:cubicBezTo>
                    <a:pt x="36195" y="428244"/>
                    <a:pt x="0" y="392684"/>
                    <a:pt x="0" y="348488"/>
                  </a:cubicBezTo>
                  <a:lnTo>
                    <a:pt x="0" y="79883"/>
                  </a:lnTo>
                  <a:lnTo>
                    <a:pt x="12700" y="79883"/>
                  </a:lnTo>
                  <a:lnTo>
                    <a:pt x="0" y="79883"/>
                  </a:lnTo>
                  <a:moveTo>
                    <a:pt x="25400" y="79883"/>
                  </a:moveTo>
                  <a:lnTo>
                    <a:pt x="25400" y="348488"/>
                  </a:lnTo>
                  <a:lnTo>
                    <a:pt x="12700" y="348488"/>
                  </a:lnTo>
                  <a:lnTo>
                    <a:pt x="25400" y="348488"/>
                  </a:lnTo>
                  <a:cubicBezTo>
                    <a:pt x="25400" y="378460"/>
                    <a:pt x="49911" y="402971"/>
                    <a:pt x="80518" y="402971"/>
                  </a:cubicBezTo>
                  <a:lnTo>
                    <a:pt x="429260" y="402971"/>
                  </a:lnTo>
                  <a:cubicBezTo>
                    <a:pt x="459867" y="402971"/>
                    <a:pt x="484378" y="378460"/>
                    <a:pt x="484378" y="348488"/>
                  </a:cubicBezTo>
                  <a:lnTo>
                    <a:pt x="484378" y="79883"/>
                  </a:lnTo>
                  <a:cubicBezTo>
                    <a:pt x="484378" y="49911"/>
                    <a:pt x="459740" y="25400"/>
                    <a:pt x="429260" y="25400"/>
                  </a:cubicBezTo>
                  <a:lnTo>
                    <a:pt x="80518" y="25400"/>
                  </a:lnTo>
                  <a:lnTo>
                    <a:pt x="80518" y="12700"/>
                  </a:lnTo>
                  <a:lnTo>
                    <a:pt x="80518" y="25400"/>
                  </a:lnTo>
                  <a:cubicBezTo>
                    <a:pt x="49911" y="25400"/>
                    <a:pt x="25400" y="49911"/>
                    <a:pt x="25400" y="79883"/>
                  </a:cubicBezTo>
                  <a:close/>
                </a:path>
              </a:pathLst>
            </a:custGeom>
            <a:solidFill>
              <a:srgbClr val="1C30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6" name="Google Shape;1256;p32"/>
          <p:cNvGrpSpPr/>
          <p:nvPr/>
        </p:nvGrpSpPr>
        <p:grpSpPr>
          <a:xfrm>
            <a:off x="14957889" y="9320940"/>
            <a:ext cx="382333" cy="321279"/>
            <a:chOff x="0" y="0"/>
            <a:chExt cx="509778" cy="428371"/>
          </a:xfrm>
        </p:grpSpPr>
        <p:sp>
          <p:nvSpPr>
            <p:cNvPr id="1257" name="Google Shape;1257;p32"/>
            <p:cNvSpPr/>
            <p:nvPr/>
          </p:nvSpPr>
          <p:spPr>
            <a:xfrm>
              <a:off x="12700" y="12700"/>
              <a:ext cx="484378" cy="402971"/>
            </a:xfrm>
            <a:custGeom>
              <a:rect b="b" l="l" r="r" t="t"/>
              <a:pathLst>
                <a:path extrusionOk="0" h="402971" w="484378">
                  <a:moveTo>
                    <a:pt x="0" y="67183"/>
                  </a:moveTo>
                  <a:cubicBezTo>
                    <a:pt x="0" y="30099"/>
                    <a:pt x="30353" y="0"/>
                    <a:pt x="67818" y="0"/>
                  </a:cubicBezTo>
                  <a:lnTo>
                    <a:pt x="416560" y="0"/>
                  </a:lnTo>
                  <a:cubicBezTo>
                    <a:pt x="454025" y="0"/>
                    <a:pt x="484378" y="30099"/>
                    <a:pt x="484378" y="67183"/>
                  </a:cubicBezTo>
                  <a:lnTo>
                    <a:pt x="484378" y="335788"/>
                  </a:lnTo>
                  <a:cubicBezTo>
                    <a:pt x="484378" y="372872"/>
                    <a:pt x="454025" y="402971"/>
                    <a:pt x="416560" y="402971"/>
                  </a:cubicBezTo>
                  <a:lnTo>
                    <a:pt x="67818" y="402971"/>
                  </a:lnTo>
                  <a:cubicBezTo>
                    <a:pt x="30353" y="402844"/>
                    <a:pt x="0" y="372872"/>
                    <a:pt x="0" y="335788"/>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8" name="Google Shape;1258;p32"/>
            <p:cNvSpPr/>
            <p:nvPr/>
          </p:nvSpPr>
          <p:spPr>
            <a:xfrm>
              <a:off x="0" y="0"/>
              <a:ext cx="509778" cy="428371"/>
            </a:xfrm>
            <a:custGeom>
              <a:rect b="b" l="l" r="r" t="t"/>
              <a:pathLst>
                <a:path extrusionOk="0" h="428371" w="509778">
                  <a:moveTo>
                    <a:pt x="0" y="79883"/>
                  </a:moveTo>
                  <a:cubicBezTo>
                    <a:pt x="0" y="35687"/>
                    <a:pt x="36195" y="0"/>
                    <a:pt x="80518" y="0"/>
                  </a:cubicBezTo>
                  <a:lnTo>
                    <a:pt x="429260" y="0"/>
                  </a:lnTo>
                  <a:lnTo>
                    <a:pt x="429260" y="12700"/>
                  </a:lnTo>
                  <a:lnTo>
                    <a:pt x="429260" y="0"/>
                  </a:lnTo>
                  <a:cubicBezTo>
                    <a:pt x="473583" y="0"/>
                    <a:pt x="509778" y="35687"/>
                    <a:pt x="509778" y="79883"/>
                  </a:cubicBezTo>
                  <a:lnTo>
                    <a:pt x="497078" y="79883"/>
                  </a:lnTo>
                  <a:lnTo>
                    <a:pt x="509778" y="79883"/>
                  </a:lnTo>
                  <a:lnTo>
                    <a:pt x="509778" y="348488"/>
                  </a:lnTo>
                  <a:lnTo>
                    <a:pt x="497078" y="348488"/>
                  </a:lnTo>
                  <a:lnTo>
                    <a:pt x="509778" y="348488"/>
                  </a:lnTo>
                  <a:cubicBezTo>
                    <a:pt x="509778" y="392684"/>
                    <a:pt x="473583" y="428371"/>
                    <a:pt x="429260" y="428371"/>
                  </a:cubicBezTo>
                  <a:lnTo>
                    <a:pt x="429260" y="415671"/>
                  </a:lnTo>
                  <a:lnTo>
                    <a:pt x="429260" y="428371"/>
                  </a:lnTo>
                  <a:lnTo>
                    <a:pt x="80518" y="428371"/>
                  </a:lnTo>
                  <a:lnTo>
                    <a:pt x="80518" y="415671"/>
                  </a:lnTo>
                  <a:lnTo>
                    <a:pt x="80518" y="428371"/>
                  </a:lnTo>
                  <a:cubicBezTo>
                    <a:pt x="36195" y="428244"/>
                    <a:pt x="0" y="392684"/>
                    <a:pt x="0" y="348488"/>
                  </a:cubicBezTo>
                  <a:lnTo>
                    <a:pt x="0" y="79883"/>
                  </a:lnTo>
                  <a:lnTo>
                    <a:pt x="12700" y="79883"/>
                  </a:lnTo>
                  <a:lnTo>
                    <a:pt x="0" y="79883"/>
                  </a:lnTo>
                  <a:moveTo>
                    <a:pt x="25400" y="79883"/>
                  </a:moveTo>
                  <a:lnTo>
                    <a:pt x="25400" y="348488"/>
                  </a:lnTo>
                  <a:lnTo>
                    <a:pt x="12700" y="348488"/>
                  </a:lnTo>
                  <a:lnTo>
                    <a:pt x="25400" y="348488"/>
                  </a:lnTo>
                  <a:cubicBezTo>
                    <a:pt x="25400" y="378460"/>
                    <a:pt x="49911" y="402971"/>
                    <a:pt x="80518" y="402971"/>
                  </a:cubicBezTo>
                  <a:lnTo>
                    <a:pt x="429260" y="402971"/>
                  </a:lnTo>
                  <a:cubicBezTo>
                    <a:pt x="459867" y="402971"/>
                    <a:pt x="484378" y="378460"/>
                    <a:pt x="484378" y="348488"/>
                  </a:cubicBezTo>
                  <a:lnTo>
                    <a:pt x="484378" y="79883"/>
                  </a:lnTo>
                  <a:cubicBezTo>
                    <a:pt x="484378" y="49911"/>
                    <a:pt x="459740" y="25400"/>
                    <a:pt x="429260" y="25400"/>
                  </a:cubicBezTo>
                  <a:lnTo>
                    <a:pt x="80518" y="25400"/>
                  </a:lnTo>
                  <a:lnTo>
                    <a:pt x="80518" y="12700"/>
                  </a:lnTo>
                  <a:lnTo>
                    <a:pt x="80518" y="25400"/>
                  </a:lnTo>
                  <a:cubicBezTo>
                    <a:pt x="49911" y="25400"/>
                    <a:pt x="25400" y="49911"/>
                    <a:pt x="25400" y="79883"/>
                  </a:cubicBezTo>
                  <a:close/>
                </a:path>
              </a:pathLst>
            </a:custGeom>
            <a:solidFill>
              <a:srgbClr val="1C30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59" name="Google Shape;1259;p32"/>
          <p:cNvSpPr txBox="1"/>
          <p:nvPr/>
        </p:nvSpPr>
        <p:spPr>
          <a:xfrm>
            <a:off x="15414294" y="8540121"/>
            <a:ext cx="1084804" cy="238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b="0" i="0" lang="en-US" sz="1650" u="none" cap="none" strike="noStrike">
                <a:solidFill>
                  <a:srgbClr val="000000"/>
                </a:solidFill>
                <a:latin typeface="Outfit"/>
                <a:ea typeface="Outfit"/>
                <a:cs typeface="Outfit"/>
                <a:sym typeface="Outfit"/>
              </a:rPr>
              <a:t>Marketing</a:t>
            </a:r>
            <a:endParaRPr b="0" i="0" sz="1400" u="none" cap="none" strike="noStrike">
              <a:solidFill>
                <a:srgbClr val="000000"/>
              </a:solidFill>
              <a:latin typeface="Arial"/>
              <a:ea typeface="Arial"/>
              <a:cs typeface="Arial"/>
              <a:sym typeface="Arial"/>
            </a:endParaRPr>
          </a:p>
        </p:txBody>
      </p:sp>
      <p:sp>
        <p:nvSpPr>
          <p:cNvPr id="1260" name="Google Shape;1260;p32"/>
          <p:cNvSpPr txBox="1"/>
          <p:nvPr/>
        </p:nvSpPr>
        <p:spPr>
          <a:xfrm>
            <a:off x="15414294" y="8956771"/>
            <a:ext cx="599096" cy="238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b="0" i="0" lang="en-US" sz="1650" u="none" cap="none" strike="noStrike">
                <a:solidFill>
                  <a:srgbClr val="000000"/>
                </a:solidFill>
                <a:latin typeface="Outfit"/>
                <a:ea typeface="Outfit"/>
                <a:cs typeface="Outfit"/>
                <a:sym typeface="Outfit"/>
              </a:rPr>
              <a:t>Sales</a:t>
            </a:r>
            <a:endParaRPr b="0" i="0" sz="1400" u="none" cap="none" strike="noStrike">
              <a:solidFill>
                <a:srgbClr val="000000"/>
              </a:solidFill>
              <a:latin typeface="Arial"/>
              <a:ea typeface="Arial"/>
              <a:cs typeface="Arial"/>
              <a:sym typeface="Arial"/>
            </a:endParaRPr>
          </a:p>
        </p:txBody>
      </p:sp>
      <p:sp>
        <p:nvSpPr>
          <p:cNvPr id="1261" name="Google Shape;1261;p32"/>
          <p:cNvSpPr txBox="1"/>
          <p:nvPr/>
        </p:nvSpPr>
        <p:spPr>
          <a:xfrm>
            <a:off x="15414294" y="9349186"/>
            <a:ext cx="1193009" cy="238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b="0" i="0" lang="en-US" sz="1650" u="none" cap="none" strike="noStrike">
                <a:solidFill>
                  <a:srgbClr val="000000"/>
                </a:solidFill>
                <a:latin typeface="Outfit"/>
                <a:ea typeface="Outfit"/>
                <a:cs typeface="Outfit"/>
                <a:sym typeface="Outfit"/>
              </a:rPr>
              <a:t>Operations</a:t>
            </a:r>
            <a:endParaRPr b="0" i="0" sz="1400" u="none" cap="none" strike="noStrike">
              <a:solidFill>
                <a:srgbClr val="000000"/>
              </a:solidFill>
              <a:latin typeface="Arial"/>
              <a:ea typeface="Arial"/>
              <a:cs typeface="Arial"/>
              <a:sym typeface="Arial"/>
            </a:endParaRPr>
          </a:p>
        </p:txBody>
      </p:sp>
      <p:grpSp>
        <p:nvGrpSpPr>
          <p:cNvPr id="1262" name="Google Shape;1262;p32"/>
          <p:cNvGrpSpPr/>
          <p:nvPr/>
        </p:nvGrpSpPr>
        <p:grpSpPr>
          <a:xfrm>
            <a:off x="465714" y="1410405"/>
            <a:ext cx="15647683" cy="574975"/>
            <a:chOff x="0" y="0"/>
            <a:chExt cx="20863576" cy="766633"/>
          </a:xfrm>
        </p:grpSpPr>
        <p:sp>
          <p:nvSpPr>
            <p:cNvPr id="1263" name="Google Shape;1263;p32"/>
            <p:cNvSpPr/>
            <p:nvPr/>
          </p:nvSpPr>
          <p:spPr>
            <a:xfrm>
              <a:off x="0" y="0"/>
              <a:ext cx="20863576" cy="766633"/>
            </a:xfrm>
            <a:custGeom>
              <a:rect b="b" l="l" r="r" t="t"/>
              <a:pathLst>
                <a:path extrusionOk="0" h="766633" w="20863576">
                  <a:moveTo>
                    <a:pt x="0" y="0"/>
                  </a:moveTo>
                  <a:lnTo>
                    <a:pt x="20863576" y="0"/>
                  </a:lnTo>
                  <a:lnTo>
                    <a:pt x="20863576" y="766633"/>
                  </a:lnTo>
                  <a:lnTo>
                    <a:pt x="0" y="766633"/>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4" name="Google Shape;1264;p32"/>
            <p:cNvSpPr txBox="1"/>
            <p:nvPr/>
          </p:nvSpPr>
          <p:spPr>
            <a:xfrm>
              <a:off x="0" y="0"/>
              <a:ext cx="20863526" cy="766616"/>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Channel Engagement</a:t>
              </a:r>
              <a:endParaRPr b="0" i="0" sz="1400" u="none" cap="none" strike="noStrike">
                <a:solidFill>
                  <a:srgbClr val="000000"/>
                </a:solidFill>
                <a:latin typeface="Arial"/>
                <a:ea typeface="Arial"/>
                <a:cs typeface="Arial"/>
                <a:sym typeface="Arial"/>
              </a:endParaRPr>
            </a:p>
          </p:txBody>
        </p:sp>
      </p:grpSp>
      <p:grpSp>
        <p:nvGrpSpPr>
          <p:cNvPr id="1265" name="Google Shape;1265;p32"/>
          <p:cNvGrpSpPr/>
          <p:nvPr/>
        </p:nvGrpSpPr>
        <p:grpSpPr>
          <a:xfrm>
            <a:off x="9301397" y="2223492"/>
            <a:ext cx="6811998" cy="484058"/>
            <a:chOff x="0" y="0"/>
            <a:chExt cx="9082665" cy="645411"/>
          </a:xfrm>
        </p:grpSpPr>
        <p:sp>
          <p:nvSpPr>
            <p:cNvPr id="1266" name="Google Shape;1266;p32"/>
            <p:cNvSpPr/>
            <p:nvPr/>
          </p:nvSpPr>
          <p:spPr>
            <a:xfrm>
              <a:off x="0" y="0"/>
              <a:ext cx="9082665" cy="645411"/>
            </a:xfrm>
            <a:custGeom>
              <a:rect b="b" l="l" r="r" t="t"/>
              <a:pathLst>
                <a:path extrusionOk="0" h="645411" w="9082665">
                  <a:moveTo>
                    <a:pt x="0" y="0"/>
                  </a:moveTo>
                  <a:lnTo>
                    <a:pt x="9082665" y="0"/>
                  </a:lnTo>
                  <a:lnTo>
                    <a:pt x="9082665" y="645411"/>
                  </a:lnTo>
                  <a:lnTo>
                    <a:pt x="0" y="645411"/>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7" name="Google Shape;1267;p32"/>
            <p:cNvSpPr txBox="1"/>
            <p:nvPr/>
          </p:nvSpPr>
          <p:spPr>
            <a:xfrm>
              <a:off x="0" y="0"/>
              <a:ext cx="9082615" cy="645394"/>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200"/>
                <a:buFont typeface="Arial"/>
                <a:buNone/>
              </a:pPr>
              <a:r>
                <a:rPr b="0" i="0" lang="en-US" sz="2200" u="none" cap="none" strike="noStrike">
                  <a:solidFill>
                    <a:srgbClr val="FFFFFF"/>
                  </a:solidFill>
                  <a:latin typeface="Outfit"/>
                  <a:ea typeface="Outfit"/>
                  <a:cs typeface="Outfit"/>
                  <a:sym typeface="Outfit"/>
                </a:rPr>
                <a:t>Customer Turnover Process</a:t>
              </a:r>
              <a:endParaRPr b="0" i="0" sz="1400" u="none" cap="none" strike="noStrike">
                <a:solidFill>
                  <a:srgbClr val="000000"/>
                </a:solidFill>
                <a:latin typeface="Arial"/>
                <a:ea typeface="Arial"/>
                <a:cs typeface="Arial"/>
                <a:sym typeface="Arial"/>
              </a:endParaRPr>
            </a:p>
          </p:txBody>
        </p:sp>
      </p:grpSp>
      <p:grpSp>
        <p:nvGrpSpPr>
          <p:cNvPr id="1268" name="Google Shape;1268;p32"/>
          <p:cNvGrpSpPr/>
          <p:nvPr/>
        </p:nvGrpSpPr>
        <p:grpSpPr>
          <a:xfrm>
            <a:off x="102915" y="3075345"/>
            <a:ext cx="1921277" cy="4675230"/>
            <a:chOff x="0" y="0"/>
            <a:chExt cx="2561702" cy="6233640"/>
          </a:xfrm>
        </p:grpSpPr>
        <p:grpSp>
          <p:nvGrpSpPr>
            <p:cNvPr id="1269" name="Google Shape;1269;p32"/>
            <p:cNvGrpSpPr/>
            <p:nvPr/>
          </p:nvGrpSpPr>
          <p:grpSpPr>
            <a:xfrm>
              <a:off x="0" y="1373888"/>
              <a:ext cx="2561590" cy="3086227"/>
              <a:chOff x="0" y="0"/>
              <a:chExt cx="2561590" cy="3086227"/>
            </a:xfrm>
          </p:grpSpPr>
          <p:sp>
            <p:nvSpPr>
              <p:cNvPr id="1270" name="Google Shape;1270;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1" name="Google Shape;1271;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72" name="Google Shape;1272;p32"/>
            <p:cNvSpPr txBox="1"/>
            <p:nvPr/>
          </p:nvSpPr>
          <p:spPr>
            <a:xfrm>
              <a:off x="187308" y="2657854"/>
              <a:ext cx="2187008" cy="48264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Lead 5%</a:t>
              </a:r>
              <a:endParaRPr b="0" i="0" sz="1400" u="none" cap="none" strike="noStrike">
                <a:solidFill>
                  <a:srgbClr val="000000"/>
                </a:solidFill>
                <a:latin typeface="Arial"/>
                <a:ea typeface="Arial"/>
                <a:cs typeface="Arial"/>
                <a:sym typeface="Arial"/>
              </a:endParaRPr>
            </a:p>
          </p:txBody>
        </p:sp>
        <p:grpSp>
          <p:nvGrpSpPr>
            <p:cNvPr id="1273" name="Google Shape;1273;p32"/>
            <p:cNvGrpSpPr/>
            <p:nvPr/>
          </p:nvGrpSpPr>
          <p:grpSpPr>
            <a:xfrm>
              <a:off x="0" y="0"/>
              <a:ext cx="2561702" cy="910744"/>
              <a:chOff x="0" y="0"/>
              <a:chExt cx="2561702" cy="910744"/>
            </a:xfrm>
          </p:grpSpPr>
          <p:sp>
            <p:nvSpPr>
              <p:cNvPr id="1274" name="Google Shape;1274;p32"/>
              <p:cNvSpPr/>
              <p:nvPr/>
            </p:nvSpPr>
            <p:spPr>
              <a:xfrm>
                <a:off x="14680" y="12700"/>
                <a:ext cx="2532354" cy="885317"/>
              </a:xfrm>
              <a:custGeom>
                <a:rect b="b" l="l" r="r" t="t"/>
                <a:pathLst>
                  <a:path extrusionOk="0" h="885317" w="2532354">
                    <a:moveTo>
                      <a:pt x="0" y="147574"/>
                    </a:moveTo>
                    <a:cubicBezTo>
                      <a:pt x="0" y="66040"/>
                      <a:pt x="77659" y="0"/>
                      <a:pt x="173522" y="0"/>
                    </a:cubicBezTo>
                    <a:lnTo>
                      <a:pt x="2358832" y="0"/>
                    </a:lnTo>
                    <a:cubicBezTo>
                      <a:pt x="2454695" y="0"/>
                      <a:pt x="2532354" y="66040"/>
                      <a:pt x="2532354" y="147574"/>
                    </a:cubicBezTo>
                    <a:lnTo>
                      <a:pt x="2532354" y="737743"/>
                    </a:lnTo>
                    <a:cubicBezTo>
                      <a:pt x="2532354" y="819277"/>
                      <a:pt x="2454695" y="885317"/>
                      <a:pt x="2358832" y="885317"/>
                    </a:cubicBezTo>
                    <a:lnTo>
                      <a:pt x="173522" y="885317"/>
                    </a:lnTo>
                    <a:cubicBezTo>
                      <a:pt x="77659"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5" name="Google Shape;1275;p32"/>
              <p:cNvSpPr/>
              <p:nvPr/>
            </p:nvSpPr>
            <p:spPr>
              <a:xfrm>
                <a:off x="0" y="0"/>
                <a:ext cx="2561702" cy="910717"/>
              </a:xfrm>
              <a:custGeom>
                <a:rect b="b" l="l" r="r" t="t"/>
                <a:pathLst>
                  <a:path extrusionOk="0" h="910717" w="2561702">
                    <a:moveTo>
                      <a:pt x="0" y="160274"/>
                    </a:moveTo>
                    <a:cubicBezTo>
                      <a:pt x="0" y="71501"/>
                      <a:pt x="84412" y="0"/>
                      <a:pt x="188202" y="0"/>
                    </a:cubicBezTo>
                    <a:lnTo>
                      <a:pt x="2373512" y="0"/>
                    </a:lnTo>
                    <a:lnTo>
                      <a:pt x="2373512" y="12700"/>
                    </a:lnTo>
                    <a:lnTo>
                      <a:pt x="2373512" y="0"/>
                    </a:lnTo>
                    <a:cubicBezTo>
                      <a:pt x="2477155" y="0"/>
                      <a:pt x="2561702" y="71501"/>
                      <a:pt x="2561702" y="160274"/>
                    </a:cubicBezTo>
                    <a:lnTo>
                      <a:pt x="2547034" y="160274"/>
                    </a:lnTo>
                    <a:lnTo>
                      <a:pt x="2561702" y="160274"/>
                    </a:lnTo>
                    <a:lnTo>
                      <a:pt x="2561702" y="750443"/>
                    </a:lnTo>
                    <a:lnTo>
                      <a:pt x="2547034" y="750443"/>
                    </a:lnTo>
                    <a:lnTo>
                      <a:pt x="2561702" y="750443"/>
                    </a:lnTo>
                    <a:cubicBezTo>
                      <a:pt x="2561702" y="839089"/>
                      <a:pt x="2477302" y="910717"/>
                      <a:pt x="2373512" y="910717"/>
                    </a:cubicBezTo>
                    <a:lnTo>
                      <a:pt x="2373512" y="898017"/>
                    </a:lnTo>
                    <a:lnTo>
                      <a:pt x="2373512" y="910717"/>
                    </a:lnTo>
                    <a:lnTo>
                      <a:pt x="188202" y="910717"/>
                    </a:lnTo>
                    <a:lnTo>
                      <a:pt x="188202" y="898017"/>
                    </a:lnTo>
                    <a:lnTo>
                      <a:pt x="188202" y="910717"/>
                    </a:lnTo>
                    <a:cubicBezTo>
                      <a:pt x="84412" y="910717"/>
                      <a:pt x="0" y="839216"/>
                      <a:pt x="0" y="750443"/>
                    </a:cubicBezTo>
                    <a:lnTo>
                      <a:pt x="0" y="160274"/>
                    </a:lnTo>
                    <a:lnTo>
                      <a:pt x="14680" y="160274"/>
                    </a:lnTo>
                    <a:lnTo>
                      <a:pt x="0" y="160274"/>
                    </a:lnTo>
                    <a:moveTo>
                      <a:pt x="29361" y="160274"/>
                    </a:moveTo>
                    <a:lnTo>
                      <a:pt x="29361" y="750443"/>
                    </a:lnTo>
                    <a:lnTo>
                      <a:pt x="14680" y="750443"/>
                    </a:lnTo>
                    <a:lnTo>
                      <a:pt x="29361" y="750443"/>
                    </a:lnTo>
                    <a:cubicBezTo>
                      <a:pt x="29361" y="824738"/>
                      <a:pt x="100267" y="885317"/>
                      <a:pt x="188202" y="885317"/>
                    </a:cubicBezTo>
                    <a:lnTo>
                      <a:pt x="2373512" y="885317"/>
                    </a:lnTo>
                    <a:cubicBezTo>
                      <a:pt x="2461448" y="885317"/>
                      <a:pt x="2532354" y="824738"/>
                      <a:pt x="2532354" y="750443"/>
                    </a:cubicBezTo>
                    <a:lnTo>
                      <a:pt x="2532354" y="160274"/>
                    </a:lnTo>
                    <a:cubicBezTo>
                      <a:pt x="2532207" y="85979"/>
                      <a:pt x="2461448" y="25400"/>
                      <a:pt x="2373512" y="25400"/>
                    </a:cubicBezTo>
                    <a:lnTo>
                      <a:pt x="188202" y="25400"/>
                    </a:lnTo>
                    <a:lnTo>
                      <a:pt x="188202" y="12700"/>
                    </a:lnTo>
                    <a:lnTo>
                      <a:pt x="188202" y="25400"/>
                    </a:lnTo>
                    <a:cubicBezTo>
                      <a:pt x="100267" y="25400"/>
                      <a:pt x="29361" y="85979"/>
                      <a:pt x="293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6" name="Google Shape;1276;p32"/>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Marketing</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SDR/AM/SE</a:t>
                </a:r>
                <a:endParaRPr b="0" i="0" sz="1400" u="none" cap="none" strike="noStrike">
                  <a:solidFill>
                    <a:srgbClr val="000000"/>
                  </a:solidFill>
                  <a:latin typeface="Arial"/>
                  <a:ea typeface="Arial"/>
                  <a:cs typeface="Arial"/>
                  <a:sym typeface="Arial"/>
                </a:endParaRPr>
              </a:p>
            </p:txBody>
          </p:sp>
        </p:grpSp>
        <p:grpSp>
          <p:nvGrpSpPr>
            <p:cNvPr id="1277" name="Google Shape;1277;p32"/>
            <p:cNvGrpSpPr/>
            <p:nvPr/>
          </p:nvGrpSpPr>
          <p:grpSpPr>
            <a:xfrm>
              <a:off x="0" y="4909875"/>
              <a:ext cx="2561624" cy="1323765"/>
              <a:chOff x="0" y="0"/>
              <a:chExt cx="2561624" cy="1323765"/>
            </a:xfrm>
          </p:grpSpPr>
          <p:sp>
            <p:nvSpPr>
              <p:cNvPr id="1278" name="Google Shape;1278;p32"/>
              <p:cNvSpPr/>
              <p:nvPr/>
            </p:nvSpPr>
            <p:spPr>
              <a:xfrm>
                <a:off x="12609" y="12742"/>
                <a:ext cx="2536328" cy="1298281"/>
              </a:xfrm>
              <a:custGeom>
                <a:rect b="b" l="l" r="r" t="t"/>
                <a:pathLst>
                  <a:path extrusionOk="0" h="1298281" w="2536328">
                    <a:moveTo>
                      <a:pt x="0" y="216359"/>
                    </a:moveTo>
                    <a:cubicBezTo>
                      <a:pt x="0" y="96839"/>
                      <a:pt x="96833" y="0"/>
                      <a:pt x="216109" y="0"/>
                    </a:cubicBezTo>
                    <a:lnTo>
                      <a:pt x="2320217" y="0"/>
                    </a:lnTo>
                    <a:cubicBezTo>
                      <a:pt x="2439620" y="0"/>
                      <a:pt x="2536327" y="96839"/>
                      <a:pt x="2536327" y="216359"/>
                    </a:cubicBezTo>
                    <a:lnTo>
                      <a:pt x="2536327" y="1081922"/>
                    </a:lnTo>
                    <a:cubicBezTo>
                      <a:pt x="2536327" y="1201442"/>
                      <a:pt x="2439494" y="1298281"/>
                      <a:pt x="2320217" y="1298281"/>
                    </a:cubicBezTo>
                    <a:lnTo>
                      <a:pt x="216109" y="1298281"/>
                    </a:lnTo>
                    <a:cubicBezTo>
                      <a:pt x="96833" y="1298281"/>
                      <a:pt x="0" y="1201314"/>
                      <a:pt x="0" y="108192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9" name="Google Shape;1279;p32"/>
              <p:cNvSpPr/>
              <p:nvPr/>
            </p:nvSpPr>
            <p:spPr>
              <a:xfrm>
                <a:off x="0" y="0"/>
                <a:ext cx="2561545" cy="1323765"/>
              </a:xfrm>
              <a:custGeom>
                <a:rect b="b" l="l" r="r" t="t"/>
                <a:pathLst>
                  <a:path extrusionOk="0" h="1323765" w="2561545">
                    <a:moveTo>
                      <a:pt x="0" y="229101"/>
                    </a:moveTo>
                    <a:cubicBezTo>
                      <a:pt x="0" y="102446"/>
                      <a:pt x="102507" y="0"/>
                      <a:pt x="228718" y="0"/>
                    </a:cubicBezTo>
                    <a:lnTo>
                      <a:pt x="2332826" y="0"/>
                    </a:lnTo>
                    <a:lnTo>
                      <a:pt x="2332826" y="12742"/>
                    </a:lnTo>
                    <a:lnTo>
                      <a:pt x="2332826" y="0"/>
                    </a:lnTo>
                    <a:cubicBezTo>
                      <a:pt x="2459037" y="0"/>
                      <a:pt x="2561545" y="102446"/>
                      <a:pt x="2561545" y="229101"/>
                    </a:cubicBezTo>
                    <a:lnTo>
                      <a:pt x="2548936" y="229101"/>
                    </a:lnTo>
                    <a:lnTo>
                      <a:pt x="2561545" y="229101"/>
                    </a:lnTo>
                    <a:lnTo>
                      <a:pt x="2561545" y="1094664"/>
                    </a:lnTo>
                    <a:lnTo>
                      <a:pt x="2548936" y="1094664"/>
                    </a:lnTo>
                    <a:lnTo>
                      <a:pt x="2561545" y="1094664"/>
                    </a:lnTo>
                    <a:cubicBezTo>
                      <a:pt x="2561545" y="1221319"/>
                      <a:pt x="2459037" y="1323765"/>
                      <a:pt x="2332826" y="1323765"/>
                    </a:cubicBezTo>
                    <a:lnTo>
                      <a:pt x="2332826" y="1311023"/>
                    </a:lnTo>
                    <a:lnTo>
                      <a:pt x="2332826" y="1323765"/>
                    </a:lnTo>
                    <a:lnTo>
                      <a:pt x="228718" y="1323765"/>
                    </a:lnTo>
                    <a:lnTo>
                      <a:pt x="228718" y="1311023"/>
                    </a:lnTo>
                    <a:lnTo>
                      <a:pt x="228718" y="1323765"/>
                    </a:lnTo>
                    <a:cubicBezTo>
                      <a:pt x="102507" y="1323765"/>
                      <a:pt x="0" y="1221319"/>
                      <a:pt x="0" y="1094664"/>
                    </a:cubicBezTo>
                    <a:lnTo>
                      <a:pt x="0" y="229101"/>
                    </a:lnTo>
                    <a:lnTo>
                      <a:pt x="12609" y="229101"/>
                    </a:lnTo>
                    <a:lnTo>
                      <a:pt x="0" y="229101"/>
                    </a:lnTo>
                    <a:moveTo>
                      <a:pt x="25217" y="229101"/>
                    </a:moveTo>
                    <a:lnTo>
                      <a:pt x="25217" y="1094664"/>
                    </a:lnTo>
                    <a:lnTo>
                      <a:pt x="12609" y="1094664"/>
                    </a:lnTo>
                    <a:lnTo>
                      <a:pt x="25217" y="1094664"/>
                    </a:lnTo>
                    <a:cubicBezTo>
                      <a:pt x="25217" y="1207048"/>
                      <a:pt x="116250" y="1298281"/>
                      <a:pt x="228718" y="1298281"/>
                    </a:cubicBezTo>
                    <a:lnTo>
                      <a:pt x="2332826" y="1298281"/>
                    </a:lnTo>
                    <a:cubicBezTo>
                      <a:pt x="2445420" y="1298281"/>
                      <a:pt x="2536328" y="1207048"/>
                      <a:pt x="2536328" y="1094664"/>
                    </a:cubicBezTo>
                    <a:lnTo>
                      <a:pt x="2536328" y="229101"/>
                    </a:lnTo>
                    <a:cubicBezTo>
                      <a:pt x="2536454" y="116717"/>
                      <a:pt x="2445420" y="25484"/>
                      <a:pt x="2332826" y="25484"/>
                    </a:cubicBezTo>
                    <a:lnTo>
                      <a:pt x="228718" y="25484"/>
                    </a:lnTo>
                    <a:lnTo>
                      <a:pt x="228718" y="12742"/>
                    </a:lnTo>
                    <a:lnTo>
                      <a:pt x="228718" y="25484"/>
                    </a:lnTo>
                    <a:cubicBezTo>
                      <a:pt x="116250" y="25484"/>
                      <a:pt x="25217" y="116717"/>
                      <a:pt x="25217" y="229101"/>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0" name="Google Shape;1280;p32"/>
              <p:cNvSpPr txBox="1"/>
              <p:nvPr/>
            </p:nvSpPr>
            <p:spPr>
              <a:xfrm>
                <a:off x="0" y="9525"/>
                <a:ext cx="2561624" cy="1314203"/>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281" name="Google Shape;1281;p32"/>
            <p:cNvSpPr txBox="1"/>
            <p:nvPr/>
          </p:nvSpPr>
          <p:spPr>
            <a:xfrm>
              <a:off x="105007" y="5036517"/>
              <a:ext cx="2367169" cy="9557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Lead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Known, Valid Contact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Asset Management Identified Issues</a:t>
              </a:r>
              <a:endParaRPr b="0" i="0" sz="1400" u="none" cap="none" strike="noStrike">
                <a:solidFill>
                  <a:srgbClr val="000000"/>
                </a:solidFill>
                <a:latin typeface="Arial"/>
                <a:ea typeface="Arial"/>
                <a:cs typeface="Arial"/>
                <a:sym typeface="Arial"/>
              </a:endParaRPr>
            </a:p>
          </p:txBody>
        </p:sp>
      </p:grpSp>
      <p:grpSp>
        <p:nvGrpSpPr>
          <p:cNvPr id="1282" name="Google Shape;1282;p32"/>
          <p:cNvGrpSpPr/>
          <p:nvPr/>
        </p:nvGrpSpPr>
        <p:grpSpPr>
          <a:xfrm>
            <a:off x="2115662" y="3075345"/>
            <a:ext cx="1921276" cy="4860808"/>
            <a:chOff x="0" y="0"/>
            <a:chExt cx="2561702" cy="6481077"/>
          </a:xfrm>
        </p:grpSpPr>
        <p:grpSp>
          <p:nvGrpSpPr>
            <p:cNvPr id="1283" name="Google Shape;1283;p32"/>
            <p:cNvGrpSpPr/>
            <p:nvPr/>
          </p:nvGrpSpPr>
          <p:grpSpPr>
            <a:xfrm>
              <a:off x="0" y="1373888"/>
              <a:ext cx="2561590" cy="3086227"/>
              <a:chOff x="0" y="0"/>
              <a:chExt cx="2561590" cy="3086227"/>
            </a:xfrm>
          </p:grpSpPr>
          <p:sp>
            <p:nvSpPr>
              <p:cNvPr id="1284" name="Google Shape;1284;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5" name="Google Shape;1285;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86" name="Google Shape;1286;p32"/>
            <p:cNvGrpSpPr/>
            <p:nvPr/>
          </p:nvGrpSpPr>
          <p:grpSpPr>
            <a:xfrm>
              <a:off x="0" y="0"/>
              <a:ext cx="2561702" cy="910744"/>
              <a:chOff x="0" y="0"/>
              <a:chExt cx="2561702" cy="910744"/>
            </a:xfrm>
          </p:grpSpPr>
          <p:sp>
            <p:nvSpPr>
              <p:cNvPr id="1287" name="Google Shape;1287;p32"/>
              <p:cNvSpPr/>
              <p:nvPr/>
            </p:nvSpPr>
            <p:spPr>
              <a:xfrm>
                <a:off x="14680" y="12700"/>
                <a:ext cx="2532354" cy="885317"/>
              </a:xfrm>
              <a:custGeom>
                <a:rect b="b" l="l" r="r" t="t"/>
                <a:pathLst>
                  <a:path extrusionOk="0" h="885317" w="2532354">
                    <a:moveTo>
                      <a:pt x="0" y="147574"/>
                    </a:moveTo>
                    <a:cubicBezTo>
                      <a:pt x="0" y="66040"/>
                      <a:pt x="77659" y="0"/>
                      <a:pt x="173522" y="0"/>
                    </a:cubicBezTo>
                    <a:lnTo>
                      <a:pt x="2358832" y="0"/>
                    </a:lnTo>
                    <a:cubicBezTo>
                      <a:pt x="2454695" y="0"/>
                      <a:pt x="2532354" y="66040"/>
                      <a:pt x="2532354" y="147574"/>
                    </a:cubicBezTo>
                    <a:lnTo>
                      <a:pt x="2532354" y="737743"/>
                    </a:lnTo>
                    <a:cubicBezTo>
                      <a:pt x="2532354" y="819277"/>
                      <a:pt x="2454695" y="885317"/>
                      <a:pt x="2358832" y="885317"/>
                    </a:cubicBezTo>
                    <a:lnTo>
                      <a:pt x="173522" y="885317"/>
                    </a:lnTo>
                    <a:cubicBezTo>
                      <a:pt x="77659"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8" name="Google Shape;1288;p32"/>
              <p:cNvSpPr/>
              <p:nvPr/>
            </p:nvSpPr>
            <p:spPr>
              <a:xfrm>
                <a:off x="0" y="0"/>
                <a:ext cx="2561702" cy="910717"/>
              </a:xfrm>
              <a:custGeom>
                <a:rect b="b" l="l" r="r" t="t"/>
                <a:pathLst>
                  <a:path extrusionOk="0" h="910717" w="2561702">
                    <a:moveTo>
                      <a:pt x="0" y="160274"/>
                    </a:moveTo>
                    <a:cubicBezTo>
                      <a:pt x="0" y="71501"/>
                      <a:pt x="84412" y="0"/>
                      <a:pt x="188202" y="0"/>
                    </a:cubicBezTo>
                    <a:lnTo>
                      <a:pt x="2373512" y="0"/>
                    </a:lnTo>
                    <a:lnTo>
                      <a:pt x="2373512" y="12700"/>
                    </a:lnTo>
                    <a:lnTo>
                      <a:pt x="2373512" y="0"/>
                    </a:lnTo>
                    <a:cubicBezTo>
                      <a:pt x="2477155" y="0"/>
                      <a:pt x="2561702" y="71501"/>
                      <a:pt x="2561702" y="160274"/>
                    </a:cubicBezTo>
                    <a:lnTo>
                      <a:pt x="2547034" y="160274"/>
                    </a:lnTo>
                    <a:lnTo>
                      <a:pt x="2561702" y="160274"/>
                    </a:lnTo>
                    <a:lnTo>
                      <a:pt x="2561702" y="750443"/>
                    </a:lnTo>
                    <a:lnTo>
                      <a:pt x="2547034" y="750443"/>
                    </a:lnTo>
                    <a:lnTo>
                      <a:pt x="2561702" y="750443"/>
                    </a:lnTo>
                    <a:cubicBezTo>
                      <a:pt x="2561702" y="839089"/>
                      <a:pt x="2477302" y="910717"/>
                      <a:pt x="2373512" y="910717"/>
                    </a:cubicBezTo>
                    <a:lnTo>
                      <a:pt x="2373512" y="898017"/>
                    </a:lnTo>
                    <a:lnTo>
                      <a:pt x="2373512" y="910717"/>
                    </a:lnTo>
                    <a:lnTo>
                      <a:pt x="188202" y="910717"/>
                    </a:lnTo>
                    <a:lnTo>
                      <a:pt x="188202" y="898017"/>
                    </a:lnTo>
                    <a:lnTo>
                      <a:pt x="188202" y="910717"/>
                    </a:lnTo>
                    <a:cubicBezTo>
                      <a:pt x="84412" y="910717"/>
                      <a:pt x="0" y="839216"/>
                      <a:pt x="0" y="750443"/>
                    </a:cubicBezTo>
                    <a:lnTo>
                      <a:pt x="0" y="160274"/>
                    </a:lnTo>
                    <a:lnTo>
                      <a:pt x="14680" y="160274"/>
                    </a:lnTo>
                    <a:lnTo>
                      <a:pt x="0" y="160274"/>
                    </a:lnTo>
                    <a:moveTo>
                      <a:pt x="29361" y="160274"/>
                    </a:moveTo>
                    <a:lnTo>
                      <a:pt x="29361" y="750443"/>
                    </a:lnTo>
                    <a:lnTo>
                      <a:pt x="14680" y="750443"/>
                    </a:lnTo>
                    <a:lnTo>
                      <a:pt x="29361" y="750443"/>
                    </a:lnTo>
                    <a:cubicBezTo>
                      <a:pt x="29361" y="824738"/>
                      <a:pt x="100267" y="885317"/>
                      <a:pt x="188202" y="885317"/>
                    </a:cubicBezTo>
                    <a:lnTo>
                      <a:pt x="2373512" y="885317"/>
                    </a:lnTo>
                    <a:cubicBezTo>
                      <a:pt x="2461448" y="885317"/>
                      <a:pt x="2532354" y="824738"/>
                      <a:pt x="2532354" y="750443"/>
                    </a:cubicBezTo>
                    <a:lnTo>
                      <a:pt x="2532354" y="160274"/>
                    </a:lnTo>
                    <a:cubicBezTo>
                      <a:pt x="2532207" y="85979"/>
                      <a:pt x="2461448" y="25400"/>
                      <a:pt x="2373512" y="25400"/>
                    </a:cubicBezTo>
                    <a:lnTo>
                      <a:pt x="188202" y="25400"/>
                    </a:lnTo>
                    <a:lnTo>
                      <a:pt x="188202" y="12700"/>
                    </a:lnTo>
                    <a:lnTo>
                      <a:pt x="188202" y="25400"/>
                    </a:lnTo>
                    <a:cubicBezTo>
                      <a:pt x="100267" y="25400"/>
                      <a:pt x="29361" y="85979"/>
                      <a:pt x="293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9" name="Google Shape;1289;p32"/>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SDR</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AM</a:t>
                </a:r>
                <a:endParaRPr b="0" i="0" sz="1400" u="none" cap="none" strike="noStrike">
                  <a:solidFill>
                    <a:srgbClr val="000000"/>
                  </a:solidFill>
                  <a:latin typeface="Arial"/>
                  <a:ea typeface="Arial"/>
                  <a:cs typeface="Arial"/>
                  <a:sym typeface="Arial"/>
                </a:endParaRPr>
              </a:p>
            </p:txBody>
          </p:sp>
        </p:grpSp>
        <p:grpSp>
          <p:nvGrpSpPr>
            <p:cNvPr id="1290" name="Google Shape;1290;p32"/>
            <p:cNvGrpSpPr/>
            <p:nvPr/>
          </p:nvGrpSpPr>
          <p:grpSpPr>
            <a:xfrm>
              <a:off x="0" y="4909875"/>
              <a:ext cx="2561624" cy="1571202"/>
              <a:chOff x="0" y="0"/>
              <a:chExt cx="2561624" cy="1571202"/>
            </a:xfrm>
          </p:grpSpPr>
          <p:sp>
            <p:nvSpPr>
              <p:cNvPr id="1291" name="Google Shape;1291;p32"/>
              <p:cNvSpPr/>
              <p:nvPr/>
            </p:nvSpPr>
            <p:spPr>
              <a:xfrm>
                <a:off x="13181" y="12536"/>
                <a:ext cx="2535186" cy="1546131"/>
              </a:xfrm>
              <a:custGeom>
                <a:rect b="b" l="l" r="r" t="t"/>
                <a:pathLst>
                  <a:path extrusionOk="0" h="1546131" w="2535186">
                    <a:moveTo>
                      <a:pt x="0" y="257730"/>
                    </a:moveTo>
                    <a:cubicBezTo>
                      <a:pt x="0" y="115326"/>
                      <a:pt x="122054" y="0"/>
                      <a:pt x="272446" y="0"/>
                    </a:cubicBezTo>
                    <a:lnTo>
                      <a:pt x="2262739" y="0"/>
                    </a:lnTo>
                    <a:cubicBezTo>
                      <a:pt x="2413264" y="0"/>
                      <a:pt x="2535185" y="115326"/>
                      <a:pt x="2535185" y="257730"/>
                    </a:cubicBezTo>
                    <a:lnTo>
                      <a:pt x="2535185" y="1288400"/>
                    </a:lnTo>
                    <a:cubicBezTo>
                      <a:pt x="2535185" y="1430678"/>
                      <a:pt x="2413132" y="1546130"/>
                      <a:pt x="2262739" y="1546130"/>
                    </a:cubicBezTo>
                    <a:lnTo>
                      <a:pt x="272446" y="1546130"/>
                    </a:lnTo>
                    <a:cubicBezTo>
                      <a:pt x="122054" y="1546130"/>
                      <a:pt x="0" y="1430678"/>
                      <a:pt x="0" y="1288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2" name="Google Shape;1292;p32"/>
              <p:cNvSpPr/>
              <p:nvPr/>
            </p:nvSpPr>
            <p:spPr>
              <a:xfrm>
                <a:off x="0" y="0"/>
                <a:ext cx="2561547" cy="1571202"/>
              </a:xfrm>
              <a:custGeom>
                <a:rect b="b" l="l" r="r" t="t"/>
                <a:pathLst>
                  <a:path extrusionOk="0" h="1571202" w="2561547">
                    <a:moveTo>
                      <a:pt x="0" y="270266"/>
                    </a:moveTo>
                    <a:cubicBezTo>
                      <a:pt x="0" y="120968"/>
                      <a:pt x="127985" y="0"/>
                      <a:pt x="285627" y="0"/>
                    </a:cubicBezTo>
                    <a:lnTo>
                      <a:pt x="2275920" y="0"/>
                    </a:lnTo>
                    <a:lnTo>
                      <a:pt x="2275920" y="12536"/>
                    </a:lnTo>
                    <a:lnTo>
                      <a:pt x="2275920" y="0"/>
                    </a:lnTo>
                    <a:cubicBezTo>
                      <a:pt x="2433694" y="0"/>
                      <a:pt x="2561547" y="120968"/>
                      <a:pt x="2561547" y="270266"/>
                    </a:cubicBezTo>
                    <a:lnTo>
                      <a:pt x="2548366" y="270266"/>
                    </a:lnTo>
                    <a:lnTo>
                      <a:pt x="2561547" y="270266"/>
                    </a:lnTo>
                    <a:lnTo>
                      <a:pt x="2561547" y="1300936"/>
                    </a:lnTo>
                    <a:lnTo>
                      <a:pt x="2548366" y="1300936"/>
                    </a:lnTo>
                    <a:lnTo>
                      <a:pt x="2561547" y="1300936"/>
                    </a:lnTo>
                    <a:cubicBezTo>
                      <a:pt x="2561547" y="1450234"/>
                      <a:pt x="2433562" y="1571202"/>
                      <a:pt x="2275920" y="1571202"/>
                    </a:cubicBezTo>
                    <a:lnTo>
                      <a:pt x="2275920" y="1558666"/>
                    </a:lnTo>
                    <a:lnTo>
                      <a:pt x="2275920" y="1571202"/>
                    </a:lnTo>
                    <a:lnTo>
                      <a:pt x="285627" y="1571202"/>
                    </a:lnTo>
                    <a:lnTo>
                      <a:pt x="285627" y="1558666"/>
                    </a:lnTo>
                    <a:lnTo>
                      <a:pt x="285627" y="1571202"/>
                    </a:lnTo>
                    <a:cubicBezTo>
                      <a:pt x="127985" y="1571202"/>
                      <a:pt x="0" y="1450234"/>
                      <a:pt x="0" y="1300936"/>
                    </a:cubicBezTo>
                    <a:lnTo>
                      <a:pt x="0" y="270266"/>
                    </a:lnTo>
                    <a:lnTo>
                      <a:pt x="13181" y="270266"/>
                    </a:lnTo>
                    <a:lnTo>
                      <a:pt x="0" y="270266"/>
                    </a:lnTo>
                    <a:moveTo>
                      <a:pt x="26362" y="270266"/>
                    </a:moveTo>
                    <a:lnTo>
                      <a:pt x="26362" y="1300936"/>
                    </a:lnTo>
                    <a:lnTo>
                      <a:pt x="13181" y="1300936"/>
                    </a:lnTo>
                    <a:lnTo>
                      <a:pt x="26362" y="1300936"/>
                    </a:lnTo>
                    <a:cubicBezTo>
                      <a:pt x="26362" y="1436319"/>
                      <a:pt x="142352" y="1546131"/>
                      <a:pt x="285627" y="1546131"/>
                    </a:cubicBezTo>
                    <a:lnTo>
                      <a:pt x="2275920" y="1546131"/>
                    </a:lnTo>
                    <a:cubicBezTo>
                      <a:pt x="2419195" y="1546131"/>
                      <a:pt x="2535186" y="1436319"/>
                      <a:pt x="2535186" y="1300936"/>
                    </a:cubicBezTo>
                    <a:lnTo>
                      <a:pt x="2535186" y="270266"/>
                    </a:lnTo>
                    <a:cubicBezTo>
                      <a:pt x="2535186" y="134882"/>
                      <a:pt x="2419195" y="25071"/>
                      <a:pt x="2275920" y="25071"/>
                    </a:cubicBezTo>
                    <a:lnTo>
                      <a:pt x="285627" y="25071"/>
                    </a:lnTo>
                    <a:lnTo>
                      <a:pt x="285627" y="12536"/>
                    </a:lnTo>
                    <a:lnTo>
                      <a:pt x="285627" y="25071"/>
                    </a:lnTo>
                    <a:cubicBezTo>
                      <a:pt x="142352" y="25071"/>
                      <a:pt x="26362" y="134882"/>
                      <a:pt x="26362" y="27026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3" name="Google Shape;1293;p32"/>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294" name="Google Shape;1294;p32"/>
            <p:cNvSpPr txBox="1"/>
            <p:nvPr/>
          </p:nvSpPr>
          <p:spPr>
            <a:xfrm>
              <a:off x="97227" y="5036517"/>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Prospect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Confirmed meeting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BANT complete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Basic Technical Requirements</a:t>
              </a:r>
              <a:endParaRPr b="0" i="0" sz="1400" u="none" cap="none" strike="noStrike">
                <a:solidFill>
                  <a:srgbClr val="000000"/>
                </a:solidFill>
                <a:latin typeface="Arial"/>
                <a:ea typeface="Arial"/>
                <a:cs typeface="Arial"/>
                <a:sym typeface="Arial"/>
              </a:endParaRPr>
            </a:p>
          </p:txBody>
        </p:sp>
        <p:sp>
          <p:nvSpPr>
            <p:cNvPr id="1295" name="Google Shape;1295;p32"/>
            <p:cNvSpPr txBox="1"/>
            <p:nvPr/>
          </p:nvSpPr>
          <p:spPr>
            <a:xfrm>
              <a:off x="187308" y="2416532"/>
              <a:ext cx="2187008" cy="965288"/>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Pospect 10%</a:t>
              </a:r>
              <a:endParaRPr b="0" i="0" sz="1400" u="none" cap="none" strike="noStrike">
                <a:solidFill>
                  <a:srgbClr val="000000"/>
                </a:solidFill>
                <a:latin typeface="Arial"/>
                <a:ea typeface="Arial"/>
                <a:cs typeface="Arial"/>
                <a:sym typeface="Arial"/>
              </a:endParaRPr>
            </a:p>
          </p:txBody>
        </p:sp>
      </p:grpSp>
      <p:grpSp>
        <p:nvGrpSpPr>
          <p:cNvPr id="1296" name="Google Shape;1296;p32"/>
          <p:cNvGrpSpPr/>
          <p:nvPr/>
        </p:nvGrpSpPr>
        <p:grpSpPr>
          <a:xfrm>
            <a:off x="6141154" y="3075345"/>
            <a:ext cx="1921192" cy="5742146"/>
            <a:chOff x="0" y="0"/>
            <a:chExt cx="2561590" cy="7656195"/>
          </a:xfrm>
        </p:grpSpPr>
        <p:grpSp>
          <p:nvGrpSpPr>
            <p:cNvPr id="1297" name="Google Shape;1297;p32"/>
            <p:cNvGrpSpPr/>
            <p:nvPr/>
          </p:nvGrpSpPr>
          <p:grpSpPr>
            <a:xfrm>
              <a:off x="0" y="1373888"/>
              <a:ext cx="2561590" cy="3086227"/>
              <a:chOff x="0" y="0"/>
              <a:chExt cx="2561590" cy="3086227"/>
            </a:xfrm>
          </p:grpSpPr>
          <p:sp>
            <p:nvSpPr>
              <p:cNvPr id="1298" name="Google Shape;1298;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9" name="Google Shape;1299;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0" name="Google Shape;1300;p32"/>
            <p:cNvGrpSpPr/>
            <p:nvPr/>
          </p:nvGrpSpPr>
          <p:grpSpPr>
            <a:xfrm>
              <a:off x="27014" y="0"/>
              <a:ext cx="2507596" cy="910744"/>
              <a:chOff x="0" y="0"/>
              <a:chExt cx="2507596" cy="910744"/>
            </a:xfrm>
          </p:grpSpPr>
          <p:sp>
            <p:nvSpPr>
              <p:cNvPr id="1301" name="Google Shape;1301;p32"/>
              <p:cNvSpPr/>
              <p:nvPr/>
            </p:nvSpPr>
            <p:spPr>
              <a:xfrm>
                <a:off x="14420" y="12700"/>
                <a:ext cx="2478637" cy="885317"/>
              </a:xfrm>
              <a:custGeom>
                <a:rect b="b" l="l" r="r" t="t"/>
                <a:pathLst>
                  <a:path extrusionOk="0" h="885317" w="2478637">
                    <a:moveTo>
                      <a:pt x="0" y="147574"/>
                    </a:moveTo>
                    <a:cubicBezTo>
                      <a:pt x="0" y="66040"/>
                      <a:pt x="76281" y="0"/>
                      <a:pt x="170299" y="0"/>
                    </a:cubicBezTo>
                    <a:lnTo>
                      <a:pt x="2308338" y="0"/>
                    </a:lnTo>
                    <a:cubicBezTo>
                      <a:pt x="2402500" y="0"/>
                      <a:pt x="2478637" y="66040"/>
                      <a:pt x="2478637" y="147574"/>
                    </a:cubicBezTo>
                    <a:lnTo>
                      <a:pt x="2478637" y="737743"/>
                    </a:lnTo>
                    <a:cubicBezTo>
                      <a:pt x="2478637" y="819277"/>
                      <a:pt x="2402356" y="885317"/>
                      <a:pt x="2308338" y="885317"/>
                    </a:cubicBezTo>
                    <a:lnTo>
                      <a:pt x="170299" y="885317"/>
                    </a:lnTo>
                    <a:cubicBezTo>
                      <a:pt x="76281"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2" name="Google Shape;1302;p32"/>
              <p:cNvSpPr/>
              <p:nvPr/>
            </p:nvSpPr>
            <p:spPr>
              <a:xfrm>
                <a:off x="0" y="0"/>
                <a:ext cx="2507477" cy="910717"/>
              </a:xfrm>
              <a:custGeom>
                <a:rect b="b" l="l" r="r" t="t"/>
                <a:pathLst>
                  <a:path extrusionOk="0" h="910717" w="2507477">
                    <a:moveTo>
                      <a:pt x="0" y="160274"/>
                    </a:moveTo>
                    <a:cubicBezTo>
                      <a:pt x="0" y="71501"/>
                      <a:pt x="82914" y="0"/>
                      <a:pt x="184719" y="0"/>
                    </a:cubicBezTo>
                    <a:lnTo>
                      <a:pt x="2322758" y="0"/>
                    </a:lnTo>
                    <a:lnTo>
                      <a:pt x="2322758" y="12700"/>
                    </a:lnTo>
                    <a:lnTo>
                      <a:pt x="2322758" y="0"/>
                    </a:lnTo>
                    <a:cubicBezTo>
                      <a:pt x="2424562" y="0"/>
                      <a:pt x="2507477" y="71501"/>
                      <a:pt x="2507477" y="160274"/>
                    </a:cubicBezTo>
                    <a:lnTo>
                      <a:pt x="2493057" y="160274"/>
                    </a:lnTo>
                    <a:lnTo>
                      <a:pt x="2507477" y="160274"/>
                    </a:lnTo>
                    <a:lnTo>
                      <a:pt x="2507477" y="750443"/>
                    </a:lnTo>
                    <a:lnTo>
                      <a:pt x="2493057" y="750443"/>
                    </a:lnTo>
                    <a:lnTo>
                      <a:pt x="2507477" y="750443"/>
                    </a:lnTo>
                    <a:cubicBezTo>
                      <a:pt x="2507477" y="839089"/>
                      <a:pt x="2424562" y="910717"/>
                      <a:pt x="2322758" y="910717"/>
                    </a:cubicBezTo>
                    <a:lnTo>
                      <a:pt x="2322758" y="898017"/>
                    </a:lnTo>
                    <a:lnTo>
                      <a:pt x="2322758" y="910717"/>
                    </a:lnTo>
                    <a:lnTo>
                      <a:pt x="184719" y="910717"/>
                    </a:lnTo>
                    <a:lnTo>
                      <a:pt x="184719" y="898017"/>
                    </a:lnTo>
                    <a:lnTo>
                      <a:pt x="184719" y="910717"/>
                    </a:lnTo>
                    <a:cubicBezTo>
                      <a:pt x="82914" y="910717"/>
                      <a:pt x="0" y="839216"/>
                      <a:pt x="0" y="750443"/>
                    </a:cubicBezTo>
                    <a:lnTo>
                      <a:pt x="0" y="160274"/>
                    </a:lnTo>
                    <a:lnTo>
                      <a:pt x="14420" y="160274"/>
                    </a:lnTo>
                    <a:lnTo>
                      <a:pt x="0" y="160274"/>
                    </a:lnTo>
                    <a:moveTo>
                      <a:pt x="28840" y="160274"/>
                    </a:moveTo>
                    <a:lnTo>
                      <a:pt x="28840" y="750443"/>
                    </a:lnTo>
                    <a:lnTo>
                      <a:pt x="14420" y="750443"/>
                    </a:lnTo>
                    <a:lnTo>
                      <a:pt x="28840" y="750443"/>
                    </a:lnTo>
                    <a:cubicBezTo>
                      <a:pt x="28840" y="824738"/>
                      <a:pt x="98488" y="885317"/>
                      <a:pt x="184719" y="885317"/>
                    </a:cubicBezTo>
                    <a:lnTo>
                      <a:pt x="2322758" y="885317"/>
                    </a:lnTo>
                    <a:cubicBezTo>
                      <a:pt x="2409133" y="885317"/>
                      <a:pt x="2478637" y="824738"/>
                      <a:pt x="2478637" y="750443"/>
                    </a:cubicBezTo>
                    <a:lnTo>
                      <a:pt x="2478637" y="160274"/>
                    </a:lnTo>
                    <a:cubicBezTo>
                      <a:pt x="2478781" y="85979"/>
                      <a:pt x="2409133" y="25400"/>
                      <a:pt x="2322758" y="25400"/>
                    </a:cubicBezTo>
                    <a:lnTo>
                      <a:pt x="184719" y="25400"/>
                    </a:lnTo>
                    <a:lnTo>
                      <a:pt x="184719" y="12700"/>
                    </a:lnTo>
                    <a:lnTo>
                      <a:pt x="184719" y="25400"/>
                    </a:lnTo>
                    <a:cubicBezTo>
                      <a:pt x="98488" y="25400"/>
                      <a:pt x="28840" y="85979"/>
                      <a:pt x="28840"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3" name="Google Shape;1303;p32"/>
              <p:cNvSpPr txBox="1"/>
              <p:nvPr/>
            </p:nvSpPr>
            <p:spPr>
              <a:xfrm>
                <a:off x="0" y="0"/>
                <a:ext cx="2507596"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a:t>
                </a:r>
                <a:endParaRPr b="0" i="0" sz="1400" u="none" cap="none" strike="noStrike">
                  <a:solidFill>
                    <a:srgbClr val="000000"/>
                  </a:solidFill>
                  <a:latin typeface="Arial"/>
                  <a:ea typeface="Arial"/>
                  <a:cs typeface="Arial"/>
                  <a:sym typeface="Arial"/>
                </a:endParaRPr>
              </a:p>
            </p:txBody>
          </p:sp>
        </p:grpSp>
        <p:grpSp>
          <p:nvGrpSpPr>
            <p:cNvPr id="1304" name="Google Shape;1304;p32"/>
            <p:cNvGrpSpPr/>
            <p:nvPr/>
          </p:nvGrpSpPr>
          <p:grpSpPr>
            <a:xfrm>
              <a:off x="16252" y="4909875"/>
              <a:ext cx="2529120" cy="2431412"/>
              <a:chOff x="0" y="0"/>
              <a:chExt cx="2529120" cy="2431412"/>
            </a:xfrm>
          </p:grpSpPr>
          <p:sp>
            <p:nvSpPr>
              <p:cNvPr id="1305" name="Google Shape;1305;p32"/>
              <p:cNvSpPr/>
              <p:nvPr/>
            </p:nvSpPr>
            <p:spPr>
              <a:xfrm>
                <a:off x="13014" y="14452"/>
                <a:ext cx="2503019" cy="2402513"/>
              </a:xfrm>
              <a:custGeom>
                <a:rect b="b" l="l" r="r" t="t"/>
                <a:pathLst>
                  <a:path extrusionOk="0" h="2402513" w="2503019">
                    <a:moveTo>
                      <a:pt x="0" y="400467"/>
                    </a:moveTo>
                    <a:cubicBezTo>
                      <a:pt x="0" y="179206"/>
                      <a:pt x="161627" y="0"/>
                      <a:pt x="361125" y="0"/>
                    </a:cubicBezTo>
                    <a:lnTo>
                      <a:pt x="2141894" y="0"/>
                    </a:lnTo>
                    <a:cubicBezTo>
                      <a:pt x="2341391" y="0"/>
                      <a:pt x="2503019" y="179206"/>
                      <a:pt x="2503019" y="400467"/>
                    </a:cubicBezTo>
                    <a:lnTo>
                      <a:pt x="2503019" y="2002046"/>
                    </a:lnTo>
                    <a:cubicBezTo>
                      <a:pt x="2503019" y="2223162"/>
                      <a:pt x="2341391" y="2402513"/>
                      <a:pt x="2141894" y="2402513"/>
                    </a:cubicBezTo>
                    <a:lnTo>
                      <a:pt x="361125" y="2402513"/>
                    </a:lnTo>
                    <a:cubicBezTo>
                      <a:pt x="161627" y="2402513"/>
                      <a:pt x="0" y="2223162"/>
                      <a:pt x="0" y="20020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6" name="Google Shape;1306;p32"/>
              <p:cNvSpPr/>
              <p:nvPr/>
            </p:nvSpPr>
            <p:spPr>
              <a:xfrm>
                <a:off x="0" y="0"/>
                <a:ext cx="2529046" cy="2431412"/>
              </a:xfrm>
              <a:custGeom>
                <a:rect b="b" l="l" r="r" t="t"/>
                <a:pathLst>
                  <a:path extrusionOk="0" h="2431412" w="2529046">
                    <a:moveTo>
                      <a:pt x="0" y="414919"/>
                    </a:moveTo>
                    <a:cubicBezTo>
                      <a:pt x="0" y="185709"/>
                      <a:pt x="167484" y="0"/>
                      <a:pt x="374139" y="0"/>
                    </a:cubicBezTo>
                    <a:lnTo>
                      <a:pt x="2154908" y="0"/>
                    </a:lnTo>
                    <a:lnTo>
                      <a:pt x="2154908" y="14452"/>
                    </a:lnTo>
                    <a:lnTo>
                      <a:pt x="2154908" y="0"/>
                    </a:lnTo>
                    <a:cubicBezTo>
                      <a:pt x="2361562" y="0"/>
                      <a:pt x="2529046" y="185709"/>
                      <a:pt x="2529046" y="414919"/>
                    </a:cubicBezTo>
                    <a:lnTo>
                      <a:pt x="2516033" y="414919"/>
                    </a:lnTo>
                    <a:lnTo>
                      <a:pt x="2529046" y="414919"/>
                    </a:lnTo>
                    <a:lnTo>
                      <a:pt x="2529046" y="2016498"/>
                    </a:lnTo>
                    <a:lnTo>
                      <a:pt x="2516033" y="2016498"/>
                    </a:lnTo>
                    <a:lnTo>
                      <a:pt x="2529046" y="2016498"/>
                    </a:lnTo>
                    <a:cubicBezTo>
                      <a:pt x="2529046" y="2245707"/>
                      <a:pt x="2361562" y="2431412"/>
                      <a:pt x="2154908" y="2431412"/>
                    </a:cubicBezTo>
                    <a:lnTo>
                      <a:pt x="2154908" y="2416965"/>
                    </a:lnTo>
                    <a:lnTo>
                      <a:pt x="2154908" y="2431412"/>
                    </a:lnTo>
                    <a:lnTo>
                      <a:pt x="374139" y="2431412"/>
                    </a:lnTo>
                    <a:lnTo>
                      <a:pt x="374139" y="2416965"/>
                    </a:lnTo>
                    <a:lnTo>
                      <a:pt x="374139" y="2431412"/>
                    </a:lnTo>
                    <a:cubicBezTo>
                      <a:pt x="167484" y="2431412"/>
                      <a:pt x="0" y="2245707"/>
                      <a:pt x="0" y="2016498"/>
                    </a:cubicBezTo>
                    <a:lnTo>
                      <a:pt x="0" y="414919"/>
                    </a:lnTo>
                    <a:lnTo>
                      <a:pt x="13014" y="414919"/>
                    </a:lnTo>
                    <a:lnTo>
                      <a:pt x="0" y="414919"/>
                    </a:lnTo>
                    <a:moveTo>
                      <a:pt x="26027" y="414919"/>
                    </a:moveTo>
                    <a:lnTo>
                      <a:pt x="26027" y="2016498"/>
                    </a:lnTo>
                    <a:lnTo>
                      <a:pt x="13014" y="2016498"/>
                    </a:lnTo>
                    <a:lnTo>
                      <a:pt x="26027" y="2016498"/>
                    </a:lnTo>
                    <a:cubicBezTo>
                      <a:pt x="26027" y="2229666"/>
                      <a:pt x="181929" y="2402513"/>
                      <a:pt x="374139" y="2402513"/>
                    </a:cubicBezTo>
                    <a:lnTo>
                      <a:pt x="2154908" y="2402513"/>
                    </a:lnTo>
                    <a:cubicBezTo>
                      <a:pt x="2347247" y="2402513"/>
                      <a:pt x="2503019" y="2229666"/>
                      <a:pt x="2503019" y="2016498"/>
                    </a:cubicBezTo>
                    <a:lnTo>
                      <a:pt x="2503019" y="414919"/>
                    </a:lnTo>
                    <a:cubicBezTo>
                      <a:pt x="2503149" y="201751"/>
                      <a:pt x="2347247" y="28904"/>
                      <a:pt x="2154908" y="28904"/>
                    </a:cubicBezTo>
                    <a:lnTo>
                      <a:pt x="374139" y="28904"/>
                    </a:lnTo>
                    <a:lnTo>
                      <a:pt x="374139" y="14452"/>
                    </a:lnTo>
                    <a:lnTo>
                      <a:pt x="374139" y="28904"/>
                    </a:lnTo>
                    <a:cubicBezTo>
                      <a:pt x="181929" y="28904"/>
                      <a:pt x="26027" y="201751"/>
                      <a:pt x="26027" y="414919"/>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7" name="Google Shape;1307;p32"/>
              <p:cNvSpPr txBox="1"/>
              <p:nvPr/>
            </p:nvSpPr>
            <p:spPr>
              <a:xfrm>
                <a:off x="0" y="9525"/>
                <a:ext cx="2529120" cy="242185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08" name="Google Shape;1308;p32"/>
            <p:cNvSpPr txBox="1"/>
            <p:nvPr/>
          </p:nvSpPr>
          <p:spPr>
            <a:xfrm>
              <a:off x="142000" y="5045595"/>
              <a:ext cx="2277600" cy="261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Engagement Gate:</a:t>
              </a:r>
              <a:endParaRPr b="0" i="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Confirmed POV success criteria?</a:t>
              </a:r>
              <a:endParaRPr b="0" i="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Confirmed EB meeting</a:t>
              </a:r>
              <a:endParaRPr b="0" i="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OR</a:t>
              </a:r>
              <a:endParaRPr b="0" i="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Confirmed reference Sale?</a:t>
              </a:r>
              <a:endParaRPr b="0" i="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4. Confirmed process to approve close known</a:t>
              </a:r>
              <a:endParaRPr b="0" i="0" u="none" cap="none" strike="noStrike">
                <a:solidFill>
                  <a:srgbClr val="000000"/>
                </a:solidFill>
                <a:latin typeface="Arial"/>
                <a:ea typeface="Arial"/>
                <a:cs typeface="Arial"/>
                <a:sym typeface="Arial"/>
              </a:endParaRPr>
            </a:p>
          </p:txBody>
        </p:sp>
        <p:sp>
          <p:nvSpPr>
            <p:cNvPr id="1309" name="Google Shape;1309;p32"/>
            <p:cNvSpPr txBox="1"/>
            <p:nvPr/>
          </p:nvSpPr>
          <p:spPr>
            <a:xfrm>
              <a:off x="107161" y="2416532"/>
              <a:ext cx="2347302" cy="965288"/>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Engagement  40%</a:t>
              </a:r>
              <a:endParaRPr b="0" i="0" sz="1400" u="none" cap="none" strike="noStrike">
                <a:solidFill>
                  <a:srgbClr val="000000"/>
                </a:solidFill>
                <a:latin typeface="Arial"/>
                <a:ea typeface="Arial"/>
                <a:cs typeface="Arial"/>
                <a:sym typeface="Arial"/>
              </a:endParaRPr>
            </a:p>
          </p:txBody>
        </p:sp>
      </p:grpSp>
      <p:grpSp>
        <p:nvGrpSpPr>
          <p:cNvPr id="1310" name="Google Shape;1310;p32"/>
          <p:cNvGrpSpPr/>
          <p:nvPr/>
        </p:nvGrpSpPr>
        <p:grpSpPr>
          <a:xfrm>
            <a:off x="8153901" y="3075345"/>
            <a:ext cx="1921218" cy="4860809"/>
            <a:chOff x="0" y="0"/>
            <a:chExt cx="2561624" cy="6481078"/>
          </a:xfrm>
        </p:grpSpPr>
        <p:grpSp>
          <p:nvGrpSpPr>
            <p:cNvPr id="1311" name="Google Shape;1311;p32"/>
            <p:cNvGrpSpPr/>
            <p:nvPr/>
          </p:nvGrpSpPr>
          <p:grpSpPr>
            <a:xfrm>
              <a:off x="0" y="1342544"/>
              <a:ext cx="2561590" cy="3086227"/>
              <a:chOff x="0" y="0"/>
              <a:chExt cx="2561590" cy="3086227"/>
            </a:xfrm>
          </p:grpSpPr>
          <p:sp>
            <p:nvSpPr>
              <p:cNvPr id="1312" name="Google Shape;1312;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3" name="Google Shape;1313;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32"/>
            <p:cNvGrpSpPr/>
            <p:nvPr/>
          </p:nvGrpSpPr>
          <p:grpSpPr>
            <a:xfrm>
              <a:off x="46717" y="0"/>
              <a:ext cx="2468190" cy="910744"/>
              <a:chOff x="0" y="0"/>
              <a:chExt cx="2468190" cy="910744"/>
            </a:xfrm>
          </p:grpSpPr>
          <p:sp>
            <p:nvSpPr>
              <p:cNvPr id="1315" name="Google Shape;1315;p32"/>
              <p:cNvSpPr/>
              <p:nvPr/>
            </p:nvSpPr>
            <p:spPr>
              <a:xfrm>
                <a:off x="14193" y="12700"/>
                <a:ext cx="2439688" cy="885317"/>
              </a:xfrm>
              <a:custGeom>
                <a:rect b="b" l="l" r="r" t="t"/>
                <a:pathLst>
                  <a:path extrusionOk="0" h="885317" w="2439688">
                    <a:moveTo>
                      <a:pt x="0" y="147574"/>
                    </a:moveTo>
                    <a:cubicBezTo>
                      <a:pt x="0" y="66040"/>
                      <a:pt x="75083" y="0"/>
                      <a:pt x="167623" y="0"/>
                    </a:cubicBezTo>
                    <a:lnTo>
                      <a:pt x="2272066" y="0"/>
                    </a:lnTo>
                    <a:cubicBezTo>
                      <a:pt x="2364748" y="0"/>
                      <a:pt x="2439689" y="66040"/>
                      <a:pt x="2439689" y="147574"/>
                    </a:cubicBezTo>
                    <a:lnTo>
                      <a:pt x="2439689" y="737743"/>
                    </a:lnTo>
                    <a:cubicBezTo>
                      <a:pt x="2439689" y="819277"/>
                      <a:pt x="2364606" y="885317"/>
                      <a:pt x="2272066" y="885317"/>
                    </a:cubicBezTo>
                    <a:lnTo>
                      <a:pt x="167623" y="885317"/>
                    </a:lnTo>
                    <a:cubicBezTo>
                      <a:pt x="75083"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6" name="Google Shape;1316;p32"/>
              <p:cNvSpPr/>
              <p:nvPr/>
            </p:nvSpPr>
            <p:spPr>
              <a:xfrm>
                <a:off x="0" y="0"/>
                <a:ext cx="2468075" cy="910717"/>
              </a:xfrm>
              <a:custGeom>
                <a:rect b="b" l="l" r="r" t="t"/>
                <a:pathLst>
                  <a:path extrusionOk="0" h="910717" w="2468075">
                    <a:moveTo>
                      <a:pt x="0" y="160274"/>
                    </a:moveTo>
                    <a:cubicBezTo>
                      <a:pt x="0" y="71501"/>
                      <a:pt x="81612" y="0"/>
                      <a:pt x="181816" y="0"/>
                    </a:cubicBezTo>
                    <a:lnTo>
                      <a:pt x="2286259" y="0"/>
                    </a:lnTo>
                    <a:lnTo>
                      <a:pt x="2286259" y="12700"/>
                    </a:lnTo>
                    <a:lnTo>
                      <a:pt x="2286259" y="0"/>
                    </a:lnTo>
                    <a:cubicBezTo>
                      <a:pt x="2386463" y="0"/>
                      <a:pt x="2468075" y="71501"/>
                      <a:pt x="2468075" y="160274"/>
                    </a:cubicBezTo>
                    <a:lnTo>
                      <a:pt x="2453882" y="160274"/>
                    </a:lnTo>
                    <a:lnTo>
                      <a:pt x="2468075" y="160274"/>
                    </a:lnTo>
                    <a:lnTo>
                      <a:pt x="2468075" y="750443"/>
                    </a:lnTo>
                    <a:lnTo>
                      <a:pt x="2453882" y="750443"/>
                    </a:lnTo>
                    <a:lnTo>
                      <a:pt x="2468075" y="750443"/>
                    </a:lnTo>
                    <a:cubicBezTo>
                      <a:pt x="2468075" y="839089"/>
                      <a:pt x="2386463" y="910717"/>
                      <a:pt x="2286259" y="910717"/>
                    </a:cubicBezTo>
                    <a:lnTo>
                      <a:pt x="2286259" y="898017"/>
                    </a:lnTo>
                    <a:lnTo>
                      <a:pt x="2286259" y="910717"/>
                    </a:lnTo>
                    <a:lnTo>
                      <a:pt x="181816" y="910717"/>
                    </a:lnTo>
                    <a:lnTo>
                      <a:pt x="181816" y="898017"/>
                    </a:lnTo>
                    <a:lnTo>
                      <a:pt x="181816" y="910717"/>
                    </a:lnTo>
                    <a:cubicBezTo>
                      <a:pt x="81612" y="910717"/>
                      <a:pt x="0" y="839216"/>
                      <a:pt x="0" y="750443"/>
                    </a:cubicBezTo>
                    <a:lnTo>
                      <a:pt x="0" y="160274"/>
                    </a:lnTo>
                    <a:lnTo>
                      <a:pt x="14193" y="160274"/>
                    </a:lnTo>
                    <a:lnTo>
                      <a:pt x="0" y="160274"/>
                    </a:lnTo>
                    <a:moveTo>
                      <a:pt x="28387" y="160274"/>
                    </a:moveTo>
                    <a:lnTo>
                      <a:pt x="28387" y="750443"/>
                    </a:lnTo>
                    <a:lnTo>
                      <a:pt x="14193" y="750443"/>
                    </a:lnTo>
                    <a:lnTo>
                      <a:pt x="28387" y="750443"/>
                    </a:lnTo>
                    <a:cubicBezTo>
                      <a:pt x="28387" y="824738"/>
                      <a:pt x="96940" y="885317"/>
                      <a:pt x="181816" y="885317"/>
                    </a:cubicBezTo>
                    <a:lnTo>
                      <a:pt x="2286259" y="885317"/>
                    </a:lnTo>
                    <a:cubicBezTo>
                      <a:pt x="2371277" y="885317"/>
                      <a:pt x="2439688" y="824738"/>
                      <a:pt x="2439688" y="750443"/>
                    </a:cubicBezTo>
                    <a:lnTo>
                      <a:pt x="2439688" y="160274"/>
                    </a:lnTo>
                    <a:cubicBezTo>
                      <a:pt x="2439830" y="85979"/>
                      <a:pt x="2371277" y="25400"/>
                      <a:pt x="2286259" y="25400"/>
                    </a:cubicBezTo>
                    <a:lnTo>
                      <a:pt x="181816" y="25400"/>
                    </a:lnTo>
                    <a:lnTo>
                      <a:pt x="181816" y="12700"/>
                    </a:lnTo>
                    <a:lnTo>
                      <a:pt x="181816" y="25400"/>
                    </a:lnTo>
                    <a:cubicBezTo>
                      <a:pt x="96940" y="25400"/>
                      <a:pt x="28387" y="85979"/>
                      <a:pt x="28387"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7" name="Google Shape;1317;p32"/>
              <p:cNvSpPr txBox="1"/>
              <p:nvPr/>
            </p:nvSpPr>
            <p:spPr>
              <a:xfrm>
                <a:off x="0" y="0"/>
                <a:ext cx="2468190"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SE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AM</a:t>
                </a:r>
                <a:endParaRPr b="0" i="0" sz="1400" u="none" cap="none" strike="noStrike">
                  <a:solidFill>
                    <a:srgbClr val="000000"/>
                  </a:solidFill>
                  <a:latin typeface="Arial"/>
                  <a:ea typeface="Arial"/>
                  <a:cs typeface="Arial"/>
                  <a:sym typeface="Arial"/>
                </a:endParaRPr>
              </a:p>
            </p:txBody>
          </p:sp>
        </p:grpSp>
        <p:grpSp>
          <p:nvGrpSpPr>
            <p:cNvPr id="1318" name="Google Shape;1318;p32"/>
            <p:cNvGrpSpPr/>
            <p:nvPr/>
          </p:nvGrpSpPr>
          <p:grpSpPr>
            <a:xfrm>
              <a:off x="0" y="4909875"/>
              <a:ext cx="2561624" cy="1571203"/>
              <a:chOff x="0" y="0"/>
              <a:chExt cx="2561624" cy="1571203"/>
            </a:xfrm>
          </p:grpSpPr>
          <p:sp>
            <p:nvSpPr>
              <p:cNvPr id="1319" name="Google Shape;1319;p32"/>
              <p:cNvSpPr/>
              <p:nvPr/>
            </p:nvSpPr>
            <p:spPr>
              <a:xfrm>
                <a:off x="12609" y="15124"/>
                <a:ext cx="2536328" cy="1540963"/>
              </a:xfrm>
              <a:custGeom>
                <a:rect b="b" l="l" r="r" t="t"/>
                <a:pathLst>
                  <a:path extrusionOk="0" h="1540963" w="2536328">
                    <a:moveTo>
                      <a:pt x="0" y="256802"/>
                    </a:moveTo>
                    <a:cubicBezTo>
                      <a:pt x="0" y="114941"/>
                      <a:pt x="96833" y="0"/>
                      <a:pt x="216109" y="0"/>
                    </a:cubicBezTo>
                    <a:lnTo>
                      <a:pt x="2320217" y="0"/>
                    </a:lnTo>
                    <a:cubicBezTo>
                      <a:pt x="2439620" y="0"/>
                      <a:pt x="2536327" y="114941"/>
                      <a:pt x="2536327" y="256802"/>
                    </a:cubicBezTo>
                    <a:lnTo>
                      <a:pt x="2536327" y="1284160"/>
                    </a:lnTo>
                    <a:cubicBezTo>
                      <a:pt x="2536327" y="1426022"/>
                      <a:pt x="2439494" y="1540962"/>
                      <a:pt x="2320217" y="1540962"/>
                    </a:cubicBezTo>
                    <a:lnTo>
                      <a:pt x="216109" y="1540962"/>
                    </a:lnTo>
                    <a:cubicBezTo>
                      <a:pt x="96833" y="1540962"/>
                      <a:pt x="0" y="1425870"/>
                      <a:pt x="0" y="12841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0" name="Google Shape;1320;p32"/>
              <p:cNvSpPr/>
              <p:nvPr/>
            </p:nvSpPr>
            <p:spPr>
              <a:xfrm>
                <a:off x="0" y="0"/>
                <a:ext cx="2561545" cy="1571203"/>
              </a:xfrm>
              <a:custGeom>
                <a:rect b="b" l="l" r="r" t="t"/>
                <a:pathLst>
                  <a:path extrusionOk="0" h="1571203" w="2561545">
                    <a:moveTo>
                      <a:pt x="0" y="271926"/>
                    </a:moveTo>
                    <a:cubicBezTo>
                      <a:pt x="0" y="121595"/>
                      <a:pt x="102507" y="0"/>
                      <a:pt x="228718" y="0"/>
                    </a:cubicBezTo>
                    <a:lnTo>
                      <a:pt x="2332826" y="0"/>
                    </a:lnTo>
                    <a:lnTo>
                      <a:pt x="2332826" y="15124"/>
                    </a:lnTo>
                    <a:lnTo>
                      <a:pt x="2332826" y="0"/>
                    </a:lnTo>
                    <a:cubicBezTo>
                      <a:pt x="2459037" y="0"/>
                      <a:pt x="2561545" y="121595"/>
                      <a:pt x="2561545" y="271926"/>
                    </a:cubicBezTo>
                    <a:lnTo>
                      <a:pt x="2548936" y="271926"/>
                    </a:lnTo>
                    <a:lnTo>
                      <a:pt x="2561545" y="271926"/>
                    </a:lnTo>
                    <a:lnTo>
                      <a:pt x="2561545" y="1299284"/>
                    </a:lnTo>
                    <a:lnTo>
                      <a:pt x="2548936" y="1299284"/>
                    </a:lnTo>
                    <a:lnTo>
                      <a:pt x="2561545" y="1299284"/>
                    </a:lnTo>
                    <a:cubicBezTo>
                      <a:pt x="2561545" y="1449615"/>
                      <a:pt x="2459037" y="1571203"/>
                      <a:pt x="2332826" y="1571203"/>
                    </a:cubicBezTo>
                    <a:lnTo>
                      <a:pt x="2332826" y="1556086"/>
                    </a:lnTo>
                    <a:lnTo>
                      <a:pt x="2332826" y="1571203"/>
                    </a:lnTo>
                    <a:lnTo>
                      <a:pt x="228718" y="1571203"/>
                    </a:lnTo>
                    <a:lnTo>
                      <a:pt x="228718" y="1556086"/>
                    </a:lnTo>
                    <a:lnTo>
                      <a:pt x="228718" y="1571203"/>
                    </a:lnTo>
                    <a:cubicBezTo>
                      <a:pt x="102507" y="1571203"/>
                      <a:pt x="0" y="1449615"/>
                      <a:pt x="0" y="1299284"/>
                    </a:cubicBezTo>
                    <a:lnTo>
                      <a:pt x="0" y="271926"/>
                    </a:lnTo>
                    <a:lnTo>
                      <a:pt x="12609" y="271926"/>
                    </a:lnTo>
                    <a:lnTo>
                      <a:pt x="0" y="271926"/>
                    </a:lnTo>
                    <a:moveTo>
                      <a:pt x="25217" y="271926"/>
                    </a:moveTo>
                    <a:lnTo>
                      <a:pt x="25217" y="1299284"/>
                    </a:lnTo>
                    <a:lnTo>
                      <a:pt x="12609" y="1299284"/>
                    </a:lnTo>
                    <a:lnTo>
                      <a:pt x="25217" y="1299284"/>
                    </a:lnTo>
                    <a:cubicBezTo>
                      <a:pt x="25217" y="1432676"/>
                      <a:pt x="116250" y="1540963"/>
                      <a:pt x="228718" y="1540963"/>
                    </a:cubicBezTo>
                    <a:lnTo>
                      <a:pt x="2332826" y="1540963"/>
                    </a:lnTo>
                    <a:cubicBezTo>
                      <a:pt x="2445420" y="1540963"/>
                      <a:pt x="2536328" y="1432676"/>
                      <a:pt x="2536328" y="1299284"/>
                    </a:cubicBezTo>
                    <a:lnTo>
                      <a:pt x="2536328" y="271926"/>
                    </a:lnTo>
                    <a:cubicBezTo>
                      <a:pt x="2536454" y="138534"/>
                      <a:pt x="2445420" y="30248"/>
                      <a:pt x="2332826" y="30248"/>
                    </a:cubicBezTo>
                    <a:lnTo>
                      <a:pt x="228718" y="30248"/>
                    </a:lnTo>
                    <a:lnTo>
                      <a:pt x="228718" y="15124"/>
                    </a:lnTo>
                    <a:lnTo>
                      <a:pt x="228718" y="30248"/>
                    </a:lnTo>
                    <a:cubicBezTo>
                      <a:pt x="116250" y="30248"/>
                      <a:pt x="25217" y="138534"/>
                      <a:pt x="25217" y="27192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1" name="Google Shape;1321;p32"/>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22" name="Google Shape;1322;p32"/>
            <p:cNvSpPr txBox="1"/>
            <p:nvPr/>
          </p:nvSpPr>
          <p:spPr>
            <a:xfrm>
              <a:off x="97227" y="5036517"/>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Evaluation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POV technical requirements signed off.</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POV/BVA out-briefing with Economic Buyer</a:t>
              </a:r>
              <a:endParaRPr b="0" i="0" sz="1400" u="none" cap="none" strike="noStrike">
                <a:solidFill>
                  <a:srgbClr val="000000"/>
                </a:solidFill>
                <a:latin typeface="Arial"/>
                <a:ea typeface="Arial"/>
                <a:cs typeface="Arial"/>
                <a:sym typeface="Arial"/>
              </a:endParaRPr>
            </a:p>
          </p:txBody>
        </p:sp>
        <p:sp>
          <p:nvSpPr>
            <p:cNvPr id="1323" name="Google Shape;1323;p32"/>
            <p:cNvSpPr txBox="1"/>
            <p:nvPr/>
          </p:nvSpPr>
          <p:spPr>
            <a:xfrm>
              <a:off x="187308" y="2416532"/>
              <a:ext cx="2187008" cy="965288"/>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Evaluation 50%</a:t>
              </a:r>
              <a:endParaRPr b="0" i="0" sz="1400" u="none" cap="none" strike="noStrike">
                <a:solidFill>
                  <a:srgbClr val="000000"/>
                </a:solidFill>
                <a:latin typeface="Arial"/>
                <a:ea typeface="Arial"/>
                <a:cs typeface="Arial"/>
                <a:sym typeface="Arial"/>
              </a:endParaRPr>
            </a:p>
          </p:txBody>
        </p:sp>
      </p:grpSp>
      <p:grpSp>
        <p:nvGrpSpPr>
          <p:cNvPr id="1324" name="Google Shape;1324;p32"/>
          <p:cNvGrpSpPr/>
          <p:nvPr/>
        </p:nvGrpSpPr>
        <p:grpSpPr>
          <a:xfrm>
            <a:off x="4128408" y="3075345"/>
            <a:ext cx="1921267" cy="4860808"/>
            <a:chOff x="0" y="0"/>
            <a:chExt cx="2561689" cy="6481077"/>
          </a:xfrm>
        </p:grpSpPr>
        <p:grpSp>
          <p:nvGrpSpPr>
            <p:cNvPr id="1325" name="Google Shape;1325;p32"/>
            <p:cNvGrpSpPr/>
            <p:nvPr/>
          </p:nvGrpSpPr>
          <p:grpSpPr>
            <a:xfrm>
              <a:off x="0" y="1373888"/>
              <a:ext cx="2561590" cy="3086227"/>
              <a:chOff x="0" y="0"/>
              <a:chExt cx="2561590" cy="3086227"/>
            </a:xfrm>
          </p:grpSpPr>
          <p:sp>
            <p:nvSpPr>
              <p:cNvPr id="1326" name="Google Shape;1326;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7" name="Google Shape;1327;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28" name="Google Shape;1328;p32"/>
            <p:cNvGrpSpPr/>
            <p:nvPr/>
          </p:nvGrpSpPr>
          <p:grpSpPr>
            <a:xfrm>
              <a:off x="0" y="0"/>
              <a:ext cx="2561689" cy="910744"/>
              <a:chOff x="0" y="0"/>
              <a:chExt cx="2561689" cy="910744"/>
            </a:xfrm>
          </p:grpSpPr>
          <p:sp>
            <p:nvSpPr>
              <p:cNvPr id="1329" name="Google Shape;1329;p32"/>
              <p:cNvSpPr/>
              <p:nvPr/>
            </p:nvSpPr>
            <p:spPr>
              <a:xfrm>
                <a:off x="14251" y="12700"/>
                <a:ext cx="2533194" cy="885317"/>
              </a:xfrm>
              <a:custGeom>
                <a:rect b="b" l="l" r="r" t="t"/>
                <a:pathLst>
                  <a:path extrusionOk="0" h="885317" w="2533194">
                    <a:moveTo>
                      <a:pt x="0" y="147574"/>
                    </a:moveTo>
                    <a:cubicBezTo>
                      <a:pt x="0" y="66040"/>
                      <a:pt x="75391" y="0"/>
                      <a:pt x="168453" y="0"/>
                    </a:cubicBezTo>
                    <a:lnTo>
                      <a:pt x="2364742" y="0"/>
                    </a:lnTo>
                    <a:cubicBezTo>
                      <a:pt x="2457804" y="0"/>
                      <a:pt x="2533194" y="66040"/>
                      <a:pt x="2533194" y="147574"/>
                    </a:cubicBezTo>
                    <a:lnTo>
                      <a:pt x="2533194" y="737743"/>
                    </a:lnTo>
                    <a:cubicBezTo>
                      <a:pt x="2533194" y="819277"/>
                      <a:pt x="2457804" y="885317"/>
                      <a:pt x="2364742" y="885317"/>
                    </a:cubicBezTo>
                    <a:lnTo>
                      <a:pt x="168453" y="885317"/>
                    </a:lnTo>
                    <a:cubicBezTo>
                      <a:pt x="75391"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0" name="Google Shape;1330;p32"/>
              <p:cNvSpPr/>
              <p:nvPr/>
            </p:nvSpPr>
            <p:spPr>
              <a:xfrm>
                <a:off x="0" y="0"/>
                <a:ext cx="2561689" cy="910717"/>
              </a:xfrm>
              <a:custGeom>
                <a:rect b="b" l="l" r="r" t="t"/>
                <a:pathLst>
                  <a:path extrusionOk="0" h="910717" w="2561689">
                    <a:moveTo>
                      <a:pt x="0" y="160274"/>
                    </a:moveTo>
                    <a:cubicBezTo>
                      <a:pt x="0" y="71501"/>
                      <a:pt x="82088" y="0"/>
                      <a:pt x="182704" y="0"/>
                    </a:cubicBezTo>
                    <a:lnTo>
                      <a:pt x="2378993" y="0"/>
                    </a:lnTo>
                    <a:lnTo>
                      <a:pt x="2378993" y="12700"/>
                    </a:lnTo>
                    <a:lnTo>
                      <a:pt x="2378993" y="0"/>
                    </a:lnTo>
                    <a:cubicBezTo>
                      <a:pt x="2479609" y="0"/>
                      <a:pt x="2561689" y="71501"/>
                      <a:pt x="2561689" y="160274"/>
                    </a:cubicBezTo>
                    <a:lnTo>
                      <a:pt x="2547445" y="160274"/>
                    </a:lnTo>
                    <a:lnTo>
                      <a:pt x="2561689" y="160274"/>
                    </a:lnTo>
                    <a:lnTo>
                      <a:pt x="2561689" y="750443"/>
                    </a:lnTo>
                    <a:lnTo>
                      <a:pt x="2547445" y="750443"/>
                    </a:lnTo>
                    <a:lnTo>
                      <a:pt x="2561689" y="750443"/>
                    </a:lnTo>
                    <a:cubicBezTo>
                      <a:pt x="2561689" y="839216"/>
                      <a:pt x="2479609" y="910717"/>
                      <a:pt x="2378993" y="910717"/>
                    </a:cubicBezTo>
                    <a:lnTo>
                      <a:pt x="2378993" y="898017"/>
                    </a:lnTo>
                    <a:lnTo>
                      <a:pt x="2378993" y="910717"/>
                    </a:lnTo>
                    <a:lnTo>
                      <a:pt x="182704" y="910717"/>
                    </a:lnTo>
                    <a:lnTo>
                      <a:pt x="182704" y="898017"/>
                    </a:lnTo>
                    <a:lnTo>
                      <a:pt x="182704" y="910717"/>
                    </a:lnTo>
                    <a:cubicBezTo>
                      <a:pt x="82088" y="910717"/>
                      <a:pt x="0" y="839216"/>
                      <a:pt x="0" y="750443"/>
                    </a:cubicBezTo>
                    <a:lnTo>
                      <a:pt x="0" y="160274"/>
                    </a:lnTo>
                    <a:lnTo>
                      <a:pt x="14251" y="160274"/>
                    </a:lnTo>
                    <a:lnTo>
                      <a:pt x="0" y="160274"/>
                    </a:lnTo>
                    <a:moveTo>
                      <a:pt x="28503" y="160274"/>
                    </a:moveTo>
                    <a:lnTo>
                      <a:pt x="28503" y="750443"/>
                    </a:lnTo>
                    <a:lnTo>
                      <a:pt x="14251" y="750443"/>
                    </a:lnTo>
                    <a:lnTo>
                      <a:pt x="28503" y="750443"/>
                    </a:lnTo>
                    <a:cubicBezTo>
                      <a:pt x="28503" y="824738"/>
                      <a:pt x="97337" y="885317"/>
                      <a:pt x="182704" y="885317"/>
                    </a:cubicBezTo>
                    <a:lnTo>
                      <a:pt x="2378993" y="885317"/>
                    </a:lnTo>
                    <a:cubicBezTo>
                      <a:pt x="2464360" y="885317"/>
                      <a:pt x="2533194" y="824738"/>
                      <a:pt x="2533194" y="750443"/>
                    </a:cubicBezTo>
                    <a:lnTo>
                      <a:pt x="2533194" y="160274"/>
                    </a:lnTo>
                    <a:cubicBezTo>
                      <a:pt x="2533052" y="85979"/>
                      <a:pt x="2464360" y="25400"/>
                      <a:pt x="2378993" y="25400"/>
                    </a:cubicBezTo>
                    <a:lnTo>
                      <a:pt x="182704" y="25400"/>
                    </a:lnTo>
                    <a:lnTo>
                      <a:pt x="182704" y="12700"/>
                    </a:lnTo>
                    <a:lnTo>
                      <a:pt x="182704" y="25400"/>
                    </a:lnTo>
                    <a:cubicBezTo>
                      <a:pt x="97337" y="25400"/>
                      <a:pt x="28503" y="85979"/>
                      <a:pt x="28503"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1" name="Google Shape;1331;p32"/>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SDR/SE</a:t>
                </a:r>
                <a:endParaRPr b="0" i="0" sz="1400" u="none" cap="none" strike="noStrike">
                  <a:solidFill>
                    <a:srgbClr val="000000"/>
                  </a:solidFill>
                  <a:latin typeface="Arial"/>
                  <a:ea typeface="Arial"/>
                  <a:cs typeface="Arial"/>
                  <a:sym typeface="Arial"/>
                </a:endParaRPr>
              </a:p>
            </p:txBody>
          </p:sp>
        </p:grpSp>
        <p:grpSp>
          <p:nvGrpSpPr>
            <p:cNvPr id="1332" name="Google Shape;1332;p32"/>
            <p:cNvGrpSpPr/>
            <p:nvPr/>
          </p:nvGrpSpPr>
          <p:grpSpPr>
            <a:xfrm>
              <a:off x="0" y="4909875"/>
              <a:ext cx="2561624" cy="1571202"/>
              <a:chOff x="0" y="0"/>
              <a:chExt cx="2561624" cy="1571202"/>
            </a:xfrm>
          </p:grpSpPr>
          <p:sp>
            <p:nvSpPr>
              <p:cNvPr id="1333" name="Google Shape;1333;p32"/>
              <p:cNvSpPr/>
              <p:nvPr/>
            </p:nvSpPr>
            <p:spPr>
              <a:xfrm>
                <a:off x="13181" y="12536"/>
                <a:ext cx="2535186" cy="1546131"/>
              </a:xfrm>
              <a:custGeom>
                <a:rect b="b" l="l" r="r" t="t"/>
                <a:pathLst>
                  <a:path extrusionOk="0" h="1546131" w="2535186">
                    <a:moveTo>
                      <a:pt x="0" y="257730"/>
                    </a:moveTo>
                    <a:cubicBezTo>
                      <a:pt x="0" y="115326"/>
                      <a:pt x="122054" y="0"/>
                      <a:pt x="272446" y="0"/>
                    </a:cubicBezTo>
                    <a:lnTo>
                      <a:pt x="2262739" y="0"/>
                    </a:lnTo>
                    <a:cubicBezTo>
                      <a:pt x="2413264" y="0"/>
                      <a:pt x="2535185" y="115326"/>
                      <a:pt x="2535185" y="257730"/>
                    </a:cubicBezTo>
                    <a:lnTo>
                      <a:pt x="2535185" y="1288400"/>
                    </a:lnTo>
                    <a:cubicBezTo>
                      <a:pt x="2535185" y="1430678"/>
                      <a:pt x="2413132" y="1546130"/>
                      <a:pt x="2262739" y="1546130"/>
                    </a:cubicBezTo>
                    <a:lnTo>
                      <a:pt x="272446" y="1546130"/>
                    </a:lnTo>
                    <a:cubicBezTo>
                      <a:pt x="122054" y="1546130"/>
                      <a:pt x="0" y="1430678"/>
                      <a:pt x="0" y="1288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4" name="Google Shape;1334;p32"/>
              <p:cNvSpPr/>
              <p:nvPr/>
            </p:nvSpPr>
            <p:spPr>
              <a:xfrm>
                <a:off x="0" y="0"/>
                <a:ext cx="2561547" cy="1571202"/>
              </a:xfrm>
              <a:custGeom>
                <a:rect b="b" l="l" r="r" t="t"/>
                <a:pathLst>
                  <a:path extrusionOk="0" h="1571202" w="2561547">
                    <a:moveTo>
                      <a:pt x="0" y="270266"/>
                    </a:moveTo>
                    <a:cubicBezTo>
                      <a:pt x="0" y="120968"/>
                      <a:pt x="127985" y="0"/>
                      <a:pt x="285627" y="0"/>
                    </a:cubicBezTo>
                    <a:lnTo>
                      <a:pt x="2275920" y="0"/>
                    </a:lnTo>
                    <a:lnTo>
                      <a:pt x="2275920" y="12536"/>
                    </a:lnTo>
                    <a:lnTo>
                      <a:pt x="2275920" y="0"/>
                    </a:lnTo>
                    <a:cubicBezTo>
                      <a:pt x="2433694" y="0"/>
                      <a:pt x="2561547" y="120968"/>
                      <a:pt x="2561547" y="270266"/>
                    </a:cubicBezTo>
                    <a:lnTo>
                      <a:pt x="2548366" y="270266"/>
                    </a:lnTo>
                    <a:lnTo>
                      <a:pt x="2561547" y="270266"/>
                    </a:lnTo>
                    <a:lnTo>
                      <a:pt x="2561547" y="1300936"/>
                    </a:lnTo>
                    <a:lnTo>
                      <a:pt x="2548366" y="1300936"/>
                    </a:lnTo>
                    <a:lnTo>
                      <a:pt x="2561547" y="1300936"/>
                    </a:lnTo>
                    <a:cubicBezTo>
                      <a:pt x="2561547" y="1450234"/>
                      <a:pt x="2433562" y="1571202"/>
                      <a:pt x="2275920" y="1571202"/>
                    </a:cubicBezTo>
                    <a:lnTo>
                      <a:pt x="2275920" y="1558666"/>
                    </a:lnTo>
                    <a:lnTo>
                      <a:pt x="2275920" y="1571202"/>
                    </a:lnTo>
                    <a:lnTo>
                      <a:pt x="285627" y="1571202"/>
                    </a:lnTo>
                    <a:lnTo>
                      <a:pt x="285627" y="1558666"/>
                    </a:lnTo>
                    <a:lnTo>
                      <a:pt x="285627" y="1571202"/>
                    </a:lnTo>
                    <a:cubicBezTo>
                      <a:pt x="127985" y="1571202"/>
                      <a:pt x="0" y="1450234"/>
                      <a:pt x="0" y="1300936"/>
                    </a:cubicBezTo>
                    <a:lnTo>
                      <a:pt x="0" y="270266"/>
                    </a:lnTo>
                    <a:lnTo>
                      <a:pt x="13181" y="270266"/>
                    </a:lnTo>
                    <a:lnTo>
                      <a:pt x="0" y="270266"/>
                    </a:lnTo>
                    <a:moveTo>
                      <a:pt x="26362" y="270266"/>
                    </a:moveTo>
                    <a:lnTo>
                      <a:pt x="26362" y="1300936"/>
                    </a:lnTo>
                    <a:lnTo>
                      <a:pt x="13181" y="1300936"/>
                    </a:lnTo>
                    <a:lnTo>
                      <a:pt x="26362" y="1300936"/>
                    </a:lnTo>
                    <a:cubicBezTo>
                      <a:pt x="26362" y="1436319"/>
                      <a:pt x="142352" y="1546131"/>
                      <a:pt x="285627" y="1546131"/>
                    </a:cubicBezTo>
                    <a:lnTo>
                      <a:pt x="2275920" y="1546131"/>
                    </a:lnTo>
                    <a:cubicBezTo>
                      <a:pt x="2419195" y="1546131"/>
                      <a:pt x="2535186" y="1436319"/>
                      <a:pt x="2535186" y="1300936"/>
                    </a:cubicBezTo>
                    <a:lnTo>
                      <a:pt x="2535186" y="270266"/>
                    </a:lnTo>
                    <a:cubicBezTo>
                      <a:pt x="2535186" y="134882"/>
                      <a:pt x="2419195" y="25071"/>
                      <a:pt x="2275920" y="25071"/>
                    </a:cubicBezTo>
                    <a:lnTo>
                      <a:pt x="285627" y="25071"/>
                    </a:lnTo>
                    <a:lnTo>
                      <a:pt x="285627" y="12536"/>
                    </a:lnTo>
                    <a:lnTo>
                      <a:pt x="285627" y="25071"/>
                    </a:lnTo>
                    <a:cubicBezTo>
                      <a:pt x="142352" y="25071"/>
                      <a:pt x="26362" y="134882"/>
                      <a:pt x="26362" y="27026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5" name="Google Shape;1335;p32"/>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36" name="Google Shape;1336;p32"/>
            <p:cNvSpPr txBox="1"/>
            <p:nvPr/>
          </p:nvSpPr>
          <p:spPr>
            <a:xfrm>
              <a:off x="97227" y="5045595"/>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Assessment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Confirmed Sponsor (EB)</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Core technical Requirements Achievable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Readiness Assessment</a:t>
              </a:r>
              <a:endParaRPr b="0" i="0" sz="1400" u="none" cap="none" strike="noStrike">
                <a:solidFill>
                  <a:srgbClr val="000000"/>
                </a:solidFill>
                <a:latin typeface="Arial"/>
                <a:ea typeface="Arial"/>
                <a:cs typeface="Arial"/>
                <a:sym typeface="Arial"/>
              </a:endParaRPr>
            </a:p>
          </p:txBody>
        </p:sp>
        <p:sp>
          <p:nvSpPr>
            <p:cNvPr id="1337" name="Google Shape;1337;p32"/>
            <p:cNvSpPr txBox="1"/>
            <p:nvPr/>
          </p:nvSpPr>
          <p:spPr>
            <a:xfrm>
              <a:off x="187308" y="2416532"/>
              <a:ext cx="2187008" cy="965288"/>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Assessment 20%</a:t>
              </a:r>
              <a:endParaRPr b="0" i="0" sz="1400" u="none" cap="none" strike="noStrike">
                <a:solidFill>
                  <a:srgbClr val="000000"/>
                </a:solidFill>
                <a:latin typeface="Arial"/>
                <a:ea typeface="Arial"/>
                <a:cs typeface="Arial"/>
                <a:sym typeface="Arial"/>
              </a:endParaRPr>
            </a:p>
          </p:txBody>
        </p:sp>
      </p:grpSp>
      <p:grpSp>
        <p:nvGrpSpPr>
          <p:cNvPr id="1338" name="Google Shape;1338;p32"/>
          <p:cNvGrpSpPr/>
          <p:nvPr/>
        </p:nvGrpSpPr>
        <p:grpSpPr>
          <a:xfrm>
            <a:off x="10166647" y="3075345"/>
            <a:ext cx="1921218" cy="4860809"/>
            <a:chOff x="0" y="0"/>
            <a:chExt cx="2561624" cy="6481078"/>
          </a:xfrm>
        </p:grpSpPr>
        <p:grpSp>
          <p:nvGrpSpPr>
            <p:cNvPr id="1339" name="Google Shape;1339;p32"/>
            <p:cNvGrpSpPr/>
            <p:nvPr/>
          </p:nvGrpSpPr>
          <p:grpSpPr>
            <a:xfrm>
              <a:off x="0" y="1373888"/>
              <a:ext cx="2561590" cy="3086227"/>
              <a:chOff x="0" y="0"/>
              <a:chExt cx="2561590" cy="3086227"/>
            </a:xfrm>
          </p:grpSpPr>
          <p:sp>
            <p:nvSpPr>
              <p:cNvPr id="1340" name="Google Shape;1340;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1" name="Google Shape;1341;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42" name="Google Shape;1342;p32"/>
            <p:cNvGrpSpPr/>
            <p:nvPr/>
          </p:nvGrpSpPr>
          <p:grpSpPr>
            <a:xfrm>
              <a:off x="46717" y="0"/>
              <a:ext cx="2468240" cy="910744"/>
              <a:chOff x="0" y="0"/>
              <a:chExt cx="2468240" cy="910744"/>
            </a:xfrm>
          </p:grpSpPr>
          <p:sp>
            <p:nvSpPr>
              <p:cNvPr id="1343" name="Google Shape;1343;p32"/>
              <p:cNvSpPr/>
              <p:nvPr/>
            </p:nvSpPr>
            <p:spPr>
              <a:xfrm>
                <a:off x="14119" y="12700"/>
                <a:ext cx="2440008" cy="885317"/>
              </a:xfrm>
              <a:custGeom>
                <a:rect b="b" l="l" r="r" t="t"/>
                <a:pathLst>
                  <a:path extrusionOk="0" h="885317" w="2440008">
                    <a:moveTo>
                      <a:pt x="0" y="147574"/>
                    </a:moveTo>
                    <a:cubicBezTo>
                      <a:pt x="0" y="66040"/>
                      <a:pt x="74688" y="0"/>
                      <a:pt x="166884" y="0"/>
                    </a:cubicBezTo>
                    <a:lnTo>
                      <a:pt x="2273124" y="0"/>
                    </a:lnTo>
                    <a:cubicBezTo>
                      <a:pt x="2365319" y="0"/>
                      <a:pt x="2440008" y="66040"/>
                      <a:pt x="2440008" y="147574"/>
                    </a:cubicBezTo>
                    <a:lnTo>
                      <a:pt x="2440008" y="737743"/>
                    </a:lnTo>
                    <a:cubicBezTo>
                      <a:pt x="2440008" y="819277"/>
                      <a:pt x="2365319" y="885317"/>
                      <a:pt x="2273124" y="885317"/>
                    </a:cubicBezTo>
                    <a:lnTo>
                      <a:pt x="166884" y="885317"/>
                    </a:lnTo>
                    <a:cubicBezTo>
                      <a:pt x="74688"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4" name="Google Shape;1344;p32"/>
              <p:cNvSpPr/>
              <p:nvPr/>
            </p:nvSpPr>
            <p:spPr>
              <a:xfrm>
                <a:off x="0" y="0"/>
                <a:ext cx="2468240" cy="910717"/>
              </a:xfrm>
              <a:custGeom>
                <a:rect b="b" l="l" r="r" t="t"/>
                <a:pathLst>
                  <a:path extrusionOk="0" h="910717" w="2468240">
                    <a:moveTo>
                      <a:pt x="0" y="160274"/>
                    </a:moveTo>
                    <a:cubicBezTo>
                      <a:pt x="0" y="71501"/>
                      <a:pt x="81183" y="0"/>
                      <a:pt x="181003" y="0"/>
                    </a:cubicBezTo>
                    <a:lnTo>
                      <a:pt x="2287243" y="0"/>
                    </a:lnTo>
                    <a:lnTo>
                      <a:pt x="2287243" y="12700"/>
                    </a:lnTo>
                    <a:lnTo>
                      <a:pt x="2287243" y="0"/>
                    </a:lnTo>
                    <a:cubicBezTo>
                      <a:pt x="2386921" y="0"/>
                      <a:pt x="2468240" y="71501"/>
                      <a:pt x="2468240" y="160274"/>
                    </a:cubicBezTo>
                    <a:lnTo>
                      <a:pt x="2454127" y="160274"/>
                    </a:lnTo>
                    <a:lnTo>
                      <a:pt x="2468240" y="160274"/>
                    </a:lnTo>
                    <a:lnTo>
                      <a:pt x="2468240" y="750443"/>
                    </a:lnTo>
                    <a:lnTo>
                      <a:pt x="2454127" y="750443"/>
                    </a:lnTo>
                    <a:lnTo>
                      <a:pt x="2468240" y="750443"/>
                    </a:lnTo>
                    <a:cubicBezTo>
                      <a:pt x="2468240" y="839089"/>
                      <a:pt x="2387063" y="910717"/>
                      <a:pt x="2287243" y="910717"/>
                    </a:cubicBezTo>
                    <a:lnTo>
                      <a:pt x="2287243" y="898017"/>
                    </a:lnTo>
                    <a:lnTo>
                      <a:pt x="2287243" y="910717"/>
                    </a:lnTo>
                    <a:lnTo>
                      <a:pt x="181003" y="910717"/>
                    </a:lnTo>
                    <a:lnTo>
                      <a:pt x="181003" y="898017"/>
                    </a:lnTo>
                    <a:lnTo>
                      <a:pt x="181003" y="910717"/>
                    </a:lnTo>
                    <a:cubicBezTo>
                      <a:pt x="81183" y="910717"/>
                      <a:pt x="0" y="839216"/>
                      <a:pt x="0" y="750443"/>
                    </a:cubicBezTo>
                    <a:lnTo>
                      <a:pt x="0" y="160274"/>
                    </a:lnTo>
                    <a:lnTo>
                      <a:pt x="14119" y="160274"/>
                    </a:lnTo>
                    <a:lnTo>
                      <a:pt x="0" y="160274"/>
                    </a:lnTo>
                    <a:moveTo>
                      <a:pt x="28238" y="160274"/>
                    </a:moveTo>
                    <a:lnTo>
                      <a:pt x="28238" y="750443"/>
                    </a:lnTo>
                    <a:lnTo>
                      <a:pt x="14119" y="750443"/>
                    </a:lnTo>
                    <a:lnTo>
                      <a:pt x="28238" y="750443"/>
                    </a:lnTo>
                    <a:cubicBezTo>
                      <a:pt x="28238" y="824738"/>
                      <a:pt x="96431" y="885317"/>
                      <a:pt x="181003" y="885317"/>
                    </a:cubicBezTo>
                    <a:lnTo>
                      <a:pt x="2287243" y="885317"/>
                    </a:lnTo>
                    <a:cubicBezTo>
                      <a:pt x="2371814" y="885317"/>
                      <a:pt x="2440008" y="824738"/>
                      <a:pt x="2440008" y="750443"/>
                    </a:cubicBezTo>
                    <a:lnTo>
                      <a:pt x="2440008" y="160274"/>
                    </a:lnTo>
                    <a:cubicBezTo>
                      <a:pt x="2440008" y="85979"/>
                      <a:pt x="2371814" y="25400"/>
                      <a:pt x="2287243" y="25400"/>
                    </a:cubicBezTo>
                    <a:lnTo>
                      <a:pt x="181003" y="25400"/>
                    </a:lnTo>
                    <a:lnTo>
                      <a:pt x="181003" y="12700"/>
                    </a:lnTo>
                    <a:lnTo>
                      <a:pt x="181003" y="25400"/>
                    </a:lnTo>
                    <a:cubicBezTo>
                      <a:pt x="96431" y="25400"/>
                      <a:pt x="28238" y="85979"/>
                      <a:pt x="28238"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5" name="Google Shape;1345;p32"/>
              <p:cNvSpPr txBox="1"/>
              <p:nvPr/>
            </p:nvSpPr>
            <p:spPr>
              <a:xfrm>
                <a:off x="0" y="0"/>
                <a:ext cx="2468190"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a:t>
                </a:r>
                <a:endParaRPr b="0" i="0" sz="1400" u="none" cap="none" strike="noStrike">
                  <a:solidFill>
                    <a:srgbClr val="000000"/>
                  </a:solidFill>
                  <a:latin typeface="Arial"/>
                  <a:ea typeface="Arial"/>
                  <a:cs typeface="Arial"/>
                  <a:sym typeface="Arial"/>
                </a:endParaRPr>
              </a:p>
            </p:txBody>
          </p:sp>
        </p:grpSp>
        <p:grpSp>
          <p:nvGrpSpPr>
            <p:cNvPr id="1346" name="Google Shape;1346;p32"/>
            <p:cNvGrpSpPr/>
            <p:nvPr/>
          </p:nvGrpSpPr>
          <p:grpSpPr>
            <a:xfrm>
              <a:off x="0" y="4909875"/>
              <a:ext cx="2561624" cy="1571203"/>
              <a:chOff x="0" y="0"/>
              <a:chExt cx="2561624" cy="1571203"/>
            </a:xfrm>
          </p:grpSpPr>
          <p:sp>
            <p:nvSpPr>
              <p:cNvPr id="1347" name="Google Shape;1347;p32"/>
              <p:cNvSpPr/>
              <p:nvPr/>
            </p:nvSpPr>
            <p:spPr>
              <a:xfrm>
                <a:off x="12609" y="15124"/>
                <a:ext cx="2536328" cy="1540963"/>
              </a:xfrm>
              <a:custGeom>
                <a:rect b="b" l="l" r="r" t="t"/>
                <a:pathLst>
                  <a:path extrusionOk="0" h="1540963" w="2536328">
                    <a:moveTo>
                      <a:pt x="0" y="256802"/>
                    </a:moveTo>
                    <a:cubicBezTo>
                      <a:pt x="0" y="114941"/>
                      <a:pt x="96833" y="0"/>
                      <a:pt x="216109" y="0"/>
                    </a:cubicBezTo>
                    <a:lnTo>
                      <a:pt x="2320217" y="0"/>
                    </a:lnTo>
                    <a:cubicBezTo>
                      <a:pt x="2439620" y="0"/>
                      <a:pt x="2536327" y="114941"/>
                      <a:pt x="2536327" y="256802"/>
                    </a:cubicBezTo>
                    <a:lnTo>
                      <a:pt x="2536327" y="1284160"/>
                    </a:lnTo>
                    <a:cubicBezTo>
                      <a:pt x="2536327" y="1426022"/>
                      <a:pt x="2439494" y="1540962"/>
                      <a:pt x="2320217" y="1540962"/>
                    </a:cubicBezTo>
                    <a:lnTo>
                      <a:pt x="216109" y="1540962"/>
                    </a:lnTo>
                    <a:cubicBezTo>
                      <a:pt x="96833" y="1540962"/>
                      <a:pt x="0" y="1425870"/>
                      <a:pt x="0" y="12841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8" name="Google Shape;1348;p32"/>
              <p:cNvSpPr/>
              <p:nvPr/>
            </p:nvSpPr>
            <p:spPr>
              <a:xfrm>
                <a:off x="0" y="0"/>
                <a:ext cx="2561545" cy="1571203"/>
              </a:xfrm>
              <a:custGeom>
                <a:rect b="b" l="l" r="r" t="t"/>
                <a:pathLst>
                  <a:path extrusionOk="0" h="1571203" w="2561545">
                    <a:moveTo>
                      <a:pt x="0" y="271926"/>
                    </a:moveTo>
                    <a:cubicBezTo>
                      <a:pt x="0" y="121595"/>
                      <a:pt x="102507" y="0"/>
                      <a:pt x="228718" y="0"/>
                    </a:cubicBezTo>
                    <a:lnTo>
                      <a:pt x="2332826" y="0"/>
                    </a:lnTo>
                    <a:lnTo>
                      <a:pt x="2332826" y="15124"/>
                    </a:lnTo>
                    <a:lnTo>
                      <a:pt x="2332826" y="0"/>
                    </a:lnTo>
                    <a:cubicBezTo>
                      <a:pt x="2459037" y="0"/>
                      <a:pt x="2561545" y="121595"/>
                      <a:pt x="2561545" y="271926"/>
                    </a:cubicBezTo>
                    <a:lnTo>
                      <a:pt x="2548936" y="271926"/>
                    </a:lnTo>
                    <a:lnTo>
                      <a:pt x="2561545" y="271926"/>
                    </a:lnTo>
                    <a:lnTo>
                      <a:pt x="2561545" y="1299284"/>
                    </a:lnTo>
                    <a:lnTo>
                      <a:pt x="2548936" y="1299284"/>
                    </a:lnTo>
                    <a:lnTo>
                      <a:pt x="2561545" y="1299284"/>
                    </a:lnTo>
                    <a:cubicBezTo>
                      <a:pt x="2561545" y="1449615"/>
                      <a:pt x="2459037" y="1571203"/>
                      <a:pt x="2332826" y="1571203"/>
                    </a:cubicBezTo>
                    <a:lnTo>
                      <a:pt x="2332826" y="1556086"/>
                    </a:lnTo>
                    <a:lnTo>
                      <a:pt x="2332826" y="1571203"/>
                    </a:lnTo>
                    <a:lnTo>
                      <a:pt x="228718" y="1571203"/>
                    </a:lnTo>
                    <a:lnTo>
                      <a:pt x="228718" y="1556086"/>
                    </a:lnTo>
                    <a:lnTo>
                      <a:pt x="228718" y="1571203"/>
                    </a:lnTo>
                    <a:cubicBezTo>
                      <a:pt x="102507" y="1571203"/>
                      <a:pt x="0" y="1449615"/>
                      <a:pt x="0" y="1299284"/>
                    </a:cubicBezTo>
                    <a:lnTo>
                      <a:pt x="0" y="271926"/>
                    </a:lnTo>
                    <a:lnTo>
                      <a:pt x="12609" y="271926"/>
                    </a:lnTo>
                    <a:lnTo>
                      <a:pt x="0" y="271926"/>
                    </a:lnTo>
                    <a:moveTo>
                      <a:pt x="25217" y="271926"/>
                    </a:moveTo>
                    <a:lnTo>
                      <a:pt x="25217" y="1299284"/>
                    </a:lnTo>
                    <a:lnTo>
                      <a:pt x="12609" y="1299284"/>
                    </a:lnTo>
                    <a:lnTo>
                      <a:pt x="25217" y="1299284"/>
                    </a:lnTo>
                    <a:cubicBezTo>
                      <a:pt x="25217" y="1432676"/>
                      <a:pt x="116250" y="1540963"/>
                      <a:pt x="228718" y="1540963"/>
                    </a:cubicBezTo>
                    <a:lnTo>
                      <a:pt x="2332826" y="1540963"/>
                    </a:lnTo>
                    <a:cubicBezTo>
                      <a:pt x="2445420" y="1540963"/>
                      <a:pt x="2536328" y="1432676"/>
                      <a:pt x="2536328" y="1299284"/>
                    </a:cubicBezTo>
                    <a:lnTo>
                      <a:pt x="2536328" y="271926"/>
                    </a:lnTo>
                    <a:cubicBezTo>
                      <a:pt x="2536454" y="138534"/>
                      <a:pt x="2445420" y="30248"/>
                      <a:pt x="2332826" y="30248"/>
                    </a:cubicBezTo>
                    <a:lnTo>
                      <a:pt x="228718" y="30248"/>
                    </a:lnTo>
                    <a:lnTo>
                      <a:pt x="228718" y="15124"/>
                    </a:lnTo>
                    <a:lnTo>
                      <a:pt x="228718" y="30248"/>
                    </a:lnTo>
                    <a:cubicBezTo>
                      <a:pt x="116250" y="30248"/>
                      <a:pt x="25217" y="138534"/>
                      <a:pt x="25217" y="27192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49" name="Google Shape;1349;p32"/>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50" name="Google Shape;1350;p32"/>
            <p:cNvSpPr txBox="1"/>
            <p:nvPr/>
          </p:nvSpPr>
          <p:spPr>
            <a:xfrm>
              <a:off x="97227" y="5036517"/>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Verbal Commit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Executive sign-off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Purchase Process known and confirmed time for purchase</a:t>
              </a:r>
              <a:endParaRPr b="0" i="0" sz="1400" u="none" cap="none" strike="noStrike">
                <a:solidFill>
                  <a:srgbClr val="000000"/>
                </a:solidFill>
                <a:latin typeface="Arial"/>
                <a:ea typeface="Arial"/>
                <a:cs typeface="Arial"/>
                <a:sym typeface="Arial"/>
              </a:endParaRPr>
            </a:p>
          </p:txBody>
        </p:sp>
        <p:sp>
          <p:nvSpPr>
            <p:cNvPr id="1351" name="Google Shape;1351;p32"/>
            <p:cNvSpPr txBox="1"/>
            <p:nvPr/>
          </p:nvSpPr>
          <p:spPr>
            <a:xfrm>
              <a:off x="187308" y="2175210"/>
              <a:ext cx="2187008" cy="1447932"/>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Verbal Commit 70%</a:t>
              </a:r>
              <a:endParaRPr b="0" i="0" sz="1400" u="none" cap="none" strike="noStrike">
                <a:solidFill>
                  <a:srgbClr val="000000"/>
                </a:solidFill>
                <a:latin typeface="Arial"/>
                <a:ea typeface="Arial"/>
                <a:cs typeface="Arial"/>
                <a:sym typeface="Arial"/>
              </a:endParaRPr>
            </a:p>
          </p:txBody>
        </p:sp>
      </p:grpSp>
      <p:grpSp>
        <p:nvGrpSpPr>
          <p:cNvPr id="1352" name="Google Shape;1352;p32"/>
          <p:cNvGrpSpPr/>
          <p:nvPr/>
        </p:nvGrpSpPr>
        <p:grpSpPr>
          <a:xfrm>
            <a:off x="12179394" y="3075345"/>
            <a:ext cx="1921218" cy="4860809"/>
            <a:chOff x="0" y="0"/>
            <a:chExt cx="2561624" cy="6481078"/>
          </a:xfrm>
        </p:grpSpPr>
        <p:grpSp>
          <p:nvGrpSpPr>
            <p:cNvPr id="1353" name="Google Shape;1353;p32"/>
            <p:cNvGrpSpPr/>
            <p:nvPr/>
          </p:nvGrpSpPr>
          <p:grpSpPr>
            <a:xfrm>
              <a:off x="0" y="1373888"/>
              <a:ext cx="2561590" cy="3086227"/>
              <a:chOff x="0" y="0"/>
              <a:chExt cx="2561590" cy="3086227"/>
            </a:xfrm>
          </p:grpSpPr>
          <p:sp>
            <p:nvSpPr>
              <p:cNvPr id="1354" name="Google Shape;1354;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5" name="Google Shape;1355;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56" name="Google Shape;1356;p32"/>
            <p:cNvGrpSpPr/>
            <p:nvPr/>
          </p:nvGrpSpPr>
          <p:grpSpPr>
            <a:xfrm>
              <a:off x="26053" y="0"/>
              <a:ext cx="2509568" cy="910744"/>
              <a:chOff x="0" y="0"/>
              <a:chExt cx="2509568" cy="910744"/>
            </a:xfrm>
          </p:grpSpPr>
          <p:sp>
            <p:nvSpPr>
              <p:cNvPr id="1357" name="Google Shape;1357;p32"/>
              <p:cNvSpPr/>
              <p:nvPr/>
            </p:nvSpPr>
            <p:spPr>
              <a:xfrm>
                <a:off x="14355" y="12700"/>
                <a:ext cx="2480864" cy="885317"/>
              </a:xfrm>
              <a:custGeom>
                <a:rect b="b" l="l" r="r" t="t"/>
                <a:pathLst>
                  <a:path extrusionOk="0" h="885317" w="2480864">
                    <a:moveTo>
                      <a:pt x="0" y="147574"/>
                    </a:moveTo>
                    <a:cubicBezTo>
                      <a:pt x="0" y="66040"/>
                      <a:pt x="75939" y="0"/>
                      <a:pt x="169679" y="0"/>
                    </a:cubicBezTo>
                    <a:lnTo>
                      <a:pt x="2311186" y="0"/>
                    </a:lnTo>
                    <a:cubicBezTo>
                      <a:pt x="2404925" y="0"/>
                      <a:pt x="2480864" y="66040"/>
                      <a:pt x="2480864" y="147574"/>
                    </a:cubicBezTo>
                    <a:lnTo>
                      <a:pt x="2480864" y="737743"/>
                    </a:lnTo>
                    <a:cubicBezTo>
                      <a:pt x="2480864" y="819277"/>
                      <a:pt x="2404925" y="885317"/>
                      <a:pt x="2311186" y="885317"/>
                    </a:cubicBezTo>
                    <a:lnTo>
                      <a:pt x="169679" y="885317"/>
                    </a:lnTo>
                    <a:cubicBezTo>
                      <a:pt x="75939"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8" name="Google Shape;1358;p32"/>
              <p:cNvSpPr/>
              <p:nvPr/>
            </p:nvSpPr>
            <p:spPr>
              <a:xfrm>
                <a:off x="0" y="0"/>
                <a:ext cx="2509568" cy="910717"/>
              </a:xfrm>
              <a:custGeom>
                <a:rect b="b" l="l" r="r" t="t"/>
                <a:pathLst>
                  <a:path extrusionOk="0" h="910717" w="2509568">
                    <a:moveTo>
                      <a:pt x="0" y="160274"/>
                    </a:moveTo>
                    <a:cubicBezTo>
                      <a:pt x="0" y="71501"/>
                      <a:pt x="82542" y="0"/>
                      <a:pt x="184034" y="0"/>
                    </a:cubicBezTo>
                    <a:lnTo>
                      <a:pt x="2325541" y="0"/>
                    </a:lnTo>
                    <a:lnTo>
                      <a:pt x="2325541" y="12700"/>
                    </a:lnTo>
                    <a:lnTo>
                      <a:pt x="2325541" y="0"/>
                    </a:lnTo>
                    <a:cubicBezTo>
                      <a:pt x="2426889" y="0"/>
                      <a:pt x="2509568" y="71501"/>
                      <a:pt x="2509568" y="160274"/>
                    </a:cubicBezTo>
                    <a:lnTo>
                      <a:pt x="2495219" y="160274"/>
                    </a:lnTo>
                    <a:lnTo>
                      <a:pt x="2509568" y="160274"/>
                    </a:lnTo>
                    <a:lnTo>
                      <a:pt x="2509568" y="750443"/>
                    </a:lnTo>
                    <a:lnTo>
                      <a:pt x="2495219" y="750443"/>
                    </a:lnTo>
                    <a:lnTo>
                      <a:pt x="2509568" y="750443"/>
                    </a:lnTo>
                    <a:cubicBezTo>
                      <a:pt x="2509568" y="839089"/>
                      <a:pt x="2427032" y="910717"/>
                      <a:pt x="2325541" y="910717"/>
                    </a:cubicBezTo>
                    <a:lnTo>
                      <a:pt x="2325541" y="898017"/>
                    </a:lnTo>
                    <a:lnTo>
                      <a:pt x="2325541" y="910717"/>
                    </a:lnTo>
                    <a:lnTo>
                      <a:pt x="184034" y="910717"/>
                    </a:lnTo>
                    <a:lnTo>
                      <a:pt x="184034" y="898017"/>
                    </a:lnTo>
                    <a:lnTo>
                      <a:pt x="184034" y="910717"/>
                    </a:lnTo>
                    <a:cubicBezTo>
                      <a:pt x="82542" y="910717"/>
                      <a:pt x="0" y="839216"/>
                      <a:pt x="0" y="750443"/>
                    </a:cubicBezTo>
                    <a:lnTo>
                      <a:pt x="0" y="160274"/>
                    </a:lnTo>
                    <a:lnTo>
                      <a:pt x="14355" y="160274"/>
                    </a:lnTo>
                    <a:lnTo>
                      <a:pt x="0" y="160274"/>
                    </a:lnTo>
                    <a:moveTo>
                      <a:pt x="28710" y="160274"/>
                    </a:moveTo>
                    <a:lnTo>
                      <a:pt x="28710" y="750443"/>
                    </a:lnTo>
                    <a:lnTo>
                      <a:pt x="14355" y="750443"/>
                    </a:lnTo>
                    <a:lnTo>
                      <a:pt x="28710" y="750443"/>
                    </a:lnTo>
                    <a:cubicBezTo>
                      <a:pt x="28710" y="824738"/>
                      <a:pt x="98046" y="885317"/>
                      <a:pt x="184034" y="885317"/>
                    </a:cubicBezTo>
                    <a:lnTo>
                      <a:pt x="2325541" y="885317"/>
                    </a:lnTo>
                    <a:cubicBezTo>
                      <a:pt x="2411529" y="885317"/>
                      <a:pt x="2480864" y="824738"/>
                      <a:pt x="2480864" y="750443"/>
                    </a:cubicBezTo>
                    <a:lnTo>
                      <a:pt x="2480864" y="160274"/>
                    </a:lnTo>
                    <a:cubicBezTo>
                      <a:pt x="2480864" y="85979"/>
                      <a:pt x="2411529" y="25400"/>
                      <a:pt x="2325541" y="25400"/>
                    </a:cubicBezTo>
                    <a:lnTo>
                      <a:pt x="184034" y="25400"/>
                    </a:lnTo>
                    <a:lnTo>
                      <a:pt x="184034" y="12700"/>
                    </a:lnTo>
                    <a:lnTo>
                      <a:pt x="184034" y="25400"/>
                    </a:lnTo>
                    <a:cubicBezTo>
                      <a:pt x="98046" y="25400"/>
                      <a:pt x="28710" y="85979"/>
                      <a:pt x="28710"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9" name="Google Shape;1359;p32"/>
              <p:cNvSpPr txBox="1"/>
              <p:nvPr/>
            </p:nvSpPr>
            <p:spPr>
              <a:xfrm>
                <a:off x="0" y="0"/>
                <a:ext cx="2509518"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a:t>
                </a:r>
                <a:endParaRPr b="0" i="0" sz="1400" u="none" cap="none" strike="noStrike">
                  <a:solidFill>
                    <a:srgbClr val="000000"/>
                  </a:solidFill>
                  <a:latin typeface="Arial"/>
                  <a:ea typeface="Arial"/>
                  <a:cs typeface="Arial"/>
                  <a:sym typeface="Arial"/>
                </a:endParaRPr>
              </a:p>
            </p:txBody>
          </p:sp>
        </p:grpSp>
        <p:grpSp>
          <p:nvGrpSpPr>
            <p:cNvPr id="1360" name="Google Shape;1360;p32"/>
            <p:cNvGrpSpPr/>
            <p:nvPr/>
          </p:nvGrpSpPr>
          <p:grpSpPr>
            <a:xfrm>
              <a:off x="0" y="4909875"/>
              <a:ext cx="2561624" cy="1571203"/>
              <a:chOff x="0" y="0"/>
              <a:chExt cx="2561624" cy="1571203"/>
            </a:xfrm>
          </p:grpSpPr>
          <p:sp>
            <p:nvSpPr>
              <p:cNvPr id="1361" name="Google Shape;1361;p32"/>
              <p:cNvSpPr/>
              <p:nvPr/>
            </p:nvSpPr>
            <p:spPr>
              <a:xfrm>
                <a:off x="12609" y="15124"/>
                <a:ext cx="2536328" cy="1540963"/>
              </a:xfrm>
              <a:custGeom>
                <a:rect b="b" l="l" r="r" t="t"/>
                <a:pathLst>
                  <a:path extrusionOk="0" h="1540963" w="2536328">
                    <a:moveTo>
                      <a:pt x="0" y="256802"/>
                    </a:moveTo>
                    <a:cubicBezTo>
                      <a:pt x="0" y="114941"/>
                      <a:pt x="96833" y="0"/>
                      <a:pt x="216109" y="0"/>
                    </a:cubicBezTo>
                    <a:lnTo>
                      <a:pt x="2320217" y="0"/>
                    </a:lnTo>
                    <a:cubicBezTo>
                      <a:pt x="2439620" y="0"/>
                      <a:pt x="2536327" y="114941"/>
                      <a:pt x="2536327" y="256802"/>
                    </a:cubicBezTo>
                    <a:lnTo>
                      <a:pt x="2536327" y="1284160"/>
                    </a:lnTo>
                    <a:cubicBezTo>
                      <a:pt x="2536327" y="1426022"/>
                      <a:pt x="2439494" y="1540962"/>
                      <a:pt x="2320217" y="1540962"/>
                    </a:cubicBezTo>
                    <a:lnTo>
                      <a:pt x="216109" y="1540962"/>
                    </a:lnTo>
                    <a:cubicBezTo>
                      <a:pt x="96833" y="1540962"/>
                      <a:pt x="0" y="1425870"/>
                      <a:pt x="0" y="12841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2" name="Google Shape;1362;p32"/>
              <p:cNvSpPr/>
              <p:nvPr/>
            </p:nvSpPr>
            <p:spPr>
              <a:xfrm>
                <a:off x="0" y="0"/>
                <a:ext cx="2561545" cy="1571203"/>
              </a:xfrm>
              <a:custGeom>
                <a:rect b="b" l="l" r="r" t="t"/>
                <a:pathLst>
                  <a:path extrusionOk="0" h="1571203" w="2561545">
                    <a:moveTo>
                      <a:pt x="0" y="271926"/>
                    </a:moveTo>
                    <a:cubicBezTo>
                      <a:pt x="0" y="121595"/>
                      <a:pt x="102507" y="0"/>
                      <a:pt x="228718" y="0"/>
                    </a:cubicBezTo>
                    <a:lnTo>
                      <a:pt x="2332826" y="0"/>
                    </a:lnTo>
                    <a:lnTo>
                      <a:pt x="2332826" y="15124"/>
                    </a:lnTo>
                    <a:lnTo>
                      <a:pt x="2332826" y="0"/>
                    </a:lnTo>
                    <a:cubicBezTo>
                      <a:pt x="2459037" y="0"/>
                      <a:pt x="2561545" y="121595"/>
                      <a:pt x="2561545" y="271926"/>
                    </a:cubicBezTo>
                    <a:lnTo>
                      <a:pt x="2548936" y="271926"/>
                    </a:lnTo>
                    <a:lnTo>
                      <a:pt x="2561545" y="271926"/>
                    </a:lnTo>
                    <a:lnTo>
                      <a:pt x="2561545" y="1299284"/>
                    </a:lnTo>
                    <a:lnTo>
                      <a:pt x="2548936" y="1299284"/>
                    </a:lnTo>
                    <a:lnTo>
                      <a:pt x="2561545" y="1299284"/>
                    </a:lnTo>
                    <a:cubicBezTo>
                      <a:pt x="2561545" y="1449615"/>
                      <a:pt x="2459037" y="1571203"/>
                      <a:pt x="2332826" y="1571203"/>
                    </a:cubicBezTo>
                    <a:lnTo>
                      <a:pt x="2332826" y="1556086"/>
                    </a:lnTo>
                    <a:lnTo>
                      <a:pt x="2332826" y="1571203"/>
                    </a:lnTo>
                    <a:lnTo>
                      <a:pt x="228718" y="1571203"/>
                    </a:lnTo>
                    <a:lnTo>
                      <a:pt x="228718" y="1556086"/>
                    </a:lnTo>
                    <a:lnTo>
                      <a:pt x="228718" y="1571203"/>
                    </a:lnTo>
                    <a:cubicBezTo>
                      <a:pt x="102507" y="1571203"/>
                      <a:pt x="0" y="1449615"/>
                      <a:pt x="0" y="1299284"/>
                    </a:cubicBezTo>
                    <a:lnTo>
                      <a:pt x="0" y="271926"/>
                    </a:lnTo>
                    <a:lnTo>
                      <a:pt x="12609" y="271926"/>
                    </a:lnTo>
                    <a:lnTo>
                      <a:pt x="0" y="271926"/>
                    </a:lnTo>
                    <a:moveTo>
                      <a:pt x="25217" y="271926"/>
                    </a:moveTo>
                    <a:lnTo>
                      <a:pt x="25217" y="1299284"/>
                    </a:lnTo>
                    <a:lnTo>
                      <a:pt x="12609" y="1299284"/>
                    </a:lnTo>
                    <a:lnTo>
                      <a:pt x="25217" y="1299284"/>
                    </a:lnTo>
                    <a:cubicBezTo>
                      <a:pt x="25217" y="1432676"/>
                      <a:pt x="116250" y="1540963"/>
                      <a:pt x="228718" y="1540963"/>
                    </a:cubicBezTo>
                    <a:lnTo>
                      <a:pt x="2332826" y="1540963"/>
                    </a:lnTo>
                    <a:cubicBezTo>
                      <a:pt x="2445420" y="1540963"/>
                      <a:pt x="2536328" y="1432676"/>
                      <a:pt x="2536328" y="1299284"/>
                    </a:cubicBezTo>
                    <a:lnTo>
                      <a:pt x="2536328" y="271926"/>
                    </a:lnTo>
                    <a:cubicBezTo>
                      <a:pt x="2536454" y="138534"/>
                      <a:pt x="2445420" y="30248"/>
                      <a:pt x="2332826" y="30248"/>
                    </a:cubicBezTo>
                    <a:lnTo>
                      <a:pt x="228718" y="30248"/>
                    </a:lnTo>
                    <a:lnTo>
                      <a:pt x="228718" y="15124"/>
                    </a:lnTo>
                    <a:lnTo>
                      <a:pt x="228718" y="30248"/>
                    </a:lnTo>
                    <a:cubicBezTo>
                      <a:pt x="116250" y="30248"/>
                      <a:pt x="25217" y="138534"/>
                      <a:pt x="25217" y="27192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3" name="Google Shape;1363;p32"/>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64" name="Google Shape;1364;p32"/>
            <p:cNvSpPr txBox="1"/>
            <p:nvPr/>
          </p:nvSpPr>
          <p:spPr>
            <a:xfrm>
              <a:off x="97227" y="5036517"/>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Contract Negotiation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Final Quote approved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SLA/License Agreement Complete</a:t>
              </a:r>
              <a:endParaRPr b="0" i="0" sz="1400" u="none" cap="none" strike="noStrike">
                <a:solidFill>
                  <a:srgbClr val="000000"/>
                </a:solidFill>
                <a:latin typeface="Arial"/>
                <a:ea typeface="Arial"/>
                <a:cs typeface="Arial"/>
                <a:sym typeface="Arial"/>
              </a:endParaRPr>
            </a:p>
          </p:txBody>
        </p:sp>
        <p:sp>
          <p:nvSpPr>
            <p:cNvPr id="1365" name="Google Shape;1365;p32"/>
            <p:cNvSpPr txBox="1"/>
            <p:nvPr/>
          </p:nvSpPr>
          <p:spPr>
            <a:xfrm>
              <a:off x="187308" y="2175210"/>
              <a:ext cx="2187008" cy="1447932"/>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Contract Negotiation 80%</a:t>
              </a:r>
              <a:endParaRPr b="0" i="0" sz="1400" u="none" cap="none" strike="noStrike">
                <a:solidFill>
                  <a:srgbClr val="000000"/>
                </a:solidFill>
                <a:latin typeface="Arial"/>
                <a:ea typeface="Arial"/>
                <a:cs typeface="Arial"/>
                <a:sym typeface="Arial"/>
              </a:endParaRPr>
            </a:p>
          </p:txBody>
        </p:sp>
      </p:grpSp>
      <p:grpSp>
        <p:nvGrpSpPr>
          <p:cNvPr id="1366" name="Google Shape;1366;p32"/>
          <p:cNvGrpSpPr/>
          <p:nvPr/>
        </p:nvGrpSpPr>
        <p:grpSpPr>
          <a:xfrm>
            <a:off x="14192140" y="3075345"/>
            <a:ext cx="1921218" cy="4860808"/>
            <a:chOff x="0" y="0"/>
            <a:chExt cx="2561624" cy="6481077"/>
          </a:xfrm>
        </p:grpSpPr>
        <p:grpSp>
          <p:nvGrpSpPr>
            <p:cNvPr id="1367" name="Google Shape;1367;p32"/>
            <p:cNvGrpSpPr/>
            <p:nvPr/>
          </p:nvGrpSpPr>
          <p:grpSpPr>
            <a:xfrm>
              <a:off x="0" y="1373888"/>
              <a:ext cx="2561590" cy="3086227"/>
              <a:chOff x="0" y="0"/>
              <a:chExt cx="2561590" cy="3086227"/>
            </a:xfrm>
          </p:grpSpPr>
          <p:sp>
            <p:nvSpPr>
              <p:cNvPr id="1368" name="Google Shape;1368;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9" name="Google Shape;1369;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70" name="Google Shape;1370;p32"/>
            <p:cNvGrpSpPr/>
            <p:nvPr/>
          </p:nvGrpSpPr>
          <p:grpSpPr>
            <a:xfrm>
              <a:off x="0" y="0"/>
              <a:ext cx="2561624" cy="910744"/>
              <a:chOff x="0" y="0"/>
              <a:chExt cx="2561624" cy="910744"/>
            </a:xfrm>
          </p:grpSpPr>
          <p:sp>
            <p:nvSpPr>
              <p:cNvPr id="1371" name="Google Shape;1371;p32"/>
              <p:cNvSpPr/>
              <p:nvPr/>
            </p:nvSpPr>
            <p:spPr>
              <a:xfrm>
                <a:off x="14731" y="12700"/>
                <a:ext cx="2532041" cy="885317"/>
              </a:xfrm>
              <a:custGeom>
                <a:rect b="b" l="l" r="r" t="t"/>
                <a:pathLst>
                  <a:path extrusionOk="0" h="885317" w="2532041">
                    <a:moveTo>
                      <a:pt x="0" y="147574"/>
                    </a:moveTo>
                    <a:cubicBezTo>
                      <a:pt x="0" y="66040"/>
                      <a:pt x="77924" y="0"/>
                      <a:pt x="173968" y="0"/>
                    </a:cubicBezTo>
                    <a:lnTo>
                      <a:pt x="2358072" y="0"/>
                    </a:lnTo>
                    <a:cubicBezTo>
                      <a:pt x="2454263" y="0"/>
                      <a:pt x="2532041" y="66040"/>
                      <a:pt x="2532041" y="147574"/>
                    </a:cubicBezTo>
                    <a:lnTo>
                      <a:pt x="2532041" y="737743"/>
                    </a:lnTo>
                    <a:cubicBezTo>
                      <a:pt x="2532041" y="819277"/>
                      <a:pt x="2454116" y="885317"/>
                      <a:pt x="2358072" y="885317"/>
                    </a:cubicBezTo>
                    <a:lnTo>
                      <a:pt x="173968" y="885317"/>
                    </a:lnTo>
                    <a:cubicBezTo>
                      <a:pt x="77924"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2" name="Google Shape;1372;p32"/>
              <p:cNvSpPr/>
              <p:nvPr/>
            </p:nvSpPr>
            <p:spPr>
              <a:xfrm>
                <a:off x="0" y="0"/>
                <a:ext cx="2561502" cy="910717"/>
              </a:xfrm>
              <a:custGeom>
                <a:rect b="b" l="l" r="r" t="t"/>
                <a:pathLst>
                  <a:path extrusionOk="0" h="910717" w="2561502">
                    <a:moveTo>
                      <a:pt x="0" y="160274"/>
                    </a:moveTo>
                    <a:cubicBezTo>
                      <a:pt x="0" y="71501"/>
                      <a:pt x="84701" y="0"/>
                      <a:pt x="188699" y="0"/>
                    </a:cubicBezTo>
                    <a:lnTo>
                      <a:pt x="2372803" y="0"/>
                    </a:lnTo>
                    <a:lnTo>
                      <a:pt x="2372803" y="12700"/>
                    </a:lnTo>
                    <a:lnTo>
                      <a:pt x="2372803" y="0"/>
                    </a:lnTo>
                    <a:cubicBezTo>
                      <a:pt x="2476801" y="0"/>
                      <a:pt x="2561502" y="71501"/>
                      <a:pt x="2561502" y="160274"/>
                    </a:cubicBezTo>
                    <a:lnTo>
                      <a:pt x="2546772" y="160274"/>
                    </a:lnTo>
                    <a:lnTo>
                      <a:pt x="2561502" y="160274"/>
                    </a:lnTo>
                    <a:lnTo>
                      <a:pt x="2561502" y="750443"/>
                    </a:lnTo>
                    <a:lnTo>
                      <a:pt x="2546772" y="750443"/>
                    </a:lnTo>
                    <a:lnTo>
                      <a:pt x="2561502" y="750443"/>
                    </a:lnTo>
                    <a:cubicBezTo>
                      <a:pt x="2561502" y="839089"/>
                      <a:pt x="2476801" y="910717"/>
                      <a:pt x="2372803" y="910717"/>
                    </a:cubicBezTo>
                    <a:lnTo>
                      <a:pt x="2372803" y="898017"/>
                    </a:lnTo>
                    <a:lnTo>
                      <a:pt x="2372803" y="910717"/>
                    </a:lnTo>
                    <a:lnTo>
                      <a:pt x="188699" y="910717"/>
                    </a:lnTo>
                    <a:lnTo>
                      <a:pt x="188699" y="898017"/>
                    </a:lnTo>
                    <a:lnTo>
                      <a:pt x="188699" y="910717"/>
                    </a:lnTo>
                    <a:cubicBezTo>
                      <a:pt x="84701" y="910717"/>
                      <a:pt x="0" y="839216"/>
                      <a:pt x="0" y="750443"/>
                    </a:cubicBezTo>
                    <a:lnTo>
                      <a:pt x="0" y="160274"/>
                    </a:lnTo>
                    <a:lnTo>
                      <a:pt x="14731" y="160274"/>
                    </a:lnTo>
                    <a:lnTo>
                      <a:pt x="0" y="160274"/>
                    </a:lnTo>
                    <a:moveTo>
                      <a:pt x="29461" y="160274"/>
                    </a:moveTo>
                    <a:lnTo>
                      <a:pt x="29461" y="750443"/>
                    </a:lnTo>
                    <a:lnTo>
                      <a:pt x="14731" y="750443"/>
                    </a:lnTo>
                    <a:lnTo>
                      <a:pt x="29461" y="750443"/>
                    </a:lnTo>
                    <a:cubicBezTo>
                      <a:pt x="29461" y="824738"/>
                      <a:pt x="100610" y="885317"/>
                      <a:pt x="188699" y="885317"/>
                    </a:cubicBezTo>
                    <a:lnTo>
                      <a:pt x="2372803" y="885317"/>
                    </a:lnTo>
                    <a:cubicBezTo>
                      <a:pt x="2461040" y="885317"/>
                      <a:pt x="2532041" y="824738"/>
                      <a:pt x="2532041" y="750443"/>
                    </a:cubicBezTo>
                    <a:lnTo>
                      <a:pt x="2532041" y="160274"/>
                    </a:lnTo>
                    <a:cubicBezTo>
                      <a:pt x="2532188" y="85979"/>
                      <a:pt x="2461040" y="25400"/>
                      <a:pt x="2372803" y="25400"/>
                    </a:cubicBezTo>
                    <a:lnTo>
                      <a:pt x="188699" y="25400"/>
                    </a:lnTo>
                    <a:lnTo>
                      <a:pt x="188699" y="12700"/>
                    </a:lnTo>
                    <a:lnTo>
                      <a:pt x="188699" y="25400"/>
                    </a:lnTo>
                    <a:cubicBezTo>
                      <a:pt x="100610" y="25400"/>
                      <a:pt x="29461" y="85979"/>
                      <a:pt x="294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3" name="Google Shape;1373;p32"/>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SE/RD/CS</a:t>
                </a:r>
                <a:endParaRPr b="0" i="0" sz="1400" u="none" cap="none" strike="noStrike">
                  <a:solidFill>
                    <a:srgbClr val="000000"/>
                  </a:solidFill>
                  <a:latin typeface="Arial"/>
                  <a:ea typeface="Arial"/>
                  <a:cs typeface="Arial"/>
                  <a:sym typeface="Arial"/>
                </a:endParaRPr>
              </a:p>
            </p:txBody>
          </p:sp>
        </p:grpSp>
        <p:grpSp>
          <p:nvGrpSpPr>
            <p:cNvPr id="1374" name="Google Shape;1374;p32"/>
            <p:cNvGrpSpPr/>
            <p:nvPr/>
          </p:nvGrpSpPr>
          <p:grpSpPr>
            <a:xfrm>
              <a:off x="0" y="4909875"/>
              <a:ext cx="2561624" cy="1571202"/>
              <a:chOff x="0" y="0"/>
              <a:chExt cx="2561624" cy="1571202"/>
            </a:xfrm>
          </p:grpSpPr>
          <p:sp>
            <p:nvSpPr>
              <p:cNvPr id="1375" name="Google Shape;1375;p32"/>
              <p:cNvSpPr/>
              <p:nvPr/>
            </p:nvSpPr>
            <p:spPr>
              <a:xfrm>
                <a:off x="13181" y="12536"/>
                <a:ext cx="2535186" cy="1546131"/>
              </a:xfrm>
              <a:custGeom>
                <a:rect b="b" l="l" r="r" t="t"/>
                <a:pathLst>
                  <a:path extrusionOk="0" h="1546131" w="2535186">
                    <a:moveTo>
                      <a:pt x="0" y="257730"/>
                    </a:moveTo>
                    <a:cubicBezTo>
                      <a:pt x="0" y="115326"/>
                      <a:pt x="122054" y="0"/>
                      <a:pt x="272446" y="0"/>
                    </a:cubicBezTo>
                    <a:lnTo>
                      <a:pt x="2262739" y="0"/>
                    </a:lnTo>
                    <a:cubicBezTo>
                      <a:pt x="2413264" y="0"/>
                      <a:pt x="2535185" y="115326"/>
                      <a:pt x="2535185" y="257730"/>
                    </a:cubicBezTo>
                    <a:lnTo>
                      <a:pt x="2535185" y="1288400"/>
                    </a:lnTo>
                    <a:cubicBezTo>
                      <a:pt x="2535185" y="1430678"/>
                      <a:pt x="2413132" y="1546130"/>
                      <a:pt x="2262739" y="1546130"/>
                    </a:cubicBezTo>
                    <a:lnTo>
                      <a:pt x="272446" y="1546130"/>
                    </a:lnTo>
                    <a:cubicBezTo>
                      <a:pt x="122054" y="1546130"/>
                      <a:pt x="0" y="1430678"/>
                      <a:pt x="0" y="1288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6" name="Google Shape;1376;p32"/>
              <p:cNvSpPr/>
              <p:nvPr/>
            </p:nvSpPr>
            <p:spPr>
              <a:xfrm>
                <a:off x="0" y="0"/>
                <a:ext cx="2561547" cy="1571202"/>
              </a:xfrm>
              <a:custGeom>
                <a:rect b="b" l="l" r="r" t="t"/>
                <a:pathLst>
                  <a:path extrusionOk="0" h="1571202" w="2561547">
                    <a:moveTo>
                      <a:pt x="0" y="270266"/>
                    </a:moveTo>
                    <a:cubicBezTo>
                      <a:pt x="0" y="120968"/>
                      <a:pt x="127985" y="0"/>
                      <a:pt x="285627" y="0"/>
                    </a:cubicBezTo>
                    <a:lnTo>
                      <a:pt x="2275920" y="0"/>
                    </a:lnTo>
                    <a:lnTo>
                      <a:pt x="2275920" y="12536"/>
                    </a:lnTo>
                    <a:lnTo>
                      <a:pt x="2275920" y="0"/>
                    </a:lnTo>
                    <a:cubicBezTo>
                      <a:pt x="2433694" y="0"/>
                      <a:pt x="2561547" y="120968"/>
                      <a:pt x="2561547" y="270266"/>
                    </a:cubicBezTo>
                    <a:lnTo>
                      <a:pt x="2548366" y="270266"/>
                    </a:lnTo>
                    <a:lnTo>
                      <a:pt x="2561547" y="270266"/>
                    </a:lnTo>
                    <a:lnTo>
                      <a:pt x="2561547" y="1300936"/>
                    </a:lnTo>
                    <a:lnTo>
                      <a:pt x="2548366" y="1300936"/>
                    </a:lnTo>
                    <a:lnTo>
                      <a:pt x="2561547" y="1300936"/>
                    </a:lnTo>
                    <a:cubicBezTo>
                      <a:pt x="2561547" y="1450234"/>
                      <a:pt x="2433562" y="1571202"/>
                      <a:pt x="2275920" y="1571202"/>
                    </a:cubicBezTo>
                    <a:lnTo>
                      <a:pt x="2275920" y="1558666"/>
                    </a:lnTo>
                    <a:lnTo>
                      <a:pt x="2275920" y="1571202"/>
                    </a:lnTo>
                    <a:lnTo>
                      <a:pt x="285627" y="1571202"/>
                    </a:lnTo>
                    <a:lnTo>
                      <a:pt x="285627" y="1558666"/>
                    </a:lnTo>
                    <a:lnTo>
                      <a:pt x="285627" y="1571202"/>
                    </a:lnTo>
                    <a:cubicBezTo>
                      <a:pt x="127985" y="1571202"/>
                      <a:pt x="0" y="1450234"/>
                      <a:pt x="0" y="1300936"/>
                    </a:cubicBezTo>
                    <a:lnTo>
                      <a:pt x="0" y="270266"/>
                    </a:lnTo>
                    <a:lnTo>
                      <a:pt x="13181" y="270266"/>
                    </a:lnTo>
                    <a:lnTo>
                      <a:pt x="0" y="270266"/>
                    </a:lnTo>
                    <a:moveTo>
                      <a:pt x="26362" y="270266"/>
                    </a:moveTo>
                    <a:lnTo>
                      <a:pt x="26362" y="1300936"/>
                    </a:lnTo>
                    <a:lnTo>
                      <a:pt x="13181" y="1300936"/>
                    </a:lnTo>
                    <a:lnTo>
                      <a:pt x="26362" y="1300936"/>
                    </a:lnTo>
                    <a:cubicBezTo>
                      <a:pt x="26362" y="1436319"/>
                      <a:pt x="142352" y="1546131"/>
                      <a:pt x="285627" y="1546131"/>
                    </a:cubicBezTo>
                    <a:lnTo>
                      <a:pt x="2275920" y="1546131"/>
                    </a:lnTo>
                    <a:cubicBezTo>
                      <a:pt x="2419195" y="1546131"/>
                      <a:pt x="2535186" y="1436319"/>
                      <a:pt x="2535186" y="1300936"/>
                    </a:cubicBezTo>
                    <a:lnTo>
                      <a:pt x="2535186" y="270266"/>
                    </a:lnTo>
                    <a:cubicBezTo>
                      <a:pt x="2535186" y="134882"/>
                      <a:pt x="2419195" y="25071"/>
                      <a:pt x="2275920" y="25071"/>
                    </a:cubicBezTo>
                    <a:lnTo>
                      <a:pt x="285627" y="25071"/>
                    </a:lnTo>
                    <a:lnTo>
                      <a:pt x="285627" y="12536"/>
                    </a:lnTo>
                    <a:lnTo>
                      <a:pt x="285627" y="25071"/>
                    </a:lnTo>
                    <a:cubicBezTo>
                      <a:pt x="142352" y="25071"/>
                      <a:pt x="26362" y="134882"/>
                      <a:pt x="26362" y="27026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7" name="Google Shape;1377;p32"/>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78" name="Google Shape;1378;p32"/>
            <p:cNvSpPr txBox="1"/>
            <p:nvPr/>
          </p:nvSpPr>
          <p:spPr>
            <a:xfrm>
              <a:off x="97227" y="5036517"/>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Closed Won: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Order Received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T&amp;Cs approved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CS Team Introduced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4. Turnover Complete</a:t>
              </a:r>
              <a:endParaRPr b="0" i="0" sz="1400" u="none" cap="none" strike="noStrike">
                <a:solidFill>
                  <a:srgbClr val="000000"/>
                </a:solidFill>
                <a:latin typeface="Arial"/>
                <a:ea typeface="Arial"/>
                <a:cs typeface="Arial"/>
                <a:sym typeface="Arial"/>
              </a:endParaRPr>
            </a:p>
          </p:txBody>
        </p:sp>
        <p:sp>
          <p:nvSpPr>
            <p:cNvPr id="1379" name="Google Shape;1379;p32"/>
            <p:cNvSpPr txBox="1"/>
            <p:nvPr/>
          </p:nvSpPr>
          <p:spPr>
            <a:xfrm>
              <a:off x="187308" y="2416532"/>
              <a:ext cx="2187008" cy="965288"/>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Closed Won 100%</a:t>
              </a:r>
              <a:endParaRPr b="0" i="0" sz="1400" u="none" cap="none" strike="noStrike">
                <a:solidFill>
                  <a:srgbClr val="000000"/>
                </a:solidFill>
                <a:latin typeface="Arial"/>
                <a:ea typeface="Arial"/>
                <a:cs typeface="Arial"/>
                <a:sym typeface="Arial"/>
              </a:endParaRPr>
            </a:p>
          </p:txBody>
        </p:sp>
      </p:grpSp>
      <p:grpSp>
        <p:nvGrpSpPr>
          <p:cNvPr id="1380" name="Google Shape;1380;p32"/>
          <p:cNvGrpSpPr/>
          <p:nvPr/>
        </p:nvGrpSpPr>
        <p:grpSpPr>
          <a:xfrm>
            <a:off x="16204887" y="3075345"/>
            <a:ext cx="1921218" cy="4262095"/>
            <a:chOff x="0" y="0"/>
            <a:chExt cx="2561624" cy="5682794"/>
          </a:xfrm>
        </p:grpSpPr>
        <p:grpSp>
          <p:nvGrpSpPr>
            <p:cNvPr id="1381" name="Google Shape;1381;p32"/>
            <p:cNvGrpSpPr/>
            <p:nvPr/>
          </p:nvGrpSpPr>
          <p:grpSpPr>
            <a:xfrm>
              <a:off x="0" y="1373888"/>
              <a:ext cx="2561590" cy="3086227"/>
              <a:chOff x="0" y="0"/>
              <a:chExt cx="2561590" cy="3086227"/>
            </a:xfrm>
          </p:grpSpPr>
          <p:sp>
            <p:nvSpPr>
              <p:cNvPr id="1382" name="Google Shape;1382;p32"/>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3" name="Google Shape;1383;p32"/>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84" name="Google Shape;1384;p32"/>
            <p:cNvGrpSpPr/>
            <p:nvPr/>
          </p:nvGrpSpPr>
          <p:grpSpPr>
            <a:xfrm>
              <a:off x="0" y="0"/>
              <a:ext cx="2561624" cy="910744"/>
              <a:chOff x="0" y="0"/>
              <a:chExt cx="2561624" cy="910744"/>
            </a:xfrm>
          </p:grpSpPr>
          <p:sp>
            <p:nvSpPr>
              <p:cNvPr id="1385" name="Google Shape;1385;p32"/>
              <p:cNvSpPr/>
              <p:nvPr/>
            </p:nvSpPr>
            <p:spPr>
              <a:xfrm>
                <a:off x="14731" y="12700"/>
                <a:ext cx="2532041" cy="885317"/>
              </a:xfrm>
              <a:custGeom>
                <a:rect b="b" l="l" r="r" t="t"/>
                <a:pathLst>
                  <a:path extrusionOk="0" h="885317" w="2532041">
                    <a:moveTo>
                      <a:pt x="0" y="147574"/>
                    </a:moveTo>
                    <a:cubicBezTo>
                      <a:pt x="0" y="66040"/>
                      <a:pt x="77924" y="0"/>
                      <a:pt x="173968" y="0"/>
                    </a:cubicBezTo>
                    <a:lnTo>
                      <a:pt x="2358072" y="0"/>
                    </a:lnTo>
                    <a:cubicBezTo>
                      <a:pt x="2454263" y="0"/>
                      <a:pt x="2532041" y="66040"/>
                      <a:pt x="2532041" y="147574"/>
                    </a:cubicBezTo>
                    <a:lnTo>
                      <a:pt x="2532041" y="737743"/>
                    </a:lnTo>
                    <a:cubicBezTo>
                      <a:pt x="2532041" y="819277"/>
                      <a:pt x="2454116" y="885317"/>
                      <a:pt x="2358072" y="885317"/>
                    </a:cubicBezTo>
                    <a:lnTo>
                      <a:pt x="173968" y="885317"/>
                    </a:lnTo>
                    <a:cubicBezTo>
                      <a:pt x="77924"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6" name="Google Shape;1386;p32"/>
              <p:cNvSpPr/>
              <p:nvPr/>
            </p:nvSpPr>
            <p:spPr>
              <a:xfrm>
                <a:off x="0" y="0"/>
                <a:ext cx="2561502" cy="910717"/>
              </a:xfrm>
              <a:custGeom>
                <a:rect b="b" l="l" r="r" t="t"/>
                <a:pathLst>
                  <a:path extrusionOk="0" h="910717" w="2561502">
                    <a:moveTo>
                      <a:pt x="0" y="160274"/>
                    </a:moveTo>
                    <a:cubicBezTo>
                      <a:pt x="0" y="71501"/>
                      <a:pt x="84701" y="0"/>
                      <a:pt x="188699" y="0"/>
                    </a:cubicBezTo>
                    <a:lnTo>
                      <a:pt x="2372803" y="0"/>
                    </a:lnTo>
                    <a:lnTo>
                      <a:pt x="2372803" y="12700"/>
                    </a:lnTo>
                    <a:lnTo>
                      <a:pt x="2372803" y="0"/>
                    </a:lnTo>
                    <a:cubicBezTo>
                      <a:pt x="2476801" y="0"/>
                      <a:pt x="2561502" y="71501"/>
                      <a:pt x="2561502" y="160274"/>
                    </a:cubicBezTo>
                    <a:lnTo>
                      <a:pt x="2546772" y="160274"/>
                    </a:lnTo>
                    <a:lnTo>
                      <a:pt x="2561502" y="160274"/>
                    </a:lnTo>
                    <a:lnTo>
                      <a:pt x="2561502" y="750443"/>
                    </a:lnTo>
                    <a:lnTo>
                      <a:pt x="2546772" y="750443"/>
                    </a:lnTo>
                    <a:lnTo>
                      <a:pt x="2561502" y="750443"/>
                    </a:lnTo>
                    <a:cubicBezTo>
                      <a:pt x="2561502" y="839089"/>
                      <a:pt x="2476801" y="910717"/>
                      <a:pt x="2372803" y="910717"/>
                    </a:cubicBezTo>
                    <a:lnTo>
                      <a:pt x="2372803" y="898017"/>
                    </a:lnTo>
                    <a:lnTo>
                      <a:pt x="2372803" y="910717"/>
                    </a:lnTo>
                    <a:lnTo>
                      <a:pt x="188699" y="910717"/>
                    </a:lnTo>
                    <a:lnTo>
                      <a:pt x="188699" y="898017"/>
                    </a:lnTo>
                    <a:lnTo>
                      <a:pt x="188699" y="910717"/>
                    </a:lnTo>
                    <a:cubicBezTo>
                      <a:pt x="84701" y="910717"/>
                      <a:pt x="0" y="839216"/>
                      <a:pt x="0" y="750443"/>
                    </a:cubicBezTo>
                    <a:lnTo>
                      <a:pt x="0" y="160274"/>
                    </a:lnTo>
                    <a:lnTo>
                      <a:pt x="14731" y="160274"/>
                    </a:lnTo>
                    <a:lnTo>
                      <a:pt x="0" y="160274"/>
                    </a:lnTo>
                    <a:moveTo>
                      <a:pt x="29461" y="160274"/>
                    </a:moveTo>
                    <a:lnTo>
                      <a:pt x="29461" y="750443"/>
                    </a:lnTo>
                    <a:lnTo>
                      <a:pt x="14731" y="750443"/>
                    </a:lnTo>
                    <a:lnTo>
                      <a:pt x="29461" y="750443"/>
                    </a:lnTo>
                    <a:cubicBezTo>
                      <a:pt x="29461" y="824738"/>
                      <a:pt x="100610" y="885317"/>
                      <a:pt x="188699" y="885317"/>
                    </a:cubicBezTo>
                    <a:lnTo>
                      <a:pt x="2372803" y="885317"/>
                    </a:lnTo>
                    <a:cubicBezTo>
                      <a:pt x="2461040" y="885317"/>
                      <a:pt x="2532041" y="824738"/>
                      <a:pt x="2532041" y="750443"/>
                    </a:cubicBezTo>
                    <a:lnTo>
                      <a:pt x="2532041" y="160274"/>
                    </a:lnTo>
                    <a:cubicBezTo>
                      <a:pt x="2532188" y="85979"/>
                      <a:pt x="2461040" y="25400"/>
                      <a:pt x="2372803" y="25400"/>
                    </a:cubicBezTo>
                    <a:lnTo>
                      <a:pt x="188699" y="25400"/>
                    </a:lnTo>
                    <a:lnTo>
                      <a:pt x="188699" y="12700"/>
                    </a:lnTo>
                    <a:lnTo>
                      <a:pt x="188699" y="25400"/>
                    </a:lnTo>
                    <a:cubicBezTo>
                      <a:pt x="100610" y="25400"/>
                      <a:pt x="29461" y="85979"/>
                      <a:pt x="294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7" name="Google Shape;1387;p32"/>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a:t>
                </a:r>
                <a:endParaRPr b="0" i="0" sz="1400" u="none" cap="none" strike="noStrike">
                  <a:solidFill>
                    <a:srgbClr val="000000"/>
                  </a:solidFill>
                  <a:latin typeface="Arial"/>
                  <a:ea typeface="Arial"/>
                  <a:cs typeface="Arial"/>
                  <a:sym typeface="Arial"/>
                </a:endParaRPr>
              </a:p>
            </p:txBody>
          </p:sp>
        </p:grpSp>
        <p:grpSp>
          <p:nvGrpSpPr>
            <p:cNvPr id="1388" name="Google Shape;1388;p32"/>
            <p:cNvGrpSpPr/>
            <p:nvPr/>
          </p:nvGrpSpPr>
          <p:grpSpPr>
            <a:xfrm>
              <a:off x="0" y="4897175"/>
              <a:ext cx="2561624" cy="785619"/>
              <a:chOff x="0" y="0"/>
              <a:chExt cx="2561624" cy="785619"/>
            </a:xfrm>
          </p:grpSpPr>
          <p:sp>
            <p:nvSpPr>
              <p:cNvPr id="1389" name="Google Shape;1389;p32"/>
              <p:cNvSpPr/>
              <p:nvPr/>
            </p:nvSpPr>
            <p:spPr>
              <a:xfrm>
                <a:off x="13632" y="9529"/>
                <a:ext cx="2534354" cy="766551"/>
              </a:xfrm>
              <a:custGeom>
                <a:rect b="b" l="l" r="r" t="t"/>
                <a:pathLst>
                  <a:path extrusionOk="0" h="766551" w="2534354">
                    <a:moveTo>
                      <a:pt x="0" y="127791"/>
                    </a:moveTo>
                    <a:cubicBezTo>
                      <a:pt x="0" y="57177"/>
                      <a:pt x="83020" y="0"/>
                      <a:pt x="185261" y="0"/>
                    </a:cubicBezTo>
                    <a:lnTo>
                      <a:pt x="2349094" y="0"/>
                    </a:lnTo>
                    <a:cubicBezTo>
                      <a:pt x="2451471" y="0"/>
                      <a:pt x="2534355" y="57177"/>
                      <a:pt x="2534355" y="127791"/>
                    </a:cubicBezTo>
                    <a:lnTo>
                      <a:pt x="2534355" y="638761"/>
                    </a:lnTo>
                    <a:cubicBezTo>
                      <a:pt x="2534355" y="709279"/>
                      <a:pt x="2451335" y="766552"/>
                      <a:pt x="2349094" y="766552"/>
                    </a:cubicBezTo>
                    <a:lnTo>
                      <a:pt x="185261" y="766552"/>
                    </a:lnTo>
                    <a:cubicBezTo>
                      <a:pt x="83020" y="766552"/>
                      <a:pt x="0" y="709279"/>
                      <a:pt x="0" y="63876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0" name="Google Shape;1390;p32"/>
              <p:cNvSpPr/>
              <p:nvPr/>
            </p:nvSpPr>
            <p:spPr>
              <a:xfrm>
                <a:off x="0" y="0"/>
                <a:ext cx="2561619" cy="785619"/>
              </a:xfrm>
              <a:custGeom>
                <a:rect b="b" l="l" r="r" t="t"/>
                <a:pathLst>
                  <a:path extrusionOk="0" h="785619" w="2561619">
                    <a:moveTo>
                      <a:pt x="0" y="137320"/>
                    </a:moveTo>
                    <a:cubicBezTo>
                      <a:pt x="0" y="61370"/>
                      <a:pt x="89291" y="0"/>
                      <a:pt x="198893" y="0"/>
                    </a:cubicBezTo>
                    <a:lnTo>
                      <a:pt x="2362726" y="0"/>
                    </a:lnTo>
                    <a:lnTo>
                      <a:pt x="2362726" y="9529"/>
                    </a:lnTo>
                    <a:lnTo>
                      <a:pt x="2362726" y="0"/>
                    </a:lnTo>
                    <a:cubicBezTo>
                      <a:pt x="2472464" y="0"/>
                      <a:pt x="2561619" y="61370"/>
                      <a:pt x="2561619" y="137320"/>
                    </a:cubicBezTo>
                    <a:lnTo>
                      <a:pt x="2547987" y="137320"/>
                    </a:lnTo>
                    <a:lnTo>
                      <a:pt x="2561619" y="137320"/>
                    </a:lnTo>
                    <a:lnTo>
                      <a:pt x="2561619" y="648290"/>
                    </a:lnTo>
                    <a:lnTo>
                      <a:pt x="2547987" y="648290"/>
                    </a:lnTo>
                    <a:lnTo>
                      <a:pt x="2561619" y="648290"/>
                    </a:lnTo>
                    <a:cubicBezTo>
                      <a:pt x="2561619" y="724240"/>
                      <a:pt x="2472328" y="785619"/>
                      <a:pt x="2362726" y="785619"/>
                    </a:cubicBezTo>
                    <a:lnTo>
                      <a:pt x="2362726" y="776081"/>
                    </a:lnTo>
                    <a:lnTo>
                      <a:pt x="2362726" y="785619"/>
                    </a:lnTo>
                    <a:lnTo>
                      <a:pt x="198893" y="785619"/>
                    </a:lnTo>
                    <a:lnTo>
                      <a:pt x="198893" y="776081"/>
                    </a:lnTo>
                    <a:lnTo>
                      <a:pt x="198893" y="785619"/>
                    </a:lnTo>
                    <a:cubicBezTo>
                      <a:pt x="89291" y="785619"/>
                      <a:pt x="0" y="724240"/>
                      <a:pt x="0" y="648290"/>
                    </a:cubicBezTo>
                    <a:lnTo>
                      <a:pt x="0" y="137320"/>
                    </a:lnTo>
                    <a:lnTo>
                      <a:pt x="13632" y="137320"/>
                    </a:lnTo>
                    <a:lnTo>
                      <a:pt x="0" y="137320"/>
                    </a:lnTo>
                    <a:moveTo>
                      <a:pt x="27264" y="137320"/>
                    </a:moveTo>
                    <a:lnTo>
                      <a:pt x="27264" y="648290"/>
                    </a:lnTo>
                    <a:lnTo>
                      <a:pt x="13632" y="648290"/>
                    </a:lnTo>
                    <a:lnTo>
                      <a:pt x="27264" y="648290"/>
                    </a:lnTo>
                    <a:cubicBezTo>
                      <a:pt x="27264" y="713472"/>
                      <a:pt x="104013" y="766551"/>
                      <a:pt x="198893" y="766551"/>
                    </a:cubicBezTo>
                    <a:lnTo>
                      <a:pt x="2362726" y="766551"/>
                    </a:lnTo>
                    <a:cubicBezTo>
                      <a:pt x="2457742" y="766551"/>
                      <a:pt x="2534354" y="713472"/>
                      <a:pt x="2534354" y="648290"/>
                    </a:cubicBezTo>
                    <a:lnTo>
                      <a:pt x="2534354" y="137320"/>
                    </a:lnTo>
                    <a:cubicBezTo>
                      <a:pt x="2534354" y="72138"/>
                      <a:pt x="2457741" y="19059"/>
                      <a:pt x="2362726" y="19059"/>
                    </a:cubicBezTo>
                    <a:lnTo>
                      <a:pt x="198893" y="19059"/>
                    </a:lnTo>
                    <a:lnTo>
                      <a:pt x="198893" y="9529"/>
                    </a:lnTo>
                    <a:lnTo>
                      <a:pt x="198893" y="19059"/>
                    </a:lnTo>
                    <a:cubicBezTo>
                      <a:pt x="104013" y="19059"/>
                      <a:pt x="27264" y="72138"/>
                      <a:pt x="27264" y="137320"/>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1" name="Google Shape;1391;p32"/>
              <p:cNvSpPr txBox="1"/>
              <p:nvPr/>
            </p:nvSpPr>
            <p:spPr>
              <a:xfrm>
                <a:off x="0" y="9525"/>
                <a:ext cx="2561624" cy="776058"/>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392" name="Google Shape;1392;p32"/>
            <p:cNvSpPr txBox="1"/>
            <p:nvPr/>
          </p:nvSpPr>
          <p:spPr>
            <a:xfrm>
              <a:off x="102459" y="5023817"/>
              <a:ext cx="2459165" cy="4731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Closed Lost: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CL Lost report complete</a:t>
              </a:r>
              <a:endParaRPr b="0" i="0" sz="1400" u="none" cap="none" strike="noStrike">
                <a:solidFill>
                  <a:srgbClr val="000000"/>
                </a:solidFill>
                <a:latin typeface="Arial"/>
                <a:ea typeface="Arial"/>
                <a:cs typeface="Arial"/>
                <a:sym typeface="Arial"/>
              </a:endParaRPr>
            </a:p>
          </p:txBody>
        </p:sp>
        <p:sp>
          <p:nvSpPr>
            <p:cNvPr id="1393" name="Google Shape;1393;p32"/>
            <p:cNvSpPr txBox="1"/>
            <p:nvPr/>
          </p:nvSpPr>
          <p:spPr>
            <a:xfrm>
              <a:off x="187308" y="2657854"/>
              <a:ext cx="2187008" cy="48264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399"/>
                <a:buFont typeface="Arial"/>
                <a:buNone/>
              </a:pPr>
              <a:r>
                <a:rPr b="0" i="0" lang="en-US" sz="2399" u="none" cap="none" strike="noStrike">
                  <a:solidFill>
                    <a:srgbClr val="FFFFFF"/>
                  </a:solidFill>
                  <a:latin typeface="Outfit"/>
                  <a:ea typeface="Outfit"/>
                  <a:cs typeface="Outfit"/>
                  <a:sym typeface="Outfit"/>
                </a:rPr>
                <a:t>Closed Lost</a:t>
              </a:r>
              <a:endParaRPr b="0" i="0" sz="1400" u="none" cap="none" strike="noStrike">
                <a:solidFill>
                  <a:srgbClr val="000000"/>
                </a:solidFill>
                <a:latin typeface="Arial"/>
                <a:ea typeface="Arial"/>
                <a:cs typeface="Arial"/>
                <a:sym typeface="Arial"/>
              </a:endParaRPr>
            </a:p>
          </p:txBody>
        </p:sp>
      </p:grpSp>
      <p:sp>
        <p:nvSpPr>
          <p:cNvPr id="1394" name="Google Shape;1394;p32"/>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33"/>
          <p:cNvSpPr/>
          <p:nvPr/>
        </p:nvSpPr>
        <p:spPr>
          <a:xfrm>
            <a:off x="1449200" y="2119732"/>
            <a:ext cx="15206949" cy="5739004"/>
          </a:xfrm>
          <a:custGeom>
            <a:rect b="b" l="l" r="r" t="t"/>
            <a:pathLst>
              <a:path extrusionOk="0" h="7652004" w="20275931">
                <a:moveTo>
                  <a:pt x="0" y="1913001"/>
                </a:moveTo>
                <a:lnTo>
                  <a:pt x="16449929" y="1913001"/>
                </a:lnTo>
                <a:lnTo>
                  <a:pt x="16449929" y="0"/>
                </a:lnTo>
                <a:lnTo>
                  <a:pt x="20275931" y="3826002"/>
                </a:lnTo>
                <a:lnTo>
                  <a:pt x="16449929" y="7652004"/>
                </a:lnTo>
                <a:lnTo>
                  <a:pt x="16449929" y="5738876"/>
                </a:lnTo>
                <a:lnTo>
                  <a:pt x="0" y="5738876"/>
                </a:lnTo>
                <a:close/>
              </a:path>
            </a:pathLst>
          </a:custGeom>
          <a:solidFill>
            <a:srgbClr val="C2D8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404" name="Google Shape;1404;p33"/>
          <p:cNvGrpSpPr/>
          <p:nvPr/>
        </p:nvGrpSpPr>
        <p:grpSpPr>
          <a:xfrm>
            <a:off x="102915" y="3831888"/>
            <a:ext cx="1921193" cy="2314670"/>
            <a:chOff x="0" y="0"/>
            <a:chExt cx="2561590" cy="3086227"/>
          </a:xfrm>
        </p:grpSpPr>
        <p:sp>
          <p:nvSpPr>
            <p:cNvPr id="1405" name="Google Shape;1405;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6" name="Google Shape;1406;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07" name="Google Shape;1407;p33"/>
          <p:cNvSpPr txBox="1"/>
          <p:nvPr/>
        </p:nvSpPr>
        <p:spPr>
          <a:xfrm>
            <a:off x="243396" y="3948861"/>
            <a:ext cx="1640256" cy="11906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Lead 5%</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Collection pre-qualification information to understand opportunity</a:t>
            </a:r>
            <a:endParaRPr b="0" i="0" sz="1400" u="none" cap="none" strike="noStrike">
              <a:solidFill>
                <a:srgbClr val="000000"/>
              </a:solidFill>
              <a:latin typeface="Arial"/>
              <a:ea typeface="Arial"/>
              <a:cs typeface="Arial"/>
              <a:sym typeface="Arial"/>
            </a:endParaRPr>
          </a:p>
        </p:txBody>
      </p:sp>
      <p:grpSp>
        <p:nvGrpSpPr>
          <p:cNvPr id="1408" name="Google Shape;1408;p33"/>
          <p:cNvGrpSpPr/>
          <p:nvPr/>
        </p:nvGrpSpPr>
        <p:grpSpPr>
          <a:xfrm>
            <a:off x="2090397" y="3831888"/>
            <a:ext cx="1921193" cy="2314670"/>
            <a:chOff x="0" y="0"/>
            <a:chExt cx="2561590" cy="3086227"/>
          </a:xfrm>
        </p:grpSpPr>
        <p:sp>
          <p:nvSpPr>
            <p:cNvPr id="1409" name="Google Shape;1409;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0" name="Google Shape;1410;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1" name="Google Shape;1411;p33"/>
          <p:cNvSpPr txBox="1"/>
          <p:nvPr/>
        </p:nvSpPr>
        <p:spPr>
          <a:xfrm>
            <a:off x="2230878" y="3948861"/>
            <a:ext cx="1640256" cy="11906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Prospect 10%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Further Validation of information and verification that there is a viable     Dot Ai project</a:t>
            </a:r>
            <a:endParaRPr b="0" i="0" sz="1400" u="none" cap="none" strike="noStrike">
              <a:solidFill>
                <a:srgbClr val="000000"/>
              </a:solidFill>
              <a:latin typeface="Arial"/>
              <a:ea typeface="Arial"/>
              <a:cs typeface="Arial"/>
              <a:sym typeface="Arial"/>
            </a:endParaRPr>
          </a:p>
        </p:txBody>
      </p:sp>
      <p:grpSp>
        <p:nvGrpSpPr>
          <p:cNvPr id="1412" name="Google Shape;1412;p33"/>
          <p:cNvGrpSpPr/>
          <p:nvPr/>
        </p:nvGrpSpPr>
        <p:grpSpPr>
          <a:xfrm>
            <a:off x="4087674" y="3831888"/>
            <a:ext cx="1921193" cy="2314670"/>
            <a:chOff x="0" y="0"/>
            <a:chExt cx="2561590" cy="3086227"/>
          </a:xfrm>
        </p:grpSpPr>
        <p:sp>
          <p:nvSpPr>
            <p:cNvPr id="1413" name="Google Shape;1413;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4" name="Google Shape;1414;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5" name="Google Shape;1415;p33"/>
          <p:cNvSpPr txBox="1"/>
          <p:nvPr/>
        </p:nvSpPr>
        <p:spPr>
          <a:xfrm>
            <a:off x="4228155" y="3948861"/>
            <a:ext cx="1640256" cy="13811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Assessment 20%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Assess the value base don more meaningful Business and technical discussions</a:t>
            </a:r>
            <a:endParaRPr b="0" i="0" sz="1400" u="none" cap="none" strike="noStrike">
              <a:solidFill>
                <a:srgbClr val="000000"/>
              </a:solidFill>
              <a:latin typeface="Arial"/>
              <a:ea typeface="Arial"/>
              <a:cs typeface="Arial"/>
              <a:sym typeface="Arial"/>
            </a:endParaRPr>
          </a:p>
        </p:txBody>
      </p:sp>
      <p:grpSp>
        <p:nvGrpSpPr>
          <p:cNvPr id="1416" name="Google Shape;1416;p33"/>
          <p:cNvGrpSpPr/>
          <p:nvPr/>
        </p:nvGrpSpPr>
        <p:grpSpPr>
          <a:xfrm>
            <a:off x="6084951" y="3831888"/>
            <a:ext cx="1921192" cy="2314670"/>
            <a:chOff x="0" y="0"/>
            <a:chExt cx="2561590" cy="3086227"/>
          </a:xfrm>
        </p:grpSpPr>
        <p:sp>
          <p:nvSpPr>
            <p:cNvPr id="1417" name="Google Shape;1417;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8" name="Google Shape;1418;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19" name="Google Shape;1419;p33"/>
          <p:cNvSpPr txBox="1"/>
          <p:nvPr/>
        </p:nvSpPr>
        <p:spPr>
          <a:xfrm>
            <a:off x="6225432" y="3948861"/>
            <a:ext cx="1640256" cy="19526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Engagement 40%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Having a valid project and budget, continue relationship building and qualification. Finalize exit criteria to close opportunity.</a:t>
            </a:r>
            <a:endParaRPr b="0" i="0" sz="1400" u="none" cap="none" strike="noStrike">
              <a:solidFill>
                <a:srgbClr val="000000"/>
              </a:solidFill>
              <a:latin typeface="Arial"/>
              <a:ea typeface="Arial"/>
              <a:cs typeface="Arial"/>
              <a:sym typeface="Arial"/>
            </a:endParaRPr>
          </a:p>
        </p:txBody>
      </p:sp>
      <p:grpSp>
        <p:nvGrpSpPr>
          <p:cNvPr id="1420" name="Google Shape;1420;p33"/>
          <p:cNvGrpSpPr/>
          <p:nvPr/>
        </p:nvGrpSpPr>
        <p:grpSpPr>
          <a:xfrm>
            <a:off x="8087631" y="3808380"/>
            <a:ext cx="1921193" cy="2314670"/>
            <a:chOff x="0" y="0"/>
            <a:chExt cx="2561590" cy="3086227"/>
          </a:xfrm>
        </p:grpSpPr>
        <p:sp>
          <p:nvSpPr>
            <p:cNvPr id="1421" name="Google Shape;1421;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2" name="Google Shape;1422;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23" name="Google Shape;1423;p33"/>
          <p:cNvSpPr txBox="1"/>
          <p:nvPr/>
        </p:nvSpPr>
        <p:spPr>
          <a:xfrm>
            <a:off x="8228112" y="3948861"/>
            <a:ext cx="1640256" cy="8096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Evaluation 50%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Develop and execute a joint evaluation plan.</a:t>
            </a:r>
            <a:endParaRPr b="0" i="0" sz="1400" u="none" cap="none" strike="noStrike">
              <a:solidFill>
                <a:srgbClr val="000000"/>
              </a:solidFill>
              <a:latin typeface="Arial"/>
              <a:ea typeface="Arial"/>
              <a:cs typeface="Arial"/>
              <a:sym typeface="Arial"/>
            </a:endParaRPr>
          </a:p>
        </p:txBody>
      </p:sp>
      <p:grpSp>
        <p:nvGrpSpPr>
          <p:cNvPr id="1424" name="Google Shape;1424;p33"/>
          <p:cNvGrpSpPr/>
          <p:nvPr/>
        </p:nvGrpSpPr>
        <p:grpSpPr>
          <a:xfrm>
            <a:off x="10079507" y="3831888"/>
            <a:ext cx="1921193" cy="2314670"/>
            <a:chOff x="0" y="0"/>
            <a:chExt cx="2561590" cy="3086227"/>
          </a:xfrm>
        </p:grpSpPr>
        <p:sp>
          <p:nvSpPr>
            <p:cNvPr id="1425" name="Google Shape;1425;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6" name="Google Shape;1426;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27" name="Google Shape;1427;p33"/>
          <p:cNvSpPr txBox="1"/>
          <p:nvPr/>
        </p:nvSpPr>
        <p:spPr>
          <a:xfrm>
            <a:off x="10219988" y="3948861"/>
            <a:ext cx="1640256" cy="20002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Verbal Commit 70%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Prospect acknowledges they want to move forward with purchase. Has given verbal or written notification.</a:t>
            </a:r>
            <a:endParaRPr b="0" i="0" sz="1400" u="none" cap="none" strike="noStrike">
              <a:solidFill>
                <a:srgbClr val="000000"/>
              </a:solidFill>
              <a:latin typeface="Arial"/>
              <a:ea typeface="Arial"/>
              <a:cs typeface="Arial"/>
              <a:sym typeface="Arial"/>
            </a:endParaRPr>
          </a:p>
        </p:txBody>
      </p:sp>
      <p:grpSp>
        <p:nvGrpSpPr>
          <p:cNvPr id="1428" name="Google Shape;1428;p33"/>
          <p:cNvGrpSpPr/>
          <p:nvPr/>
        </p:nvGrpSpPr>
        <p:grpSpPr>
          <a:xfrm>
            <a:off x="12086580" y="3831888"/>
            <a:ext cx="1921193" cy="2314670"/>
            <a:chOff x="0" y="0"/>
            <a:chExt cx="2561590" cy="3086227"/>
          </a:xfrm>
        </p:grpSpPr>
        <p:sp>
          <p:nvSpPr>
            <p:cNvPr id="1429" name="Google Shape;1429;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0" name="Google Shape;1430;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31" name="Google Shape;1431;p33"/>
          <p:cNvSpPr txBox="1"/>
          <p:nvPr/>
        </p:nvSpPr>
        <p:spPr>
          <a:xfrm>
            <a:off x="12227061" y="3948861"/>
            <a:ext cx="1640256" cy="20002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Contract Negotiation 80%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Moving the customer through mutual partnership and product purchase with approval for execution and purchase order.</a:t>
            </a:r>
            <a:endParaRPr b="0" i="0" sz="1400" u="none" cap="none" strike="noStrike">
              <a:solidFill>
                <a:srgbClr val="000000"/>
              </a:solidFill>
              <a:latin typeface="Arial"/>
              <a:ea typeface="Arial"/>
              <a:cs typeface="Arial"/>
              <a:sym typeface="Arial"/>
            </a:endParaRPr>
          </a:p>
        </p:txBody>
      </p:sp>
      <p:grpSp>
        <p:nvGrpSpPr>
          <p:cNvPr id="1432" name="Google Shape;1432;p33"/>
          <p:cNvGrpSpPr/>
          <p:nvPr/>
        </p:nvGrpSpPr>
        <p:grpSpPr>
          <a:xfrm>
            <a:off x="14083858" y="3831888"/>
            <a:ext cx="1921193" cy="2314670"/>
            <a:chOff x="0" y="0"/>
            <a:chExt cx="2561590" cy="3086227"/>
          </a:xfrm>
        </p:grpSpPr>
        <p:sp>
          <p:nvSpPr>
            <p:cNvPr id="1433" name="Google Shape;1433;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4" name="Google Shape;1434;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35" name="Google Shape;1435;p33"/>
          <p:cNvSpPr txBox="1"/>
          <p:nvPr/>
        </p:nvSpPr>
        <p:spPr>
          <a:xfrm>
            <a:off x="14224340" y="3948861"/>
            <a:ext cx="1640256" cy="10001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Closed Won 100%</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Purchase order executed. Turnover to PS and CS team </a:t>
            </a:r>
            <a:endParaRPr b="0" i="0" sz="1400" u="none" cap="none" strike="noStrike">
              <a:solidFill>
                <a:srgbClr val="000000"/>
              </a:solidFill>
              <a:latin typeface="Arial"/>
              <a:ea typeface="Arial"/>
              <a:cs typeface="Arial"/>
              <a:sym typeface="Arial"/>
            </a:endParaRPr>
          </a:p>
        </p:txBody>
      </p:sp>
      <p:grpSp>
        <p:nvGrpSpPr>
          <p:cNvPr id="1436" name="Google Shape;1436;p33"/>
          <p:cNvGrpSpPr/>
          <p:nvPr/>
        </p:nvGrpSpPr>
        <p:grpSpPr>
          <a:xfrm>
            <a:off x="16081136" y="3831888"/>
            <a:ext cx="1921192" cy="2314670"/>
            <a:chOff x="0" y="0"/>
            <a:chExt cx="2561590" cy="3086227"/>
          </a:xfrm>
        </p:grpSpPr>
        <p:sp>
          <p:nvSpPr>
            <p:cNvPr id="1437" name="Google Shape;1437;p33"/>
            <p:cNvSpPr/>
            <p:nvPr/>
          </p:nvSpPr>
          <p:spPr>
            <a:xfrm>
              <a:off x="12700" y="12700"/>
              <a:ext cx="2536190" cy="3060827"/>
            </a:xfrm>
            <a:custGeom>
              <a:rect b="b" l="l" r="r" t="t"/>
              <a:pathLst>
                <a:path extrusionOk="0" h="3060827" w="2536190">
                  <a:moveTo>
                    <a:pt x="0" y="423418"/>
                  </a:moveTo>
                  <a:cubicBezTo>
                    <a:pt x="0" y="189611"/>
                    <a:pt x="189230" y="0"/>
                    <a:pt x="422656" y="0"/>
                  </a:cubicBezTo>
                  <a:lnTo>
                    <a:pt x="2113534" y="0"/>
                  </a:lnTo>
                  <a:cubicBezTo>
                    <a:pt x="2346960" y="0"/>
                    <a:pt x="2536190" y="189611"/>
                    <a:pt x="2536190" y="423418"/>
                  </a:cubicBezTo>
                  <a:lnTo>
                    <a:pt x="2536190" y="2637282"/>
                  </a:lnTo>
                  <a:cubicBezTo>
                    <a:pt x="2536190" y="2871089"/>
                    <a:pt x="2346960" y="3060700"/>
                    <a:pt x="2113534" y="3060700"/>
                  </a:cubicBezTo>
                  <a:lnTo>
                    <a:pt x="422656" y="3060700"/>
                  </a:lnTo>
                  <a:cubicBezTo>
                    <a:pt x="189230" y="3060827"/>
                    <a:pt x="0" y="2871216"/>
                    <a:pt x="0" y="2637282"/>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8" name="Google Shape;1438;p33"/>
            <p:cNvSpPr/>
            <p:nvPr/>
          </p:nvSpPr>
          <p:spPr>
            <a:xfrm>
              <a:off x="0" y="0"/>
              <a:ext cx="2561590" cy="3086227"/>
            </a:xfrm>
            <a:custGeom>
              <a:rect b="b" l="l" r="r" t="t"/>
              <a:pathLst>
                <a:path extrusionOk="0" h="3086227" w="2561590">
                  <a:moveTo>
                    <a:pt x="0" y="436118"/>
                  </a:moveTo>
                  <a:cubicBezTo>
                    <a:pt x="0" y="195326"/>
                    <a:pt x="194945" y="0"/>
                    <a:pt x="435356" y="0"/>
                  </a:cubicBezTo>
                  <a:lnTo>
                    <a:pt x="2126234" y="0"/>
                  </a:lnTo>
                  <a:lnTo>
                    <a:pt x="2126234" y="12700"/>
                  </a:lnTo>
                  <a:lnTo>
                    <a:pt x="2126234" y="0"/>
                  </a:lnTo>
                  <a:cubicBezTo>
                    <a:pt x="2366772" y="0"/>
                    <a:pt x="2561590" y="195326"/>
                    <a:pt x="2561590" y="436118"/>
                  </a:cubicBezTo>
                  <a:lnTo>
                    <a:pt x="2548890" y="436118"/>
                  </a:lnTo>
                  <a:lnTo>
                    <a:pt x="2561590" y="436118"/>
                  </a:lnTo>
                  <a:lnTo>
                    <a:pt x="2561590" y="2649982"/>
                  </a:lnTo>
                  <a:lnTo>
                    <a:pt x="2548890" y="2649982"/>
                  </a:lnTo>
                  <a:lnTo>
                    <a:pt x="2561590" y="2649982"/>
                  </a:lnTo>
                  <a:cubicBezTo>
                    <a:pt x="2561590" y="2890774"/>
                    <a:pt x="2366645" y="3086100"/>
                    <a:pt x="2126234" y="3086100"/>
                  </a:cubicBezTo>
                  <a:lnTo>
                    <a:pt x="2126234" y="3073400"/>
                  </a:lnTo>
                  <a:lnTo>
                    <a:pt x="2126234" y="3086100"/>
                  </a:lnTo>
                  <a:lnTo>
                    <a:pt x="435356" y="3086100"/>
                  </a:lnTo>
                  <a:lnTo>
                    <a:pt x="435356" y="3073400"/>
                  </a:lnTo>
                  <a:lnTo>
                    <a:pt x="435356" y="3086100"/>
                  </a:lnTo>
                  <a:cubicBezTo>
                    <a:pt x="194945" y="3086227"/>
                    <a:pt x="0" y="2890901"/>
                    <a:pt x="0" y="2649982"/>
                  </a:cubicBezTo>
                  <a:lnTo>
                    <a:pt x="0" y="436118"/>
                  </a:lnTo>
                  <a:lnTo>
                    <a:pt x="12700" y="436118"/>
                  </a:lnTo>
                  <a:lnTo>
                    <a:pt x="0" y="436118"/>
                  </a:lnTo>
                  <a:moveTo>
                    <a:pt x="25400" y="436118"/>
                  </a:moveTo>
                  <a:lnTo>
                    <a:pt x="25400" y="2649982"/>
                  </a:lnTo>
                  <a:lnTo>
                    <a:pt x="12700" y="2649982"/>
                  </a:lnTo>
                  <a:lnTo>
                    <a:pt x="25400" y="2649982"/>
                  </a:lnTo>
                  <a:cubicBezTo>
                    <a:pt x="25400" y="2876804"/>
                    <a:pt x="209042" y="3060700"/>
                    <a:pt x="435356" y="3060700"/>
                  </a:cubicBezTo>
                  <a:lnTo>
                    <a:pt x="2126234" y="3060700"/>
                  </a:lnTo>
                  <a:cubicBezTo>
                    <a:pt x="2352675" y="3060700"/>
                    <a:pt x="2536190" y="2876804"/>
                    <a:pt x="2536190" y="2649982"/>
                  </a:cubicBezTo>
                  <a:lnTo>
                    <a:pt x="2536190" y="436118"/>
                  </a:lnTo>
                  <a:cubicBezTo>
                    <a:pt x="2536190" y="209296"/>
                    <a:pt x="2352675" y="25400"/>
                    <a:pt x="2126234" y="25400"/>
                  </a:cubicBezTo>
                  <a:lnTo>
                    <a:pt x="435356" y="25400"/>
                  </a:lnTo>
                  <a:lnTo>
                    <a:pt x="435356" y="12700"/>
                  </a:lnTo>
                  <a:lnTo>
                    <a:pt x="435356" y="25400"/>
                  </a:lnTo>
                  <a:cubicBezTo>
                    <a:pt x="209042" y="25400"/>
                    <a:pt x="25400" y="209296"/>
                    <a:pt x="25400" y="43611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39" name="Google Shape;1439;p33"/>
          <p:cNvSpPr txBox="1"/>
          <p:nvPr/>
        </p:nvSpPr>
        <p:spPr>
          <a:xfrm>
            <a:off x="16221617" y="3948861"/>
            <a:ext cx="1640256" cy="11906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1599"/>
              <a:buFont typeface="Arial"/>
              <a:buNone/>
            </a:pPr>
            <a:r>
              <a:rPr b="1" i="0" lang="en-US" sz="1599" u="none" cap="none" strike="noStrike">
                <a:solidFill>
                  <a:srgbClr val="FFFFFF"/>
                </a:solidFill>
                <a:latin typeface="Outfit Medium"/>
                <a:ea typeface="Outfit Medium"/>
                <a:cs typeface="Outfit Medium"/>
                <a:sym typeface="Outfit Medium"/>
              </a:rPr>
              <a:t>Closed Lost</a:t>
            </a:r>
            <a:endParaRPr b="0" i="0" sz="1400" u="none" cap="none" strike="noStrike">
              <a:solidFill>
                <a:srgbClr val="000000"/>
              </a:solidFill>
              <a:latin typeface="Arial"/>
              <a:ea typeface="Arial"/>
              <a:cs typeface="Arial"/>
              <a:sym typeface="Arial"/>
            </a:endParaRPr>
          </a:p>
          <a:p>
            <a:pPr indent="-82486" lvl="2" marL="235267" marR="0" rtl="0" algn="l">
              <a:lnSpc>
                <a:spcPct val="120015"/>
              </a:lnSpc>
              <a:spcBef>
                <a:spcPts val="0"/>
              </a:spcBef>
              <a:spcAft>
                <a:spcPts val="0"/>
              </a:spcAft>
              <a:buClr>
                <a:srgbClr val="FFFFFF"/>
              </a:buClr>
              <a:buSzPts val="1299"/>
              <a:buFont typeface="Arial"/>
              <a:buChar char="⚬"/>
            </a:pPr>
            <a:r>
              <a:rPr b="0" i="0" lang="en-US" sz="1299" u="none" cap="none" strike="noStrike">
                <a:solidFill>
                  <a:srgbClr val="FFFFFF"/>
                </a:solidFill>
                <a:latin typeface="Outfit"/>
                <a:ea typeface="Outfit"/>
                <a:cs typeface="Outfit"/>
                <a:sym typeface="Outfit"/>
              </a:rPr>
              <a:t>Reflection to learn and improve process, not moving forward with purchase</a:t>
            </a:r>
            <a:endParaRPr b="0" i="0" sz="1400" u="none" cap="none" strike="noStrike">
              <a:solidFill>
                <a:srgbClr val="000000"/>
              </a:solidFill>
              <a:latin typeface="Arial"/>
              <a:ea typeface="Arial"/>
              <a:cs typeface="Arial"/>
              <a:sym typeface="Arial"/>
            </a:endParaRPr>
          </a:p>
        </p:txBody>
      </p:sp>
      <p:sp>
        <p:nvSpPr>
          <p:cNvPr id="1440" name="Google Shape;1440;p33"/>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Deal Desk: Sales Operations Reporting &amp; Metrics</a:t>
            </a:r>
            <a:endParaRPr b="0" i="0" sz="1400" u="none" cap="none" strike="noStrike">
              <a:solidFill>
                <a:srgbClr val="000000"/>
              </a:solidFill>
              <a:latin typeface="Arial"/>
              <a:ea typeface="Arial"/>
              <a:cs typeface="Arial"/>
              <a:sym typeface="Arial"/>
            </a:endParaRPr>
          </a:p>
        </p:txBody>
      </p:sp>
      <p:sp>
        <p:nvSpPr>
          <p:cNvPr id="1441" name="Google Shape;1441;p33"/>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32</a:t>
            </a:r>
            <a:endParaRPr b="0" i="0" sz="1400" u="none" cap="none" strike="noStrike">
              <a:solidFill>
                <a:srgbClr val="000000"/>
              </a:solidFill>
              <a:latin typeface="Arial"/>
              <a:ea typeface="Arial"/>
              <a:cs typeface="Arial"/>
              <a:sym typeface="Arial"/>
            </a:endParaRPr>
          </a:p>
        </p:txBody>
      </p:sp>
      <p:grpSp>
        <p:nvGrpSpPr>
          <p:cNvPr id="1442" name="Google Shape;1442;p33"/>
          <p:cNvGrpSpPr/>
          <p:nvPr/>
        </p:nvGrpSpPr>
        <p:grpSpPr>
          <a:xfrm>
            <a:off x="2090397" y="2791952"/>
            <a:ext cx="1921277" cy="683058"/>
            <a:chOff x="0" y="0"/>
            <a:chExt cx="2561702" cy="910744"/>
          </a:xfrm>
        </p:grpSpPr>
        <p:sp>
          <p:nvSpPr>
            <p:cNvPr id="1443" name="Google Shape;1443;p33"/>
            <p:cNvSpPr/>
            <p:nvPr/>
          </p:nvSpPr>
          <p:spPr>
            <a:xfrm>
              <a:off x="14680" y="12700"/>
              <a:ext cx="2532354" cy="885317"/>
            </a:xfrm>
            <a:custGeom>
              <a:rect b="b" l="l" r="r" t="t"/>
              <a:pathLst>
                <a:path extrusionOk="0" h="885317" w="2532354">
                  <a:moveTo>
                    <a:pt x="0" y="147574"/>
                  </a:moveTo>
                  <a:cubicBezTo>
                    <a:pt x="0" y="66040"/>
                    <a:pt x="77659" y="0"/>
                    <a:pt x="173522" y="0"/>
                  </a:cubicBezTo>
                  <a:lnTo>
                    <a:pt x="2358832" y="0"/>
                  </a:lnTo>
                  <a:cubicBezTo>
                    <a:pt x="2454695" y="0"/>
                    <a:pt x="2532354" y="66040"/>
                    <a:pt x="2532354" y="147574"/>
                  </a:cubicBezTo>
                  <a:lnTo>
                    <a:pt x="2532354" y="737743"/>
                  </a:lnTo>
                  <a:cubicBezTo>
                    <a:pt x="2532354" y="819277"/>
                    <a:pt x="2454695" y="885317"/>
                    <a:pt x="2358832" y="885317"/>
                  </a:cubicBezTo>
                  <a:lnTo>
                    <a:pt x="173522" y="885317"/>
                  </a:lnTo>
                  <a:cubicBezTo>
                    <a:pt x="77659"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4" name="Google Shape;1444;p33"/>
            <p:cNvSpPr/>
            <p:nvPr/>
          </p:nvSpPr>
          <p:spPr>
            <a:xfrm>
              <a:off x="0" y="0"/>
              <a:ext cx="2561702" cy="910717"/>
            </a:xfrm>
            <a:custGeom>
              <a:rect b="b" l="l" r="r" t="t"/>
              <a:pathLst>
                <a:path extrusionOk="0" h="910717" w="2561702">
                  <a:moveTo>
                    <a:pt x="0" y="160274"/>
                  </a:moveTo>
                  <a:cubicBezTo>
                    <a:pt x="0" y="71501"/>
                    <a:pt x="84412" y="0"/>
                    <a:pt x="188202" y="0"/>
                  </a:cubicBezTo>
                  <a:lnTo>
                    <a:pt x="2373512" y="0"/>
                  </a:lnTo>
                  <a:lnTo>
                    <a:pt x="2373512" y="12700"/>
                  </a:lnTo>
                  <a:lnTo>
                    <a:pt x="2373512" y="0"/>
                  </a:lnTo>
                  <a:cubicBezTo>
                    <a:pt x="2477155" y="0"/>
                    <a:pt x="2561702" y="71501"/>
                    <a:pt x="2561702" y="160274"/>
                  </a:cubicBezTo>
                  <a:lnTo>
                    <a:pt x="2547034" y="160274"/>
                  </a:lnTo>
                  <a:lnTo>
                    <a:pt x="2561702" y="160274"/>
                  </a:lnTo>
                  <a:lnTo>
                    <a:pt x="2561702" y="750443"/>
                  </a:lnTo>
                  <a:lnTo>
                    <a:pt x="2547034" y="750443"/>
                  </a:lnTo>
                  <a:lnTo>
                    <a:pt x="2561702" y="750443"/>
                  </a:lnTo>
                  <a:cubicBezTo>
                    <a:pt x="2561702" y="839089"/>
                    <a:pt x="2477302" y="910717"/>
                    <a:pt x="2373512" y="910717"/>
                  </a:cubicBezTo>
                  <a:lnTo>
                    <a:pt x="2373512" y="898017"/>
                  </a:lnTo>
                  <a:lnTo>
                    <a:pt x="2373512" y="910717"/>
                  </a:lnTo>
                  <a:lnTo>
                    <a:pt x="188202" y="910717"/>
                  </a:lnTo>
                  <a:lnTo>
                    <a:pt x="188202" y="898017"/>
                  </a:lnTo>
                  <a:lnTo>
                    <a:pt x="188202" y="910717"/>
                  </a:lnTo>
                  <a:cubicBezTo>
                    <a:pt x="84412" y="910717"/>
                    <a:pt x="0" y="839216"/>
                    <a:pt x="0" y="750443"/>
                  </a:cubicBezTo>
                  <a:lnTo>
                    <a:pt x="0" y="160274"/>
                  </a:lnTo>
                  <a:lnTo>
                    <a:pt x="14680" y="160274"/>
                  </a:lnTo>
                  <a:lnTo>
                    <a:pt x="0" y="160274"/>
                  </a:lnTo>
                  <a:moveTo>
                    <a:pt x="29361" y="160274"/>
                  </a:moveTo>
                  <a:lnTo>
                    <a:pt x="29361" y="750443"/>
                  </a:lnTo>
                  <a:lnTo>
                    <a:pt x="14680" y="750443"/>
                  </a:lnTo>
                  <a:lnTo>
                    <a:pt x="29361" y="750443"/>
                  </a:lnTo>
                  <a:cubicBezTo>
                    <a:pt x="29361" y="824738"/>
                    <a:pt x="100267" y="885317"/>
                    <a:pt x="188202" y="885317"/>
                  </a:cubicBezTo>
                  <a:lnTo>
                    <a:pt x="2373512" y="885317"/>
                  </a:lnTo>
                  <a:cubicBezTo>
                    <a:pt x="2461448" y="885317"/>
                    <a:pt x="2532354" y="824738"/>
                    <a:pt x="2532354" y="750443"/>
                  </a:cubicBezTo>
                  <a:lnTo>
                    <a:pt x="2532354" y="160274"/>
                  </a:lnTo>
                  <a:cubicBezTo>
                    <a:pt x="2532207" y="85979"/>
                    <a:pt x="2461448" y="25400"/>
                    <a:pt x="2373512" y="25400"/>
                  </a:cubicBezTo>
                  <a:lnTo>
                    <a:pt x="188202" y="25400"/>
                  </a:lnTo>
                  <a:lnTo>
                    <a:pt x="188202" y="12700"/>
                  </a:lnTo>
                  <a:lnTo>
                    <a:pt x="188202" y="25400"/>
                  </a:lnTo>
                  <a:cubicBezTo>
                    <a:pt x="100267" y="25400"/>
                    <a:pt x="29361" y="85979"/>
                    <a:pt x="293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5" name="Google Shape;1445;p33"/>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SDR</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AM</a:t>
              </a:r>
              <a:endParaRPr b="0" i="0" sz="1400" u="none" cap="none" strike="noStrike">
                <a:solidFill>
                  <a:srgbClr val="000000"/>
                </a:solidFill>
                <a:latin typeface="Arial"/>
                <a:ea typeface="Arial"/>
                <a:cs typeface="Arial"/>
                <a:sym typeface="Arial"/>
              </a:endParaRPr>
            </a:p>
          </p:txBody>
        </p:sp>
      </p:grpSp>
      <p:grpSp>
        <p:nvGrpSpPr>
          <p:cNvPr id="1446" name="Google Shape;1446;p33"/>
          <p:cNvGrpSpPr/>
          <p:nvPr/>
        </p:nvGrpSpPr>
        <p:grpSpPr>
          <a:xfrm>
            <a:off x="4087674" y="2791952"/>
            <a:ext cx="1921267" cy="683058"/>
            <a:chOff x="0" y="0"/>
            <a:chExt cx="2561689" cy="910744"/>
          </a:xfrm>
        </p:grpSpPr>
        <p:sp>
          <p:nvSpPr>
            <p:cNvPr id="1447" name="Google Shape;1447;p33"/>
            <p:cNvSpPr/>
            <p:nvPr/>
          </p:nvSpPr>
          <p:spPr>
            <a:xfrm>
              <a:off x="14251" y="12700"/>
              <a:ext cx="2533194" cy="885317"/>
            </a:xfrm>
            <a:custGeom>
              <a:rect b="b" l="l" r="r" t="t"/>
              <a:pathLst>
                <a:path extrusionOk="0" h="885317" w="2533194">
                  <a:moveTo>
                    <a:pt x="0" y="147574"/>
                  </a:moveTo>
                  <a:cubicBezTo>
                    <a:pt x="0" y="66040"/>
                    <a:pt x="75391" y="0"/>
                    <a:pt x="168453" y="0"/>
                  </a:cubicBezTo>
                  <a:lnTo>
                    <a:pt x="2364742" y="0"/>
                  </a:lnTo>
                  <a:cubicBezTo>
                    <a:pt x="2457804" y="0"/>
                    <a:pt x="2533194" y="66040"/>
                    <a:pt x="2533194" y="147574"/>
                  </a:cubicBezTo>
                  <a:lnTo>
                    <a:pt x="2533194" y="737743"/>
                  </a:lnTo>
                  <a:cubicBezTo>
                    <a:pt x="2533194" y="819277"/>
                    <a:pt x="2457804" y="885317"/>
                    <a:pt x="2364742" y="885317"/>
                  </a:cubicBezTo>
                  <a:lnTo>
                    <a:pt x="168453" y="885317"/>
                  </a:lnTo>
                  <a:cubicBezTo>
                    <a:pt x="75391"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8" name="Google Shape;1448;p33"/>
            <p:cNvSpPr/>
            <p:nvPr/>
          </p:nvSpPr>
          <p:spPr>
            <a:xfrm>
              <a:off x="0" y="0"/>
              <a:ext cx="2561689" cy="910717"/>
            </a:xfrm>
            <a:custGeom>
              <a:rect b="b" l="l" r="r" t="t"/>
              <a:pathLst>
                <a:path extrusionOk="0" h="910717" w="2561689">
                  <a:moveTo>
                    <a:pt x="0" y="160274"/>
                  </a:moveTo>
                  <a:cubicBezTo>
                    <a:pt x="0" y="71501"/>
                    <a:pt x="82088" y="0"/>
                    <a:pt x="182704" y="0"/>
                  </a:cubicBezTo>
                  <a:lnTo>
                    <a:pt x="2378993" y="0"/>
                  </a:lnTo>
                  <a:lnTo>
                    <a:pt x="2378993" y="12700"/>
                  </a:lnTo>
                  <a:lnTo>
                    <a:pt x="2378993" y="0"/>
                  </a:lnTo>
                  <a:cubicBezTo>
                    <a:pt x="2479609" y="0"/>
                    <a:pt x="2561689" y="71501"/>
                    <a:pt x="2561689" y="160274"/>
                  </a:cubicBezTo>
                  <a:lnTo>
                    <a:pt x="2547445" y="160274"/>
                  </a:lnTo>
                  <a:lnTo>
                    <a:pt x="2561689" y="160274"/>
                  </a:lnTo>
                  <a:lnTo>
                    <a:pt x="2561689" y="750443"/>
                  </a:lnTo>
                  <a:lnTo>
                    <a:pt x="2547445" y="750443"/>
                  </a:lnTo>
                  <a:lnTo>
                    <a:pt x="2561689" y="750443"/>
                  </a:lnTo>
                  <a:cubicBezTo>
                    <a:pt x="2561689" y="839216"/>
                    <a:pt x="2479609" y="910717"/>
                    <a:pt x="2378993" y="910717"/>
                  </a:cubicBezTo>
                  <a:lnTo>
                    <a:pt x="2378993" y="898017"/>
                  </a:lnTo>
                  <a:lnTo>
                    <a:pt x="2378993" y="910717"/>
                  </a:lnTo>
                  <a:lnTo>
                    <a:pt x="182704" y="910717"/>
                  </a:lnTo>
                  <a:lnTo>
                    <a:pt x="182704" y="898017"/>
                  </a:lnTo>
                  <a:lnTo>
                    <a:pt x="182704" y="910717"/>
                  </a:lnTo>
                  <a:cubicBezTo>
                    <a:pt x="82088" y="910717"/>
                    <a:pt x="0" y="839216"/>
                    <a:pt x="0" y="750443"/>
                  </a:cubicBezTo>
                  <a:lnTo>
                    <a:pt x="0" y="160274"/>
                  </a:lnTo>
                  <a:lnTo>
                    <a:pt x="14251" y="160274"/>
                  </a:lnTo>
                  <a:lnTo>
                    <a:pt x="0" y="160274"/>
                  </a:lnTo>
                  <a:moveTo>
                    <a:pt x="28503" y="160274"/>
                  </a:moveTo>
                  <a:lnTo>
                    <a:pt x="28503" y="750443"/>
                  </a:lnTo>
                  <a:lnTo>
                    <a:pt x="14251" y="750443"/>
                  </a:lnTo>
                  <a:lnTo>
                    <a:pt x="28503" y="750443"/>
                  </a:lnTo>
                  <a:cubicBezTo>
                    <a:pt x="28503" y="824738"/>
                    <a:pt x="97337" y="885317"/>
                    <a:pt x="182704" y="885317"/>
                  </a:cubicBezTo>
                  <a:lnTo>
                    <a:pt x="2378993" y="885317"/>
                  </a:lnTo>
                  <a:cubicBezTo>
                    <a:pt x="2464360" y="885317"/>
                    <a:pt x="2533194" y="824738"/>
                    <a:pt x="2533194" y="750443"/>
                  </a:cubicBezTo>
                  <a:lnTo>
                    <a:pt x="2533194" y="160274"/>
                  </a:lnTo>
                  <a:cubicBezTo>
                    <a:pt x="2533052" y="85979"/>
                    <a:pt x="2464360" y="25400"/>
                    <a:pt x="2378993" y="25400"/>
                  </a:cubicBezTo>
                  <a:lnTo>
                    <a:pt x="182704" y="25400"/>
                  </a:lnTo>
                  <a:lnTo>
                    <a:pt x="182704" y="12700"/>
                  </a:lnTo>
                  <a:lnTo>
                    <a:pt x="182704" y="25400"/>
                  </a:lnTo>
                  <a:cubicBezTo>
                    <a:pt x="97337" y="25400"/>
                    <a:pt x="28503" y="85979"/>
                    <a:pt x="28503"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9" name="Google Shape;1449;p33"/>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SDR/SE</a:t>
              </a:r>
              <a:endParaRPr b="0" i="0" sz="1400" u="none" cap="none" strike="noStrike">
                <a:solidFill>
                  <a:srgbClr val="000000"/>
                </a:solidFill>
                <a:latin typeface="Arial"/>
                <a:ea typeface="Arial"/>
                <a:cs typeface="Arial"/>
                <a:sym typeface="Arial"/>
              </a:endParaRPr>
            </a:p>
          </p:txBody>
        </p:sp>
      </p:grpSp>
      <p:grpSp>
        <p:nvGrpSpPr>
          <p:cNvPr id="1450" name="Google Shape;1450;p33"/>
          <p:cNvGrpSpPr/>
          <p:nvPr/>
        </p:nvGrpSpPr>
        <p:grpSpPr>
          <a:xfrm>
            <a:off x="6084951" y="2791952"/>
            <a:ext cx="1880697" cy="683058"/>
            <a:chOff x="0" y="0"/>
            <a:chExt cx="2507596" cy="910744"/>
          </a:xfrm>
        </p:grpSpPr>
        <p:sp>
          <p:nvSpPr>
            <p:cNvPr id="1451" name="Google Shape;1451;p33"/>
            <p:cNvSpPr/>
            <p:nvPr/>
          </p:nvSpPr>
          <p:spPr>
            <a:xfrm>
              <a:off x="14420" y="12700"/>
              <a:ext cx="2478637" cy="885317"/>
            </a:xfrm>
            <a:custGeom>
              <a:rect b="b" l="l" r="r" t="t"/>
              <a:pathLst>
                <a:path extrusionOk="0" h="885317" w="2478637">
                  <a:moveTo>
                    <a:pt x="0" y="147574"/>
                  </a:moveTo>
                  <a:cubicBezTo>
                    <a:pt x="0" y="66040"/>
                    <a:pt x="76281" y="0"/>
                    <a:pt x="170299" y="0"/>
                  </a:cubicBezTo>
                  <a:lnTo>
                    <a:pt x="2308338" y="0"/>
                  </a:lnTo>
                  <a:cubicBezTo>
                    <a:pt x="2402500" y="0"/>
                    <a:pt x="2478637" y="66040"/>
                    <a:pt x="2478637" y="147574"/>
                  </a:cubicBezTo>
                  <a:lnTo>
                    <a:pt x="2478637" y="737743"/>
                  </a:lnTo>
                  <a:cubicBezTo>
                    <a:pt x="2478637" y="819277"/>
                    <a:pt x="2402356" y="885317"/>
                    <a:pt x="2308338" y="885317"/>
                  </a:cubicBezTo>
                  <a:lnTo>
                    <a:pt x="170299" y="885317"/>
                  </a:lnTo>
                  <a:cubicBezTo>
                    <a:pt x="76281"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2" name="Google Shape;1452;p33"/>
            <p:cNvSpPr/>
            <p:nvPr/>
          </p:nvSpPr>
          <p:spPr>
            <a:xfrm>
              <a:off x="0" y="0"/>
              <a:ext cx="2507477" cy="910717"/>
            </a:xfrm>
            <a:custGeom>
              <a:rect b="b" l="l" r="r" t="t"/>
              <a:pathLst>
                <a:path extrusionOk="0" h="910717" w="2507477">
                  <a:moveTo>
                    <a:pt x="0" y="160274"/>
                  </a:moveTo>
                  <a:cubicBezTo>
                    <a:pt x="0" y="71501"/>
                    <a:pt x="82914" y="0"/>
                    <a:pt x="184719" y="0"/>
                  </a:cubicBezTo>
                  <a:lnTo>
                    <a:pt x="2322758" y="0"/>
                  </a:lnTo>
                  <a:lnTo>
                    <a:pt x="2322758" y="12700"/>
                  </a:lnTo>
                  <a:lnTo>
                    <a:pt x="2322758" y="0"/>
                  </a:lnTo>
                  <a:cubicBezTo>
                    <a:pt x="2424562" y="0"/>
                    <a:pt x="2507477" y="71501"/>
                    <a:pt x="2507477" y="160274"/>
                  </a:cubicBezTo>
                  <a:lnTo>
                    <a:pt x="2493057" y="160274"/>
                  </a:lnTo>
                  <a:lnTo>
                    <a:pt x="2507477" y="160274"/>
                  </a:lnTo>
                  <a:lnTo>
                    <a:pt x="2507477" y="750443"/>
                  </a:lnTo>
                  <a:lnTo>
                    <a:pt x="2493057" y="750443"/>
                  </a:lnTo>
                  <a:lnTo>
                    <a:pt x="2507477" y="750443"/>
                  </a:lnTo>
                  <a:cubicBezTo>
                    <a:pt x="2507477" y="839089"/>
                    <a:pt x="2424562" y="910717"/>
                    <a:pt x="2322758" y="910717"/>
                  </a:cubicBezTo>
                  <a:lnTo>
                    <a:pt x="2322758" y="898017"/>
                  </a:lnTo>
                  <a:lnTo>
                    <a:pt x="2322758" y="910717"/>
                  </a:lnTo>
                  <a:lnTo>
                    <a:pt x="184719" y="910717"/>
                  </a:lnTo>
                  <a:lnTo>
                    <a:pt x="184719" y="898017"/>
                  </a:lnTo>
                  <a:lnTo>
                    <a:pt x="184719" y="910717"/>
                  </a:lnTo>
                  <a:cubicBezTo>
                    <a:pt x="82914" y="910717"/>
                    <a:pt x="0" y="839216"/>
                    <a:pt x="0" y="750443"/>
                  </a:cubicBezTo>
                  <a:lnTo>
                    <a:pt x="0" y="160274"/>
                  </a:lnTo>
                  <a:lnTo>
                    <a:pt x="14420" y="160274"/>
                  </a:lnTo>
                  <a:lnTo>
                    <a:pt x="0" y="160274"/>
                  </a:lnTo>
                  <a:moveTo>
                    <a:pt x="28840" y="160274"/>
                  </a:moveTo>
                  <a:lnTo>
                    <a:pt x="28840" y="750443"/>
                  </a:lnTo>
                  <a:lnTo>
                    <a:pt x="14420" y="750443"/>
                  </a:lnTo>
                  <a:lnTo>
                    <a:pt x="28840" y="750443"/>
                  </a:lnTo>
                  <a:cubicBezTo>
                    <a:pt x="28840" y="824738"/>
                    <a:pt x="98488" y="885317"/>
                    <a:pt x="184719" y="885317"/>
                  </a:cubicBezTo>
                  <a:lnTo>
                    <a:pt x="2322758" y="885317"/>
                  </a:lnTo>
                  <a:cubicBezTo>
                    <a:pt x="2409133" y="885317"/>
                    <a:pt x="2478637" y="824738"/>
                    <a:pt x="2478637" y="750443"/>
                  </a:cubicBezTo>
                  <a:lnTo>
                    <a:pt x="2478637" y="160274"/>
                  </a:lnTo>
                  <a:cubicBezTo>
                    <a:pt x="2478781" y="85979"/>
                    <a:pt x="2409133" y="25400"/>
                    <a:pt x="2322758" y="25400"/>
                  </a:cubicBezTo>
                  <a:lnTo>
                    <a:pt x="184719" y="25400"/>
                  </a:lnTo>
                  <a:lnTo>
                    <a:pt x="184719" y="12700"/>
                  </a:lnTo>
                  <a:lnTo>
                    <a:pt x="184719" y="25400"/>
                  </a:lnTo>
                  <a:cubicBezTo>
                    <a:pt x="98488" y="25400"/>
                    <a:pt x="28840" y="85979"/>
                    <a:pt x="28840"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3" name="Google Shape;1453;p33"/>
            <p:cNvSpPr txBox="1"/>
            <p:nvPr/>
          </p:nvSpPr>
          <p:spPr>
            <a:xfrm>
              <a:off x="0" y="0"/>
              <a:ext cx="2507596"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a:t>
              </a:r>
              <a:endParaRPr b="0" i="0" sz="1400" u="none" cap="none" strike="noStrike">
                <a:solidFill>
                  <a:srgbClr val="000000"/>
                </a:solidFill>
                <a:latin typeface="Arial"/>
                <a:ea typeface="Arial"/>
                <a:cs typeface="Arial"/>
                <a:sym typeface="Arial"/>
              </a:endParaRPr>
            </a:p>
          </p:txBody>
        </p:sp>
      </p:grpSp>
      <p:grpSp>
        <p:nvGrpSpPr>
          <p:cNvPr id="1454" name="Google Shape;1454;p33"/>
          <p:cNvGrpSpPr/>
          <p:nvPr/>
        </p:nvGrpSpPr>
        <p:grpSpPr>
          <a:xfrm>
            <a:off x="8112009" y="2791952"/>
            <a:ext cx="1851143" cy="683058"/>
            <a:chOff x="0" y="0"/>
            <a:chExt cx="2468190" cy="910744"/>
          </a:xfrm>
        </p:grpSpPr>
        <p:sp>
          <p:nvSpPr>
            <p:cNvPr id="1455" name="Google Shape;1455;p33"/>
            <p:cNvSpPr/>
            <p:nvPr/>
          </p:nvSpPr>
          <p:spPr>
            <a:xfrm>
              <a:off x="14193" y="12700"/>
              <a:ext cx="2439688" cy="885317"/>
            </a:xfrm>
            <a:custGeom>
              <a:rect b="b" l="l" r="r" t="t"/>
              <a:pathLst>
                <a:path extrusionOk="0" h="885317" w="2439688">
                  <a:moveTo>
                    <a:pt x="0" y="147574"/>
                  </a:moveTo>
                  <a:cubicBezTo>
                    <a:pt x="0" y="66040"/>
                    <a:pt x="75083" y="0"/>
                    <a:pt x="167623" y="0"/>
                  </a:cubicBezTo>
                  <a:lnTo>
                    <a:pt x="2272066" y="0"/>
                  </a:lnTo>
                  <a:cubicBezTo>
                    <a:pt x="2364748" y="0"/>
                    <a:pt x="2439689" y="66040"/>
                    <a:pt x="2439689" y="147574"/>
                  </a:cubicBezTo>
                  <a:lnTo>
                    <a:pt x="2439689" y="737743"/>
                  </a:lnTo>
                  <a:cubicBezTo>
                    <a:pt x="2439689" y="819277"/>
                    <a:pt x="2364606" y="885317"/>
                    <a:pt x="2272066" y="885317"/>
                  </a:cubicBezTo>
                  <a:lnTo>
                    <a:pt x="167623" y="885317"/>
                  </a:lnTo>
                  <a:cubicBezTo>
                    <a:pt x="75083"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6" name="Google Shape;1456;p33"/>
            <p:cNvSpPr/>
            <p:nvPr/>
          </p:nvSpPr>
          <p:spPr>
            <a:xfrm>
              <a:off x="0" y="0"/>
              <a:ext cx="2468075" cy="910717"/>
            </a:xfrm>
            <a:custGeom>
              <a:rect b="b" l="l" r="r" t="t"/>
              <a:pathLst>
                <a:path extrusionOk="0" h="910717" w="2468075">
                  <a:moveTo>
                    <a:pt x="0" y="160274"/>
                  </a:moveTo>
                  <a:cubicBezTo>
                    <a:pt x="0" y="71501"/>
                    <a:pt x="81612" y="0"/>
                    <a:pt x="181816" y="0"/>
                  </a:cubicBezTo>
                  <a:lnTo>
                    <a:pt x="2286259" y="0"/>
                  </a:lnTo>
                  <a:lnTo>
                    <a:pt x="2286259" y="12700"/>
                  </a:lnTo>
                  <a:lnTo>
                    <a:pt x="2286259" y="0"/>
                  </a:lnTo>
                  <a:cubicBezTo>
                    <a:pt x="2386463" y="0"/>
                    <a:pt x="2468075" y="71501"/>
                    <a:pt x="2468075" y="160274"/>
                  </a:cubicBezTo>
                  <a:lnTo>
                    <a:pt x="2453882" y="160274"/>
                  </a:lnTo>
                  <a:lnTo>
                    <a:pt x="2468075" y="160274"/>
                  </a:lnTo>
                  <a:lnTo>
                    <a:pt x="2468075" y="750443"/>
                  </a:lnTo>
                  <a:lnTo>
                    <a:pt x="2453882" y="750443"/>
                  </a:lnTo>
                  <a:lnTo>
                    <a:pt x="2468075" y="750443"/>
                  </a:lnTo>
                  <a:cubicBezTo>
                    <a:pt x="2468075" y="839089"/>
                    <a:pt x="2386463" y="910717"/>
                    <a:pt x="2286259" y="910717"/>
                  </a:cubicBezTo>
                  <a:lnTo>
                    <a:pt x="2286259" y="898017"/>
                  </a:lnTo>
                  <a:lnTo>
                    <a:pt x="2286259" y="910717"/>
                  </a:lnTo>
                  <a:lnTo>
                    <a:pt x="181816" y="910717"/>
                  </a:lnTo>
                  <a:lnTo>
                    <a:pt x="181816" y="898017"/>
                  </a:lnTo>
                  <a:lnTo>
                    <a:pt x="181816" y="910717"/>
                  </a:lnTo>
                  <a:cubicBezTo>
                    <a:pt x="81612" y="910717"/>
                    <a:pt x="0" y="839216"/>
                    <a:pt x="0" y="750443"/>
                  </a:cubicBezTo>
                  <a:lnTo>
                    <a:pt x="0" y="160274"/>
                  </a:lnTo>
                  <a:lnTo>
                    <a:pt x="14193" y="160274"/>
                  </a:lnTo>
                  <a:lnTo>
                    <a:pt x="0" y="160274"/>
                  </a:lnTo>
                  <a:moveTo>
                    <a:pt x="28387" y="160274"/>
                  </a:moveTo>
                  <a:lnTo>
                    <a:pt x="28387" y="750443"/>
                  </a:lnTo>
                  <a:lnTo>
                    <a:pt x="14193" y="750443"/>
                  </a:lnTo>
                  <a:lnTo>
                    <a:pt x="28387" y="750443"/>
                  </a:lnTo>
                  <a:cubicBezTo>
                    <a:pt x="28387" y="824738"/>
                    <a:pt x="96940" y="885317"/>
                    <a:pt x="181816" y="885317"/>
                  </a:cubicBezTo>
                  <a:lnTo>
                    <a:pt x="2286259" y="885317"/>
                  </a:lnTo>
                  <a:cubicBezTo>
                    <a:pt x="2371277" y="885317"/>
                    <a:pt x="2439688" y="824738"/>
                    <a:pt x="2439688" y="750443"/>
                  </a:cubicBezTo>
                  <a:lnTo>
                    <a:pt x="2439688" y="160274"/>
                  </a:lnTo>
                  <a:cubicBezTo>
                    <a:pt x="2439830" y="85979"/>
                    <a:pt x="2371277" y="25400"/>
                    <a:pt x="2286259" y="25400"/>
                  </a:cubicBezTo>
                  <a:lnTo>
                    <a:pt x="181816" y="25400"/>
                  </a:lnTo>
                  <a:lnTo>
                    <a:pt x="181816" y="12700"/>
                  </a:lnTo>
                  <a:lnTo>
                    <a:pt x="181816" y="25400"/>
                  </a:lnTo>
                  <a:cubicBezTo>
                    <a:pt x="96940" y="25400"/>
                    <a:pt x="28387" y="85979"/>
                    <a:pt x="28387"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7" name="Google Shape;1457;p33"/>
            <p:cNvSpPr txBox="1"/>
            <p:nvPr/>
          </p:nvSpPr>
          <p:spPr>
            <a:xfrm>
              <a:off x="0" y="0"/>
              <a:ext cx="2468190"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SE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AM</a:t>
              </a:r>
              <a:endParaRPr b="0" i="0" sz="1400" u="none" cap="none" strike="noStrike">
                <a:solidFill>
                  <a:srgbClr val="000000"/>
                </a:solidFill>
                <a:latin typeface="Arial"/>
                <a:ea typeface="Arial"/>
                <a:cs typeface="Arial"/>
                <a:sym typeface="Arial"/>
              </a:endParaRPr>
            </a:p>
          </p:txBody>
        </p:sp>
      </p:grpSp>
      <p:grpSp>
        <p:nvGrpSpPr>
          <p:cNvPr id="1458" name="Google Shape;1458;p33"/>
          <p:cNvGrpSpPr/>
          <p:nvPr/>
        </p:nvGrpSpPr>
        <p:grpSpPr>
          <a:xfrm>
            <a:off x="10109512" y="2791952"/>
            <a:ext cx="1851179" cy="683058"/>
            <a:chOff x="0" y="0"/>
            <a:chExt cx="2468240" cy="910744"/>
          </a:xfrm>
        </p:grpSpPr>
        <p:sp>
          <p:nvSpPr>
            <p:cNvPr id="1459" name="Google Shape;1459;p33"/>
            <p:cNvSpPr/>
            <p:nvPr/>
          </p:nvSpPr>
          <p:spPr>
            <a:xfrm>
              <a:off x="14119" y="12700"/>
              <a:ext cx="2440008" cy="885317"/>
            </a:xfrm>
            <a:custGeom>
              <a:rect b="b" l="l" r="r" t="t"/>
              <a:pathLst>
                <a:path extrusionOk="0" h="885317" w="2440008">
                  <a:moveTo>
                    <a:pt x="0" y="147574"/>
                  </a:moveTo>
                  <a:cubicBezTo>
                    <a:pt x="0" y="66040"/>
                    <a:pt x="74688" y="0"/>
                    <a:pt x="166884" y="0"/>
                  </a:cubicBezTo>
                  <a:lnTo>
                    <a:pt x="2273124" y="0"/>
                  </a:lnTo>
                  <a:cubicBezTo>
                    <a:pt x="2365319" y="0"/>
                    <a:pt x="2440008" y="66040"/>
                    <a:pt x="2440008" y="147574"/>
                  </a:cubicBezTo>
                  <a:lnTo>
                    <a:pt x="2440008" y="737743"/>
                  </a:lnTo>
                  <a:cubicBezTo>
                    <a:pt x="2440008" y="819277"/>
                    <a:pt x="2365319" y="885317"/>
                    <a:pt x="2273124" y="885317"/>
                  </a:cubicBezTo>
                  <a:lnTo>
                    <a:pt x="166884" y="885317"/>
                  </a:lnTo>
                  <a:cubicBezTo>
                    <a:pt x="74688"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0" name="Google Shape;1460;p33"/>
            <p:cNvSpPr/>
            <p:nvPr/>
          </p:nvSpPr>
          <p:spPr>
            <a:xfrm>
              <a:off x="0" y="0"/>
              <a:ext cx="2468240" cy="910717"/>
            </a:xfrm>
            <a:custGeom>
              <a:rect b="b" l="l" r="r" t="t"/>
              <a:pathLst>
                <a:path extrusionOk="0" h="910717" w="2468240">
                  <a:moveTo>
                    <a:pt x="0" y="160274"/>
                  </a:moveTo>
                  <a:cubicBezTo>
                    <a:pt x="0" y="71501"/>
                    <a:pt x="81183" y="0"/>
                    <a:pt x="181003" y="0"/>
                  </a:cubicBezTo>
                  <a:lnTo>
                    <a:pt x="2287243" y="0"/>
                  </a:lnTo>
                  <a:lnTo>
                    <a:pt x="2287243" y="12700"/>
                  </a:lnTo>
                  <a:lnTo>
                    <a:pt x="2287243" y="0"/>
                  </a:lnTo>
                  <a:cubicBezTo>
                    <a:pt x="2386921" y="0"/>
                    <a:pt x="2468240" y="71501"/>
                    <a:pt x="2468240" y="160274"/>
                  </a:cubicBezTo>
                  <a:lnTo>
                    <a:pt x="2454127" y="160274"/>
                  </a:lnTo>
                  <a:lnTo>
                    <a:pt x="2468240" y="160274"/>
                  </a:lnTo>
                  <a:lnTo>
                    <a:pt x="2468240" y="750443"/>
                  </a:lnTo>
                  <a:lnTo>
                    <a:pt x="2454127" y="750443"/>
                  </a:lnTo>
                  <a:lnTo>
                    <a:pt x="2468240" y="750443"/>
                  </a:lnTo>
                  <a:cubicBezTo>
                    <a:pt x="2468240" y="839089"/>
                    <a:pt x="2387063" y="910717"/>
                    <a:pt x="2287243" y="910717"/>
                  </a:cubicBezTo>
                  <a:lnTo>
                    <a:pt x="2287243" y="898017"/>
                  </a:lnTo>
                  <a:lnTo>
                    <a:pt x="2287243" y="910717"/>
                  </a:lnTo>
                  <a:lnTo>
                    <a:pt x="181003" y="910717"/>
                  </a:lnTo>
                  <a:lnTo>
                    <a:pt x="181003" y="898017"/>
                  </a:lnTo>
                  <a:lnTo>
                    <a:pt x="181003" y="910717"/>
                  </a:lnTo>
                  <a:cubicBezTo>
                    <a:pt x="81183" y="910717"/>
                    <a:pt x="0" y="839216"/>
                    <a:pt x="0" y="750443"/>
                  </a:cubicBezTo>
                  <a:lnTo>
                    <a:pt x="0" y="160274"/>
                  </a:lnTo>
                  <a:lnTo>
                    <a:pt x="14119" y="160274"/>
                  </a:lnTo>
                  <a:lnTo>
                    <a:pt x="0" y="160274"/>
                  </a:lnTo>
                  <a:moveTo>
                    <a:pt x="28238" y="160274"/>
                  </a:moveTo>
                  <a:lnTo>
                    <a:pt x="28238" y="750443"/>
                  </a:lnTo>
                  <a:lnTo>
                    <a:pt x="14119" y="750443"/>
                  </a:lnTo>
                  <a:lnTo>
                    <a:pt x="28238" y="750443"/>
                  </a:lnTo>
                  <a:cubicBezTo>
                    <a:pt x="28238" y="824738"/>
                    <a:pt x="96431" y="885317"/>
                    <a:pt x="181003" y="885317"/>
                  </a:cubicBezTo>
                  <a:lnTo>
                    <a:pt x="2287243" y="885317"/>
                  </a:lnTo>
                  <a:cubicBezTo>
                    <a:pt x="2371814" y="885317"/>
                    <a:pt x="2440008" y="824738"/>
                    <a:pt x="2440008" y="750443"/>
                  </a:cubicBezTo>
                  <a:lnTo>
                    <a:pt x="2440008" y="160274"/>
                  </a:lnTo>
                  <a:cubicBezTo>
                    <a:pt x="2440008" y="85979"/>
                    <a:pt x="2371814" y="25400"/>
                    <a:pt x="2287243" y="25400"/>
                  </a:cubicBezTo>
                  <a:lnTo>
                    <a:pt x="181003" y="25400"/>
                  </a:lnTo>
                  <a:lnTo>
                    <a:pt x="181003" y="12700"/>
                  </a:lnTo>
                  <a:lnTo>
                    <a:pt x="181003" y="25400"/>
                  </a:lnTo>
                  <a:cubicBezTo>
                    <a:pt x="96431" y="25400"/>
                    <a:pt x="28238" y="85979"/>
                    <a:pt x="28238"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1" name="Google Shape;1461;p33"/>
            <p:cNvSpPr txBox="1"/>
            <p:nvPr/>
          </p:nvSpPr>
          <p:spPr>
            <a:xfrm>
              <a:off x="0" y="0"/>
              <a:ext cx="2468190"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a:t>
              </a:r>
              <a:endParaRPr b="0" i="0" sz="1400" u="none" cap="none" strike="noStrike">
                <a:solidFill>
                  <a:srgbClr val="000000"/>
                </a:solidFill>
                <a:latin typeface="Arial"/>
                <a:ea typeface="Arial"/>
                <a:cs typeface="Arial"/>
                <a:sym typeface="Arial"/>
              </a:endParaRPr>
            </a:p>
          </p:txBody>
        </p:sp>
      </p:grpSp>
      <p:grpSp>
        <p:nvGrpSpPr>
          <p:cNvPr id="1462" name="Google Shape;1462;p33"/>
          <p:cNvGrpSpPr/>
          <p:nvPr/>
        </p:nvGrpSpPr>
        <p:grpSpPr>
          <a:xfrm>
            <a:off x="12086580" y="2791952"/>
            <a:ext cx="1882175" cy="683058"/>
            <a:chOff x="0" y="0"/>
            <a:chExt cx="2509568" cy="910744"/>
          </a:xfrm>
        </p:grpSpPr>
        <p:sp>
          <p:nvSpPr>
            <p:cNvPr id="1463" name="Google Shape;1463;p33"/>
            <p:cNvSpPr/>
            <p:nvPr/>
          </p:nvSpPr>
          <p:spPr>
            <a:xfrm>
              <a:off x="14355" y="12700"/>
              <a:ext cx="2480864" cy="885317"/>
            </a:xfrm>
            <a:custGeom>
              <a:rect b="b" l="l" r="r" t="t"/>
              <a:pathLst>
                <a:path extrusionOk="0" h="885317" w="2480864">
                  <a:moveTo>
                    <a:pt x="0" y="147574"/>
                  </a:moveTo>
                  <a:cubicBezTo>
                    <a:pt x="0" y="66040"/>
                    <a:pt x="75939" y="0"/>
                    <a:pt x="169679" y="0"/>
                  </a:cubicBezTo>
                  <a:lnTo>
                    <a:pt x="2311186" y="0"/>
                  </a:lnTo>
                  <a:cubicBezTo>
                    <a:pt x="2404925" y="0"/>
                    <a:pt x="2480864" y="66040"/>
                    <a:pt x="2480864" y="147574"/>
                  </a:cubicBezTo>
                  <a:lnTo>
                    <a:pt x="2480864" y="737743"/>
                  </a:lnTo>
                  <a:cubicBezTo>
                    <a:pt x="2480864" y="819277"/>
                    <a:pt x="2404925" y="885317"/>
                    <a:pt x="2311186" y="885317"/>
                  </a:cubicBezTo>
                  <a:lnTo>
                    <a:pt x="169679" y="885317"/>
                  </a:lnTo>
                  <a:cubicBezTo>
                    <a:pt x="75939"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4" name="Google Shape;1464;p33"/>
            <p:cNvSpPr/>
            <p:nvPr/>
          </p:nvSpPr>
          <p:spPr>
            <a:xfrm>
              <a:off x="0" y="0"/>
              <a:ext cx="2509568" cy="910717"/>
            </a:xfrm>
            <a:custGeom>
              <a:rect b="b" l="l" r="r" t="t"/>
              <a:pathLst>
                <a:path extrusionOk="0" h="910717" w="2509568">
                  <a:moveTo>
                    <a:pt x="0" y="160274"/>
                  </a:moveTo>
                  <a:cubicBezTo>
                    <a:pt x="0" y="71501"/>
                    <a:pt x="82542" y="0"/>
                    <a:pt x="184034" y="0"/>
                  </a:cubicBezTo>
                  <a:lnTo>
                    <a:pt x="2325541" y="0"/>
                  </a:lnTo>
                  <a:lnTo>
                    <a:pt x="2325541" y="12700"/>
                  </a:lnTo>
                  <a:lnTo>
                    <a:pt x="2325541" y="0"/>
                  </a:lnTo>
                  <a:cubicBezTo>
                    <a:pt x="2426889" y="0"/>
                    <a:pt x="2509568" y="71501"/>
                    <a:pt x="2509568" y="160274"/>
                  </a:cubicBezTo>
                  <a:lnTo>
                    <a:pt x="2495219" y="160274"/>
                  </a:lnTo>
                  <a:lnTo>
                    <a:pt x="2509568" y="160274"/>
                  </a:lnTo>
                  <a:lnTo>
                    <a:pt x="2509568" y="750443"/>
                  </a:lnTo>
                  <a:lnTo>
                    <a:pt x="2495219" y="750443"/>
                  </a:lnTo>
                  <a:lnTo>
                    <a:pt x="2509568" y="750443"/>
                  </a:lnTo>
                  <a:cubicBezTo>
                    <a:pt x="2509568" y="839089"/>
                    <a:pt x="2427032" y="910717"/>
                    <a:pt x="2325541" y="910717"/>
                  </a:cubicBezTo>
                  <a:lnTo>
                    <a:pt x="2325541" y="898017"/>
                  </a:lnTo>
                  <a:lnTo>
                    <a:pt x="2325541" y="910717"/>
                  </a:lnTo>
                  <a:lnTo>
                    <a:pt x="184034" y="910717"/>
                  </a:lnTo>
                  <a:lnTo>
                    <a:pt x="184034" y="898017"/>
                  </a:lnTo>
                  <a:lnTo>
                    <a:pt x="184034" y="910717"/>
                  </a:lnTo>
                  <a:cubicBezTo>
                    <a:pt x="82542" y="910717"/>
                    <a:pt x="0" y="839216"/>
                    <a:pt x="0" y="750443"/>
                  </a:cubicBezTo>
                  <a:lnTo>
                    <a:pt x="0" y="160274"/>
                  </a:lnTo>
                  <a:lnTo>
                    <a:pt x="14355" y="160274"/>
                  </a:lnTo>
                  <a:lnTo>
                    <a:pt x="0" y="160274"/>
                  </a:lnTo>
                  <a:moveTo>
                    <a:pt x="28710" y="160274"/>
                  </a:moveTo>
                  <a:lnTo>
                    <a:pt x="28710" y="750443"/>
                  </a:lnTo>
                  <a:lnTo>
                    <a:pt x="14355" y="750443"/>
                  </a:lnTo>
                  <a:lnTo>
                    <a:pt x="28710" y="750443"/>
                  </a:lnTo>
                  <a:cubicBezTo>
                    <a:pt x="28710" y="824738"/>
                    <a:pt x="98046" y="885317"/>
                    <a:pt x="184034" y="885317"/>
                  </a:cubicBezTo>
                  <a:lnTo>
                    <a:pt x="2325541" y="885317"/>
                  </a:lnTo>
                  <a:cubicBezTo>
                    <a:pt x="2411529" y="885317"/>
                    <a:pt x="2480864" y="824738"/>
                    <a:pt x="2480864" y="750443"/>
                  </a:cubicBezTo>
                  <a:lnTo>
                    <a:pt x="2480864" y="160274"/>
                  </a:lnTo>
                  <a:cubicBezTo>
                    <a:pt x="2480864" y="85979"/>
                    <a:pt x="2411529" y="25400"/>
                    <a:pt x="2325541" y="25400"/>
                  </a:cubicBezTo>
                  <a:lnTo>
                    <a:pt x="184034" y="25400"/>
                  </a:lnTo>
                  <a:lnTo>
                    <a:pt x="184034" y="12700"/>
                  </a:lnTo>
                  <a:lnTo>
                    <a:pt x="184034" y="25400"/>
                  </a:lnTo>
                  <a:cubicBezTo>
                    <a:pt x="98046" y="25400"/>
                    <a:pt x="28710" y="85979"/>
                    <a:pt x="28710"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5" name="Google Shape;1465;p33"/>
            <p:cNvSpPr txBox="1"/>
            <p:nvPr/>
          </p:nvSpPr>
          <p:spPr>
            <a:xfrm>
              <a:off x="0" y="0"/>
              <a:ext cx="2509518"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a:t>
              </a:r>
              <a:endParaRPr b="0" i="0" sz="1400" u="none" cap="none" strike="noStrike">
                <a:solidFill>
                  <a:srgbClr val="000000"/>
                </a:solidFill>
                <a:latin typeface="Arial"/>
                <a:ea typeface="Arial"/>
                <a:cs typeface="Arial"/>
                <a:sym typeface="Arial"/>
              </a:endParaRPr>
            </a:p>
          </p:txBody>
        </p:sp>
      </p:grpSp>
      <p:grpSp>
        <p:nvGrpSpPr>
          <p:cNvPr id="1466" name="Google Shape;1466;p33"/>
          <p:cNvGrpSpPr/>
          <p:nvPr/>
        </p:nvGrpSpPr>
        <p:grpSpPr>
          <a:xfrm>
            <a:off x="16081136" y="2791952"/>
            <a:ext cx="1921218" cy="683058"/>
            <a:chOff x="0" y="0"/>
            <a:chExt cx="2561624" cy="910744"/>
          </a:xfrm>
        </p:grpSpPr>
        <p:sp>
          <p:nvSpPr>
            <p:cNvPr id="1467" name="Google Shape;1467;p33"/>
            <p:cNvSpPr/>
            <p:nvPr/>
          </p:nvSpPr>
          <p:spPr>
            <a:xfrm>
              <a:off x="14731" y="12700"/>
              <a:ext cx="2532041" cy="885317"/>
            </a:xfrm>
            <a:custGeom>
              <a:rect b="b" l="l" r="r" t="t"/>
              <a:pathLst>
                <a:path extrusionOk="0" h="885317" w="2532041">
                  <a:moveTo>
                    <a:pt x="0" y="147574"/>
                  </a:moveTo>
                  <a:cubicBezTo>
                    <a:pt x="0" y="66040"/>
                    <a:pt x="77924" y="0"/>
                    <a:pt x="173968" y="0"/>
                  </a:cubicBezTo>
                  <a:lnTo>
                    <a:pt x="2358072" y="0"/>
                  </a:lnTo>
                  <a:cubicBezTo>
                    <a:pt x="2454263" y="0"/>
                    <a:pt x="2532041" y="66040"/>
                    <a:pt x="2532041" y="147574"/>
                  </a:cubicBezTo>
                  <a:lnTo>
                    <a:pt x="2532041" y="737743"/>
                  </a:lnTo>
                  <a:cubicBezTo>
                    <a:pt x="2532041" y="819277"/>
                    <a:pt x="2454116" y="885317"/>
                    <a:pt x="2358072" y="885317"/>
                  </a:cubicBezTo>
                  <a:lnTo>
                    <a:pt x="173968" y="885317"/>
                  </a:lnTo>
                  <a:cubicBezTo>
                    <a:pt x="77924"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8" name="Google Shape;1468;p33"/>
            <p:cNvSpPr/>
            <p:nvPr/>
          </p:nvSpPr>
          <p:spPr>
            <a:xfrm>
              <a:off x="0" y="0"/>
              <a:ext cx="2561502" cy="910717"/>
            </a:xfrm>
            <a:custGeom>
              <a:rect b="b" l="l" r="r" t="t"/>
              <a:pathLst>
                <a:path extrusionOk="0" h="910717" w="2561502">
                  <a:moveTo>
                    <a:pt x="0" y="160274"/>
                  </a:moveTo>
                  <a:cubicBezTo>
                    <a:pt x="0" y="71501"/>
                    <a:pt x="84701" y="0"/>
                    <a:pt x="188699" y="0"/>
                  </a:cubicBezTo>
                  <a:lnTo>
                    <a:pt x="2372803" y="0"/>
                  </a:lnTo>
                  <a:lnTo>
                    <a:pt x="2372803" y="12700"/>
                  </a:lnTo>
                  <a:lnTo>
                    <a:pt x="2372803" y="0"/>
                  </a:lnTo>
                  <a:cubicBezTo>
                    <a:pt x="2476801" y="0"/>
                    <a:pt x="2561502" y="71501"/>
                    <a:pt x="2561502" y="160274"/>
                  </a:cubicBezTo>
                  <a:lnTo>
                    <a:pt x="2546772" y="160274"/>
                  </a:lnTo>
                  <a:lnTo>
                    <a:pt x="2561502" y="160274"/>
                  </a:lnTo>
                  <a:lnTo>
                    <a:pt x="2561502" y="750443"/>
                  </a:lnTo>
                  <a:lnTo>
                    <a:pt x="2546772" y="750443"/>
                  </a:lnTo>
                  <a:lnTo>
                    <a:pt x="2561502" y="750443"/>
                  </a:lnTo>
                  <a:cubicBezTo>
                    <a:pt x="2561502" y="839089"/>
                    <a:pt x="2476801" y="910717"/>
                    <a:pt x="2372803" y="910717"/>
                  </a:cubicBezTo>
                  <a:lnTo>
                    <a:pt x="2372803" y="898017"/>
                  </a:lnTo>
                  <a:lnTo>
                    <a:pt x="2372803" y="910717"/>
                  </a:lnTo>
                  <a:lnTo>
                    <a:pt x="188699" y="910717"/>
                  </a:lnTo>
                  <a:lnTo>
                    <a:pt x="188699" y="898017"/>
                  </a:lnTo>
                  <a:lnTo>
                    <a:pt x="188699" y="910717"/>
                  </a:lnTo>
                  <a:cubicBezTo>
                    <a:pt x="84701" y="910717"/>
                    <a:pt x="0" y="839216"/>
                    <a:pt x="0" y="750443"/>
                  </a:cubicBezTo>
                  <a:lnTo>
                    <a:pt x="0" y="160274"/>
                  </a:lnTo>
                  <a:lnTo>
                    <a:pt x="14731" y="160274"/>
                  </a:lnTo>
                  <a:lnTo>
                    <a:pt x="0" y="160274"/>
                  </a:lnTo>
                  <a:moveTo>
                    <a:pt x="29461" y="160274"/>
                  </a:moveTo>
                  <a:lnTo>
                    <a:pt x="29461" y="750443"/>
                  </a:lnTo>
                  <a:lnTo>
                    <a:pt x="14731" y="750443"/>
                  </a:lnTo>
                  <a:lnTo>
                    <a:pt x="29461" y="750443"/>
                  </a:lnTo>
                  <a:cubicBezTo>
                    <a:pt x="29461" y="824738"/>
                    <a:pt x="100610" y="885317"/>
                    <a:pt x="188699" y="885317"/>
                  </a:cubicBezTo>
                  <a:lnTo>
                    <a:pt x="2372803" y="885317"/>
                  </a:lnTo>
                  <a:cubicBezTo>
                    <a:pt x="2461040" y="885317"/>
                    <a:pt x="2532041" y="824738"/>
                    <a:pt x="2532041" y="750443"/>
                  </a:cubicBezTo>
                  <a:lnTo>
                    <a:pt x="2532041" y="160274"/>
                  </a:lnTo>
                  <a:cubicBezTo>
                    <a:pt x="2532188" y="85979"/>
                    <a:pt x="2461040" y="25400"/>
                    <a:pt x="2372803" y="25400"/>
                  </a:cubicBezTo>
                  <a:lnTo>
                    <a:pt x="188699" y="25400"/>
                  </a:lnTo>
                  <a:lnTo>
                    <a:pt x="188699" y="12700"/>
                  </a:lnTo>
                  <a:lnTo>
                    <a:pt x="188699" y="25400"/>
                  </a:lnTo>
                  <a:cubicBezTo>
                    <a:pt x="100610" y="25400"/>
                    <a:pt x="29461" y="85979"/>
                    <a:pt x="294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9" name="Google Shape;1469;p33"/>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a:t>
              </a:r>
              <a:endParaRPr b="0" i="0" sz="1400" u="none" cap="none" strike="noStrike">
                <a:solidFill>
                  <a:srgbClr val="000000"/>
                </a:solidFill>
                <a:latin typeface="Arial"/>
                <a:ea typeface="Arial"/>
                <a:cs typeface="Arial"/>
                <a:sym typeface="Arial"/>
              </a:endParaRPr>
            </a:p>
          </p:txBody>
        </p:sp>
      </p:grpSp>
      <p:grpSp>
        <p:nvGrpSpPr>
          <p:cNvPr id="1470" name="Google Shape;1470;p33"/>
          <p:cNvGrpSpPr/>
          <p:nvPr/>
        </p:nvGrpSpPr>
        <p:grpSpPr>
          <a:xfrm>
            <a:off x="14950099" y="8532612"/>
            <a:ext cx="382333" cy="321279"/>
            <a:chOff x="0" y="0"/>
            <a:chExt cx="509778" cy="428371"/>
          </a:xfrm>
        </p:grpSpPr>
        <p:sp>
          <p:nvSpPr>
            <p:cNvPr id="1471" name="Google Shape;1471;p33"/>
            <p:cNvSpPr/>
            <p:nvPr/>
          </p:nvSpPr>
          <p:spPr>
            <a:xfrm>
              <a:off x="12700" y="12700"/>
              <a:ext cx="484378" cy="402971"/>
            </a:xfrm>
            <a:custGeom>
              <a:rect b="b" l="l" r="r" t="t"/>
              <a:pathLst>
                <a:path extrusionOk="0" h="402971" w="484378">
                  <a:moveTo>
                    <a:pt x="0" y="67183"/>
                  </a:moveTo>
                  <a:cubicBezTo>
                    <a:pt x="0" y="30099"/>
                    <a:pt x="30353" y="0"/>
                    <a:pt x="67818" y="0"/>
                  </a:cubicBezTo>
                  <a:lnTo>
                    <a:pt x="416560" y="0"/>
                  </a:lnTo>
                  <a:cubicBezTo>
                    <a:pt x="454025" y="0"/>
                    <a:pt x="484378" y="30099"/>
                    <a:pt x="484378" y="67183"/>
                  </a:cubicBezTo>
                  <a:lnTo>
                    <a:pt x="484378" y="335788"/>
                  </a:lnTo>
                  <a:cubicBezTo>
                    <a:pt x="484378" y="372872"/>
                    <a:pt x="454025" y="402971"/>
                    <a:pt x="416560" y="402971"/>
                  </a:cubicBezTo>
                  <a:lnTo>
                    <a:pt x="67818" y="402971"/>
                  </a:lnTo>
                  <a:cubicBezTo>
                    <a:pt x="30353" y="402844"/>
                    <a:pt x="0" y="372872"/>
                    <a:pt x="0" y="335788"/>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33"/>
            <p:cNvSpPr/>
            <p:nvPr/>
          </p:nvSpPr>
          <p:spPr>
            <a:xfrm>
              <a:off x="0" y="0"/>
              <a:ext cx="509778" cy="428371"/>
            </a:xfrm>
            <a:custGeom>
              <a:rect b="b" l="l" r="r" t="t"/>
              <a:pathLst>
                <a:path extrusionOk="0" h="428371" w="509778">
                  <a:moveTo>
                    <a:pt x="0" y="79883"/>
                  </a:moveTo>
                  <a:cubicBezTo>
                    <a:pt x="0" y="35687"/>
                    <a:pt x="36195" y="0"/>
                    <a:pt x="80518" y="0"/>
                  </a:cubicBezTo>
                  <a:lnTo>
                    <a:pt x="429260" y="0"/>
                  </a:lnTo>
                  <a:lnTo>
                    <a:pt x="429260" y="12700"/>
                  </a:lnTo>
                  <a:lnTo>
                    <a:pt x="429260" y="0"/>
                  </a:lnTo>
                  <a:cubicBezTo>
                    <a:pt x="473583" y="0"/>
                    <a:pt x="509778" y="35687"/>
                    <a:pt x="509778" y="79883"/>
                  </a:cubicBezTo>
                  <a:lnTo>
                    <a:pt x="497078" y="79883"/>
                  </a:lnTo>
                  <a:lnTo>
                    <a:pt x="509778" y="79883"/>
                  </a:lnTo>
                  <a:lnTo>
                    <a:pt x="509778" y="348488"/>
                  </a:lnTo>
                  <a:lnTo>
                    <a:pt x="497078" y="348488"/>
                  </a:lnTo>
                  <a:lnTo>
                    <a:pt x="509778" y="348488"/>
                  </a:lnTo>
                  <a:cubicBezTo>
                    <a:pt x="509778" y="392684"/>
                    <a:pt x="473583" y="428371"/>
                    <a:pt x="429260" y="428371"/>
                  </a:cubicBezTo>
                  <a:lnTo>
                    <a:pt x="429260" y="415671"/>
                  </a:lnTo>
                  <a:lnTo>
                    <a:pt x="429260" y="428371"/>
                  </a:lnTo>
                  <a:lnTo>
                    <a:pt x="80518" y="428371"/>
                  </a:lnTo>
                  <a:lnTo>
                    <a:pt x="80518" y="415671"/>
                  </a:lnTo>
                  <a:lnTo>
                    <a:pt x="80518" y="428371"/>
                  </a:lnTo>
                  <a:cubicBezTo>
                    <a:pt x="36195" y="428244"/>
                    <a:pt x="0" y="392684"/>
                    <a:pt x="0" y="348488"/>
                  </a:cubicBezTo>
                  <a:lnTo>
                    <a:pt x="0" y="79883"/>
                  </a:lnTo>
                  <a:lnTo>
                    <a:pt x="12700" y="79883"/>
                  </a:lnTo>
                  <a:lnTo>
                    <a:pt x="0" y="79883"/>
                  </a:lnTo>
                  <a:moveTo>
                    <a:pt x="25400" y="79883"/>
                  </a:moveTo>
                  <a:lnTo>
                    <a:pt x="25400" y="348488"/>
                  </a:lnTo>
                  <a:lnTo>
                    <a:pt x="12700" y="348488"/>
                  </a:lnTo>
                  <a:lnTo>
                    <a:pt x="25400" y="348488"/>
                  </a:lnTo>
                  <a:cubicBezTo>
                    <a:pt x="25400" y="378460"/>
                    <a:pt x="49911" y="402971"/>
                    <a:pt x="80518" y="402971"/>
                  </a:cubicBezTo>
                  <a:lnTo>
                    <a:pt x="429260" y="402971"/>
                  </a:lnTo>
                  <a:cubicBezTo>
                    <a:pt x="459867" y="402971"/>
                    <a:pt x="484378" y="378460"/>
                    <a:pt x="484378" y="348488"/>
                  </a:cubicBezTo>
                  <a:lnTo>
                    <a:pt x="484378" y="79883"/>
                  </a:lnTo>
                  <a:cubicBezTo>
                    <a:pt x="484378" y="49911"/>
                    <a:pt x="459740" y="25400"/>
                    <a:pt x="429260" y="25400"/>
                  </a:cubicBezTo>
                  <a:lnTo>
                    <a:pt x="80518" y="25400"/>
                  </a:lnTo>
                  <a:lnTo>
                    <a:pt x="80518" y="12700"/>
                  </a:lnTo>
                  <a:lnTo>
                    <a:pt x="80518" y="25400"/>
                  </a:lnTo>
                  <a:cubicBezTo>
                    <a:pt x="49911" y="25400"/>
                    <a:pt x="25400" y="49911"/>
                    <a:pt x="25400" y="79883"/>
                  </a:cubicBezTo>
                  <a:close/>
                </a:path>
              </a:pathLst>
            </a:custGeom>
            <a:solidFill>
              <a:srgbClr val="1C30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3" name="Google Shape;1473;p33"/>
          <p:cNvGrpSpPr/>
          <p:nvPr/>
        </p:nvGrpSpPr>
        <p:grpSpPr>
          <a:xfrm>
            <a:off x="14957890" y="8914658"/>
            <a:ext cx="382333" cy="321279"/>
            <a:chOff x="0" y="0"/>
            <a:chExt cx="509778" cy="428371"/>
          </a:xfrm>
        </p:grpSpPr>
        <p:sp>
          <p:nvSpPr>
            <p:cNvPr id="1474" name="Google Shape;1474;p33"/>
            <p:cNvSpPr/>
            <p:nvPr/>
          </p:nvSpPr>
          <p:spPr>
            <a:xfrm>
              <a:off x="12700" y="12700"/>
              <a:ext cx="484378" cy="402971"/>
            </a:xfrm>
            <a:custGeom>
              <a:rect b="b" l="l" r="r" t="t"/>
              <a:pathLst>
                <a:path extrusionOk="0" h="402971" w="484378">
                  <a:moveTo>
                    <a:pt x="0" y="67183"/>
                  </a:moveTo>
                  <a:cubicBezTo>
                    <a:pt x="0" y="30099"/>
                    <a:pt x="30353" y="0"/>
                    <a:pt x="67818" y="0"/>
                  </a:cubicBezTo>
                  <a:lnTo>
                    <a:pt x="416560" y="0"/>
                  </a:lnTo>
                  <a:cubicBezTo>
                    <a:pt x="454025" y="0"/>
                    <a:pt x="484378" y="30099"/>
                    <a:pt x="484378" y="67183"/>
                  </a:cubicBezTo>
                  <a:lnTo>
                    <a:pt x="484378" y="335788"/>
                  </a:lnTo>
                  <a:cubicBezTo>
                    <a:pt x="484378" y="372872"/>
                    <a:pt x="454025" y="402971"/>
                    <a:pt x="416560" y="402971"/>
                  </a:cubicBezTo>
                  <a:lnTo>
                    <a:pt x="67818" y="402971"/>
                  </a:lnTo>
                  <a:cubicBezTo>
                    <a:pt x="30353" y="402844"/>
                    <a:pt x="0" y="372872"/>
                    <a:pt x="0" y="335788"/>
                  </a:cubicBezTo>
                  <a:close/>
                </a:path>
              </a:pathLst>
            </a:custGeom>
            <a:solidFill>
              <a:srgbClr val="F8811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5" name="Google Shape;1475;p33"/>
            <p:cNvSpPr/>
            <p:nvPr/>
          </p:nvSpPr>
          <p:spPr>
            <a:xfrm>
              <a:off x="0" y="0"/>
              <a:ext cx="509778" cy="428371"/>
            </a:xfrm>
            <a:custGeom>
              <a:rect b="b" l="l" r="r" t="t"/>
              <a:pathLst>
                <a:path extrusionOk="0" h="428371" w="509778">
                  <a:moveTo>
                    <a:pt x="0" y="79883"/>
                  </a:moveTo>
                  <a:cubicBezTo>
                    <a:pt x="0" y="35687"/>
                    <a:pt x="36195" y="0"/>
                    <a:pt x="80518" y="0"/>
                  </a:cubicBezTo>
                  <a:lnTo>
                    <a:pt x="429260" y="0"/>
                  </a:lnTo>
                  <a:lnTo>
                    <a:pt x="429260" y="12700"/>
                  </a:lnTo>
                  <a:lnTo>
                    <a:pt x="429260" y="0"/>
                  </a:lnTo>
                  <a:cubicBezTo>
                    <a:pt x="473583" y="0"/>
                    <a:pt x="509778" y="35687"/>
                    <a:pt x="509778" y="79883"/>
                  </a:cubicBezTo>
                  <a:lnTo>
                    <a:pt x="497078" y="79883"/>
                  </a:lnTo>
                  <a:lnTo>
                    <a:pt x="509778" y="79883"/>
                  </a:lnTo>
                  <a:lnTo>
                    <a:pt x="509778" y="348488"/>
                  </a:lnTo>
                  <a:lnTo>
                    <a:pt x="497078" y="348488"/>
                  </a:lnTo>
                  <a:lnTo>
                    <a:pt x="509778" y="348488"/>
                  </a:lnTo>
                  <a:cubicBezTo>
                    <a:pt x="509778" y="392684"/>
                    <a:pt x="473583" y="428371"/>
                    <a:pt x="429260" y="428371"/>
                  </a:cubicBezTo>
                  <a:lnTo>
                    <a:pt x="429260" y="415671"/>
                  </a:lnTo>
                  <a:lnTo>
                    <a:pt x="429260" y="428371"/>
                  </a:lnTo>
                  <a:lnTo>
                    <a:pt x="80518" y="428371"/>
                  </a:lnTo>
                  <a:lnTo>
                    <a:pt x="80518" y="415671"/>
                  </a:lnTo>
                  <a:lnTo>
                    <a:pt x="80518" y="428371"/>
                  </a:lnTo>
                  <a:cubicBezTo>
                    <a:pt x="36195" y="428244"/>
                    <a:pt x="0" y="392684"/>
                    <a:pt x="0" y="348488"/>
                  </a:cubicBezTo>
                  <a:lnTo>
                    <a:pt x="0" y="79883"/>
                  </a:lnTo>
                  <a:lnTo>
                    <a:pt x="12700" y="79883"/>
                  </a:lnTo>
                  <a:lnTo>
                    <a:pt x="0" y="79883"/>
                  </a:lnTo>
                  <a:moveTo>
                    <a:pt x="25400" y="79883"/>
                  </a:moveTo>
                  <a:lnTo>
                    <a:pt x="25400" y="348488"/>
                  </a:lnTo>
                  <a:lnTo>
                    <a:pt x="12700" y="348488"/>
                  </a:lnTo>
                  <a:lnTo>
                    <a:pt x="25400" y="348488"/>
                  </a:lnTo>
                  <a:cubicBezTo>
                    <a:pt x="25400" y="378460"/>
                    <a:pt x="49911" y="402971"/>
                    <a:pt x="80518" y="402971"/>
                  </a:cubicBezTo>
                  <a:lnTo>
                    <a:pt x="429260" y="402971"/>
                  </a:lnTo>
                  <a:cubicBezTo>
                    <a:pt x="459867" y="402971"/>
                    <a:pt x="484378" y="378460"/>
                    <a:pt x="484378" y="348488"/>
                  </a:cubicBezTo>
                  <a:lnTo>
                    <a:pt x="484378" y="79883"/>
                  </a:lnTo>
                  <a:cubicBezTo>
                    <a:pt x="484378" y="49911"/>
                    <a:pt x="459740" y="25400"/>
                    <a:pt x="429260" y="25400"/>
                  </a:cubicBezTo>
                  <a:lnTo>
                    <a:pt x="80518" y="25400"/>
                  </a:lnTo>
                  <a:lnTo>
                    <a:pt x="80518" y="12700"/>
                  </a:lnTo>
                  <a:lnTo>
                    <a:pt x="80518" y="25400"/>
                  </a:lnTo>
                  <a:cubicBezTo>
                    <a:pt x="49911" y="25400"/>
                    <a:pt x="25400" y="49911"/>
                    <a:pt x="25400" y="79883"/>
                  </a:cubicBezTo>
                  <a:close/>
                </a:path>
              </a:pathLst>
            </a:custGeom>
            <a:solidFill>
              <a:srgbClr val="1C30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6" name="Google Shape;1476;p33"/>
          <p:cNvGrpSpPr/>
          <p:nvPr/>
        </p:nvGrpSpPr>
        <p:grpSpPr>
          <a:xfrm>
            <a:off x="14957889" y="9320940"/>
            <a:ext cx="382333" cy="321279"/>
            <a:chOff x="0" y="0"/>
            <a:chExt cx="509778" cy="428371"/>
          </a:xfrm>
        </p:grpSpPr>
        <p:sp>
          <p:nvSpPr>
            <p:cNvPr id="1477" name="Google Shape;1477;p33"/>
            <p:cNvSpPr/>
            <p:nvPr/>
          </p:nvSpPr>
          <p:spPr>
            <a:xfrm>
              <a:off x="12700" y="12700"/>
              <a:ext cx="484378" cy="402971"/>
            </a:xfrm>
            <a:custGeom>
              <a:rect b="b" l="l" r="r" t="t"/>
              <a:pathLst>
                <a:path extrusionOk="0" h="402971" w="484378">
                  <a:moveTo>
                    <a:pt x="0" y="67183"/>
                  </a:moveTo>
                  <a:cubicBezTo>
                    <a:pt x="0" y="30099"/>
                    <a:pt x="30353" y="0"/>
                    <a:pt x="67818" y="0"/>
                  </a:cubicBezTo>
                  <a:lnTo>
                    <a:pt x="416560" y="0"/>
                  </a:lnTo>
                  <a:cubicBezTo>
                    <a:pt x="454025" y="0"/>
                    <a:pt x="484378" y="30099"/>
                    <a:pt x="484378" y="67183"/>
                  </a:cubicBezTo>
                  <a:lnTo>
                    <a:pt x="484378" y="335788"/>
                  </a:lnTo>
                  <a:cubicBezTo>
                    <a:pt x="484378" y="372872"/>
                    <a:pt x="454025" y="402971"/>
                    <a:pt x="416560" y="402971"/>
                  </a:cubicBezTo>
                  <a:lnTo>
                    <a:pt x="67818" y="402971"/>
                  </a:lnTo>
                  <a:cubicBezTo>
                    <a:pt x="30353" y="402844"/>
                    <a:pt x="0" y="372872"/>
                    <a:pt x="0" y="335788"/>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8" name="Google Shape;1478;p33"/>
            <p:cNvSpPr/>
            <p:nvPr/>
          </p:nvSpPr>
          <p:spPr>
            <a:xfrm>
              <a:off x="0" y="0"/>
              <a:ext cx="509778" cy="428371"/>
            </a:xfrm>
            <a:custGeom>
              <a:rect b="b" l="l" r="r" t="t"/>
              <a:pathLst>
                <a:path extrusionOk="0" h="428371" w="509778">
                  <a:moveTo>
                    <a:pt x="0" y="79883"/>
                  </a:moveTo>
                  <a:cubicBezTo>
                    <a:pt x="0" y="35687"/>
                    <a:pt x="36195" y="0"/>
                    <a:pt x="80518" y="0"/>
                  </a:cubicBezTo>
                  <a:lnTo>
                    <a:pt x="429260" y="0"/>
                  </a:lnTo>
                  <a:lnTo>
                    <a:pt x="429260" y="12700"/>
                  </a:lnTo>
                  <a:lnTo>
                    <a:pt x="429260" y="0"/>
                  </a:lnTo>
                  <a:cubicBezTo>
                    <a:pt x="473583" y="0"/>
                    <a:pt x="509778" y="35687"/>
                    <a:pt x="509778" y="79883"/>
                  </a:cubicBezTo>
                  <a:lnTo>
                    <a:pt x="497078" y="79883"/>
                  </a:lnTo>
                  <a:lnTo>
                    <a:pt x="509778" y="79883"/>
                  </a:lnTo>
                  <a:lnTo>
                    <a:pt x="509778" y="348488"/>
                  </a:lnTo>
                  <a:lnTo>
                    <a:pt x="497078" y="348488"/>
                  </a:lnTo>
                  <a:lnTo>
                    <a:pt x="509778" y="348488"/>
                  </a:lnTo>
                  <a:cubicBezTo>
                    <a:pt x="509778" y="392684"/>
                    <a:pt x="473583" y="428371"/>
                    <a:pt x="429260" y="428371"/>
                  </a:cubicBezTo>
                  <a:lnTo>
                    <a:pt x="429260" y="415671"/>
                  </a:lnTo>
                  <a:lnTo>
                    <a:pt x="429260" y="428371"/>
                  </a:lnTo>
                  <a:lnTo>
                    <a:pt x="80518" y="428371"/>
                  </a:lnTo>
                  <a:lnTo>
                    <a:pt x="80518" y="415671"/>
                  </a:lnTo>
                  <a:lnTo>
                    <a:pt x="80518" y="428371"/>
                  </a:lnTo>
                  <a:cubicBezTo>
                    <a:pt x="36195" y="428244"/>
                    <a:pt x="0" y="392684"/>
                    <a:pt x="0" y="348488"/>
                  </a:cubicBezTo>
                  <a:lnTo>
                    <a:pt x="0" y="79883"/>
                  </a:lnTo>
                  <a:lnTo>
                    <a:pt x="12700" y="79883"/>
                  </a:lnTo>
                  <a:lnTo>
                    <a:pt x="0" y="79883"/>
                  </a:lnTo>
                  <a:moveTo>
                    <a:pt x="25400" y="79883"/>
                  </a:moveTo>
                  <a:lnTo>
                    <a:pt x="25400" y="348488"/>
                  </a:lnTo>
                  <a:lnTo>
                    <a:pt x="12700" y="348488"/>
                  </a:lnTo>
                  <a:lnTo>
                    <a:pt x="25400" y="348488"/>
                  </a:lnTo>
                  <a:cubicBezTo>
                    <a:pt x="25400" y="378460"/>
                    <a:pt x="49911" y="402971"/>
                    <a:pt x="80518" y="402971"/>
                  </a:cubicBezTo>
                  <a:lnTo>
                    <a:pt x="429260" y="402971"/>
                  </a:lnTo>
                  <a:cubicBezTo>
                    <a:pt x="459867" y="402971"/>
                    <a:pt x="484378" y="378460"/>
                    <a:pt x="484378" y="348488"/>
                  </a:cubicBezTo>
                  <a:lnTo>
                    <a:pt x="484378" y="79883"/>
                  </a:lnTo>
                  <a:cubicBezTo>
                    <a:pt x="484378" y="49911"/>
                    <a:pt x="459740" y="25400"/>
                    <a:pt x="429260" y="25400"/>
                  </a:cubicBezTo>
                  <a:lnTo>
                    <a:pt x="80518" y="25400"/>
                  </a:lnTo>
                  <a:lnTo>
                    <a:pt x="80518" y="12700"/>
                  </a:lnTo>
                  <a:lnTo>
                    <a:pt x="80518" y="25400"/>
                  </a:lnTo>
                  <a:cubicBezTo>
                    <a:pt x="49911" y="25400"/>
                    <a:pt x="25400" y="49911"/>
                    <a:pt x="25400" y="79883"/>
                  </a:cubicBezTo>
                  <a:close/>
                </a:path>
              </a:pathLst>
            </a:custGeom>
            <a:solidFill>
              <a:srgbClr val="1C30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79" name="Google Shape;1479;p33"/>
          <p:cNvSpPr txBox="1"/>
          <p:nvPr/>
        </p:nvSpPr>
        <p:spPr>
          <a:xfrm>
            <a:off x="15414294" y="8540121"/>
            <a:ext cx="1084804" cy="238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b="0" i="0" lang="en-US" sz="1650" u="none" cap="none" strike="noStrike">
                <a:solidFill>
                  <a:srgbClr val="000000"/>
                </a:solidFill>
                <a:latin typeface="Outfit"/>
                <a:ea typeface="Outfit"/>
                <a:cs typeface="Outfit"/>
                <a:sym typeface="Outfit"/>
              </a:rPr>
              <a:t>Marketing</a:t>
            </a:r>
            <a:endParaRPr b="0" i="0" sz="1400" u="none" cap="none" strike="noStrike">
              <a:solidFill>
                <a:srgbClr val="000000"/>
              </a:solidFill>
              <a:latin typeface="Arial"/>
              <a:ea typeface="Arial"/>
              <a:cs typeface="Arial"/>
              <a:sym typeface="Arial"/>
            </a:endParaRPr>
          </a:p>
        </p:txBody>
      </p:sp>
      <p:sp>
        <p:nvSpPr>
          <p:cNvPr id="1480" name="Google Shape;1480;p33"/>
          <p:cNvSpPr txBox="1"/>
          <p:nvPr/>
        </p:nvSpPr>
        <p:spPr>
          <a:xfrm>
            <a:off x="15414294" y="8956771"/>
            <a:ext cx="599096" cy="238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b="0" i="0" lang="en-US" sz="1650" u="none" cap="none" strike="noStrike">
                <a:solidFill>
                  <a:srgbClr val="000000"/>
                </a:solidFill>
                <a:latin typeface="Outfit"/>
                <a:ea typeface="Outfit"/>
                <a:cs typeface="Outfit"/>
                <a:sym typeface="Outfit"/>
              </a:rPr>
              <a:t>Sales</a:t>
            </a:r>
            <a:endParaRPr b="0" i="0" sz="1400" u="none" cap="none" strike="noStrike">
              <a:solidFill>
                <a:srgbClr val="000000"/>
              </a:solidFill>
              <a:latin typeface="Arial"/>
              <a:ea typeface="Arial"/>
              <a:cs typeface="Arial"/>
              <a:sym typeface="Arial"/>
            </a:endParaRPr>
          </a:p>
        </p:txBody>
      </p:sp>
      <p:sp>
        <p:nvSpPr>
          <p:cNvPr id="1481" name="Google Shape;1481;p33"/>
          <p:cNvSpPr txBox="1"/>
          <p:nvPr/>
        </p:nvSpPr>
        <p:spPr>
          <a:xfrm>
            <a:off x="15414294" y="9349186"/>
            <a:ext cx="1193009" cy="2381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650"/>
              <a:buFont typeface="Arial"/>
              <a:buNone/>
            </a:pPr>
            <a:r>
              <a:rPr b="0" i="0" lang="en-US" sz="1650" u="none" cap="none" strike="noStrike">
                <a:solidFill>
                  <a:srgbClr val="000000"/>
                </a:solidFill>
                <a:latin typeface="Outfit"/>
                <a:ea typeface="Outfit"/>
                <a:cs typeface="Outfit"/>
                <a:sym typeface="Outfit"/>
              </a:rPr>
              <a:t>Operations</a:t>
            </a:r>
            <a:endParaRPr b="0" i="0" sz="1400" u="none" cap="none" strike="noStrike">
              <a:solidFill>
                <a:srgbClr val="000000"/>
              </a:solidFill>
              <a:latin typeface="Arial"/>
              <a:ea typeface="Arial"/>
              <a:cs typeface="Arial"/>
              <a:sym typeface="Arial"/>
            </a:endParaRPr>
          </a:p>
        </p:txBody>
      </p:sp>
      <p:grpSp>
        <p:nvGrpSpPr>
          <p:cNvPr id="1482" name="Google Shape;1482;p33"/>
          <p:cNvGrpSpPr/>
          <p:nvPr/>
        </p:nvGrpSpPr>
        <p:grpSpPr>
          <a:xfrm>
            <a:off x="365745" y="1165107"/>
            <a:ext cx="15647683" cy="574975"/>
            <a:chOff x="0" y="0"/>
            <a:chExt cx="20863576" cy="766633"/>
          </a:xfrm>
        </p:grpSpPr>
        <p:sp>
          <p:nvSpPr>
            <p:cNvPr id="1483" name="Google Shape;1483;p33"/>
            <p:cNvSpPr/>
            <p:nvPr/>
          </p:nvSpPr>
          <p:spPr>
            <a:xfrm>
              <a:off x="0" y="0"/>
              <a:ext cx="20863576" cy="766633"/>
            </a:xfrm>
            <a:custGeom>
              <a:rect b="b" l="l" r="r" t="t"/>
              <a:pathLst>
                <a:path extrusionOk="0" h="766633" w="20863576">
                  <a:moveTo>
                    <a:pt x="0" y="0"/>
                  </a:moveTo>
                  <a:lnTo>
                    <a:pt x="20863576" y="0"/>
                  </a:lnTo>
                  <a:lnTo>
                    <a:pt x="20863576" y="766633"/>
                  </a:lnTo>
                  <a:lnTo>
                    <a:pt x="0" y="766633"/>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4" name="Google Shape;1484;p33"/>
            <p:cNvSpPr txBox="1"/>
            <p:nvPr/>
          </p:nvSpPr>
          <p:spPr>
            <a:xfrm>
              <a:off x="0" y="0"/>
              <a:ext cx="20863526" cy="766616"/>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Channel Engagement</a:t>
              </a:r>
              <a:endParaRPr b="0" i="0" sz="1400" u="none" cap="none" strike="noStrike">
                <a:solidFill>
                  <a:srgbClr val="000000"/>
                </a:solidFill>
                <a:latin typeface="Arial"/>
                <a:ea typeface="Arial"/>
                <a:cs typeface="Arial"/>
                <a:sym typeface="Arial"/>
              </a:endParaRPr>
            </a:p>
          </p:txBody>
        </p:sp>
      </p:grpSp>
      <p:grpSp>
        <p:nvGrpSpPr>
          <p:cNvPr id="1485" name="Google Shape;1485;p33"/>
          <p:cNvGrpSpPr/>
          <p:nvPr/>
        </p:nvGrpSpPr>
        <p:grpSpPr>
          <a:xfrm>
            <a:off x="9201428" y="1893305"/>
            <a:ext cx="6811998" cy="484058"/>
            <a:chOff x="0" y="0"/>
            <a:chExt cx="9082665" cy="645411"/>
          </a:xfrm>
        </p:grpSpPr>
        <p:sp>
          <p:nvSpPr>
            <p:cNvPr id="1486" name="Google Shape;1486;p33"/>
            <p:cNvSpPr/>
            <p:nvPr/>
          </p:nvSpPr>
          <p:spPr>
            <a:xfrm>
              <a:off x="0" y="0"/>
              <a:ext cx="9082665" cy="645411"/>
            </a:xfrm>
            <a:custGeom>
              <a:rect b="b" l="l" r="r" t="t"/>
              <a:pathLst>
                <a:path extrusionOk="0" h="645411" w="9082665">
                  <a:moveTo>
                    <a:pt x="0" y="0"/>
                  </a:moveTo>
                  <a:lnTo>
                    <a:pt x="9082665" y="0"/>
                  </a:lnTo>
                  <a:lnTo>
                    <a:pt x="9082665" y="645411"/>
                  </a:lnTo>
                  <a:lnTo>
                    <a:pt x="0" y="645411"/>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7" name="Google Shape;1487;p33"/>
            <p:cNvSpPr txBox="1"/>
            <p:nvPr/>
          </p:nvSpPr>
          <p:spPr>
            <a:xfrm>
              <a:off x="0" y="0"/>
              <a:ext cx="9082615" cy="645394"/>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200"/>
                <a:buFont typeface="Arial"/>
                <a:buNone/>
              </a:pPr>
              <a:r>
                <a:rPr b="0" i="0" lang="en-US" sz="2200" u="none" cap="none" strike="noStrike">
                  <a:solidFill>
                    <a:srgbClr val="FFFFFF"/>
                  </a:solidFill>
                  <a:latin typeface="Outfit"/>
                  <a:ea typeface="Outfit"/>
                  <a:cs typeface="Outfit"/>
                  <a:sym typeface="Outfit"/>
                </a:rPr>
                <a:t>Customer Turnover Process</a:t>
              </a:r>
              <a:endParaRPr b="0" i="0" sz="1400" u="none" cap="none" strike="noStrike">
                <a:solidFill>
                  <a:srgbClr val="000000"/>
                </a:solidFill>
                <a:latin typeface="Arial"/>
                <a:ea typeface="Arial"/>
                <a:cs typeface="Arial"/>
                <a:sym typeface="Arial"/>
              </a:endParaRPr>
            </a:p>
          </p:txBody>
        </p:sp>
      </p:grpSp>
      <p:grpSp>
        <p:nvGrpSpPr>
          <p:cNvPr id="1488" name="Google Shape;1488;p33"/>
          <p:cNvGrpSpPr/>
          <p:nvPr/>
        </p:nvGrpSpPr>
        <p:grpSpPr>
          <a:xfrm>
            <a:off x="102915" y="2791951"/>
            <a:ext cx="1921277" cy="683058"/>
            <a:chOff x="0" y="0"/>
            <a:chExt cx="2561702" cy="910744"/>
          </a:xfrm>
        </p:grpSpPr>
        <p:sp>
          <p:nvSpPr>
            <p:cNvPr id="1489" name="Google Shape;1489;p33"/>
            <p:cNvSpPr/>
            <p:nvPr/>
          </p:nvSpPr>
          <p:spPr>
            <a:xfrm>
              <a:off x="14680" y="12700"/>
              <a:ext cx="2532354" cy="885317"/>
            </a:xfrm>
            <a:custGeom>
              <a:rect b="b" l="l" r="r" t="t"/>
              <a:pathLst>
                <a:path extrusionOk="0" h="885317" w="2532354">
                  <a:moveTo>
                    <a:pt x="0" y="147574"/>
                  </a:moveTo>
                  <a:cubicBezTo>
                    <a:pt x="0" y="66040"/>
                    <a:pt x="77659" y="0"/>
                    <a:pt x="173522" y="0"/>
                  </a:cubicBezTo>
                  <a:lnTo>
                    <a:pt x="2358832" y="0"/>
                  </a:lnTo>
                  <a:cubicBezTo>
                    <a:pt x="2454695" y="0"/>
                    <a:pt x="2532354" y="66040"/>
                    <a:pt x="2532354" y="147574"/>
                  </a:cubicBezTo>
                  <a:lnTo>
                    <a:pt x="2532354" y="737743"/>
                  </a:lnTo>
                  <a:cubicBezTo>
                    <a:pt x="2532354" y="819277"/>
                    <a:pt x="2454695" y="885317"/>
                    <a:pt x="2358832" y="885317"/>
                  </a:cubicBezTo>
                  <a:lnTo>
                    <a:pt x="173522" y="885317"/>
                  </a:lnTo>
                  <a:cubicBezTo>
                    <a:pt x="77659"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0" name="Google Shape;1490;p33"/>
            <p:cNvSpPr/>
            <p:nvPr/>
          </p:nvSpPr>
          <p:spPr>
            <a:xfrm>
              <a:off x="0" y="0"/>
              <a:ext cx="2561702" cy="910717"/>
            </a:xfrm>
            <a:custGeom>
              <a:rect b="b" l="l" r="r" t="t"/>
              <a:pathLst>
                <a:path extrusionOk="0" h="910717" w="2561702">
                  <a:moveTo>
                    <a:pt x="0" y="160274"/>
                  </a:moveTo>
                  <a:cubicBezTo>
                    <a:pt x="0" y="71501"/>
                    <a:pt x="84412" y="0"/>
                    <a:pt x="188202" y="0"/>
                  </a:cubicBezTo>
                  <a:lnTo>
                    <a:pt x="2373512" y="0"/>
                  </a:lnTo>
                  <a:lnTo>
                    <a:pt x="2373512" y="12700"/>
                  </a:lnTo>
                  <a:lnTo>
                    <a:pt x="2373512" y="0"/>
                  </a:lnTo>
                  <a:cubicBezTo>
                    <a:pt x="2477155" y="0"/>
                    <a:pt x="2561702" y="71501"/>
                    <a:pt x="2561702" y="160274"/>
                  </a:cubicBezTo>
                  <a:lnTo>
                    <a:pt x="2547034" y="160274"/>
                  </a:lnTo>
                  <a:lnTo>
                    <a:pt x="2561702" y="160274"/>
                  </a:lnTo>
                  <a:lnTo>
                    <a:pt x="2561702" y="750443"/>
                  </a:lnTo>
                  <a:lnTo>
                    <a:pt x="2547034" y="750443"/>
                  </a:lnTo>
                  <a:lnTo>
                    <a:pt x="2561702" y="750443"/>
                  </a:lnTo>
                  <a:cubicBezTo>
                    <a:pt x="2561702" y="839089"/>
                    <a:pt x="2477302" y="910717"/>
                    <a:pt x="2373512" y="910717"/>
                  </a:cubicBezTo>
                  <a:lnTo>
                    <a:pt x="2373512" y="898017"/>
                  </a:lnTo>
                  <a:lnTo>
                    <a:pt x="2373512" y="910717"/>
                  </a:lnTo>
                  <a:lnTo>
                    <a:pt x="188202" y="910717"/>
                  </a:lnTo>
                  <a:lnTo>
                    <a:pt x="188202" y="898017"/>
                  </a:lnTo>
                  <a:lnTo>
                    <a:pt x="188202" y="910717"/>
                  </a:lnTo>
                  <a:cubicBezTo>
                    <a:pt x="84412" y="910717"/>
                    <a:pt x="0" y="839216"/>
                    <a:pt x="0" y="750443"/>
                  </a:cubicBezTo>
                  <a:lnTo>
                    <a:pt x="0" y="160274"/>
                  </a:lnTo>
                  <a:lnTo>
                    <a:pt x="14680" y="160274"/>
                  </a:lnTo>
                  <a:lnTo>
                    <a:pt x="0" y="160274"/>
                  </a:lnTo>
                  <a:moveTo>
                    <a:pt x="29361" y="160274"/>
                  </a:moveTo>
                  <a:lnTo>
                    <a:pt x="29361" y="750443"/>
                  </a:lnTo>
                  <a:lnTo>
                    <a:pt x="14680" y="750443"/>
                  </a:lnTo>
                  <a:lnTo>
                    <a:pt x="29361" y="750443"/>
                  </a:lnTo>
                  <a:cubicBezTo>
                    <a:pt x="29361" y="824738"/>
                    <a:pt x="100267" y="885317"/>
                    <a:pt x="188202" y="885317"/>
                  </a:cubicBezTo>
                  <a:lnTo>
                    <a:pt x="2373512" y="885317"/>
                  </a:lnTo>
                  <a:cubicBezTo>
                    <a:pt x="2461448" y="885317"/>
                    <a:pt x="2532354" y="824738"/>
                    <a:pt x="2532354" y="750443"/>
                  </a:cubicBezTo>
                  <a:lnTo>
                    <a:pt x="2532354" y="160274"/>
                  </a:lnTo>
                  <a:cubicBezTo>
                    <a:pt x="2532207" y="85979"/>
                    <a:pt x="2461448" y="25400"/>
                    <a:pt x="2373512" y="25400"/>
                  </a:cubicBezTo>
                  <a:lnTo>
                    <a:pt x="188202" y="25400"/>
                  </a:lnTo>
                  <a:lnTo>
                    <a:pt x="188202" y="12700"/>
                  </a:lnTo>
                  <a:lnTo>
                    <a:pt x="188202" y="25400"/>
                  </a:lnTo>
                  <a:cubicBezTo>
                    <a:pt x="100267" y="25400"/>
                    <a:pt x="29361" y="85979"/>
                    <a:pt x="293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1" name="Google Shape;1491;p33"/>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Marketing</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SDR/AM/SE</a:t>
              </a:r>
              <a:endParaRPr b="0" i="0" sz="1400" u="none" cap="none" strike="noStrike">
                <a:solidFill>
                  <a:srgbClr val="000000"/>
                </a:solidFill>
                <a:latin typeface="Arial"/>
                <a:ea typeface="Arial"/>
                <a:cs typeface="Arial"/>
                <a:sym typeface="Arial"/>
              </a:endParaRPr>
            </a:p>
          </p:txBody>
        </p:sp>
      </p:grpSp>
      <p:grpSp>
        <p:nvGrpSpPr>
          <p:cNvPr id="1492" name="Google Shape;1492;p33"/>
          <p:cNvGrpSpPr/>
          <p:nvPr/>
        </p:nvGrpSpPr>
        <p:grpSpPr>
          <a:xfrm>
            <a:off x="102915" y="6474353"/>
            <a:ext cx="1921218" cy="992824"/>
            <a:chOff x="0" y="0"/>
            <a:chExt cx="2561624" cy="1323765"/>
          </a:xfrm>
        </p:grpSpPr>
        <p:grpSp>
          <p:nvGrpSpPr>
            <p:cNvPr id="1493" name="Google Shape;1493;p33"/>
            <p:cNvGrpSpPr/>
            <p:nvPr/>
          </p:nvGrpSpPr>
          <p:grpSpPr>
            <a:xfrm>
              <a:off x="0" y="0"/>
              <a:ext cx="2561624" cy="1323765"/>
              <a:chOff x="0" y="0"/>
              <a:chExt cx="2561624" cy="1323765"/>
            </a:xfrm>
          </p:grpSpPr>
          <p:sp>
            <p:nvSpPr>
              <p:cNvPr id="1494" name="Google Shape;1494;p33"/>
              <p:cNvSpPr/>
              <p:nvPr/>
            </p:nvSpPr>
            <p:spPr>
              <a:xfrm>
                <a:off x="12609" y="12742"/>
                <a:ext cx="2536328" cy="1298281"/>
              </a:xfrm>
              <a:custGeom>
                <a:rect b="b" l="l" r="r" t="t"/>
                <a:pathLst>
                  <a:path extrusionOk="0" h="1298281" w="2536328">
                    <a:moveTo>
                      <a:pt x="0" y="216359"/>
                    </a:moveTo>
                    <a:cubicBezTo>
                      <a:pt x="0" y="96839"/>
                      <a:pt x="96833" y="0"/>
                      <a:pt x="216109" y="0"/>
                    </a:cubicBezTo>
                    <a:lnTo>
                      <a:pt x="2320217" y="0"/>
                    </a:lnTo>
                    <a:cubicBezTo>
                      <a:pt x="2439620" y="0"/>
                      <a:pt x="2536327" y="96839"/>
                      <a:pt x="2536327" y="216359"/>
                    </a:cubicBezTo>
                    <a:lnTo>
                      <a:pt x="2536327" y="1081922"/>
                    </a:lnTo>
                    <a:cubicBezTo>
                      <a:pt x="2536327" y="1201442"/>
                      <a:pt x="2439494" y="1298281"/>
                      <a:pt x="2320217" y="1298281"/>
                    </a:cubicBezTo>
                    <a:lnTo>
                      <a:pt x="216109" y="1298281"/>
                    </a:lnTo>
                    <a:cubicBezTo>
                      <a:pt x="96833" y="1298281"/>
                      <a:pt x="0" y="1201314"/>
                      <a:pt x="0" y="108192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5" name="Google Shape;1495;p33"/>
              <p:cNvSpPr/>
              <p:nvPr/>
            </p:nvSpPr>
            <p:spPr>
              <a:xfrm>
                <a:off x="0" y="0"/>
                <a:ext cx="2561545" cy="1323765"/>
              </a:xfrm>
              <a:custGeom>
                <a:rect b="b" l="l" r="r" t="t"/>
                <a:pathLst>
                  <a:path extrusionOk="0" h="1323765" w="2561545">
                    <a:moveTo>
                      <a:pt x="0" y="229101"/>
                    </a:moveTo>
                    <a:cubicBezTo>
                      <a:pt x="0" y="102446"/>
                      <a:pt x="102507" y="0"/>
                      <a:pt x="228718" y="0"/>
                    </a:cubicBezTo>
                    <a:lnTo>
                      <a:pt x="2332826" y="0"/>
                    </a:lnTo>
                    <a:lnTo>
                      <a:pt x="2332826" y="12742"/>
                    </a:lnTo>
                    <a:lnTo>
                      <a:pt x="2332826" y="0"/>
                    </a:lnTo>
                    <a:cubicBezTo>
                      <a:pt x="2459037" y="0"/>
                      <a:pt x="2561545" y="102446"/>
                      <a:pt x="2561545" y="229101"/>
                    </a:cubicBezTo>
                    <a:lnTo>
                      <a:pt x="2548936" y="229101"/>
                    </a:lnTo>
                    <a:lnTo>
                      <a:pt x="2561545" y="229101"/>
                    </a:lnTo>
                    <a:lnTo>
                      <a:pt x="2561545" y="1094664"/>
                    </a:lnTo>
                    <a:lnTo>
                      <a:pt x="2548936" y="1094664"/>
                    </a:lnTo>
                    <a:lnTo>
                      <a:pt x="2561545" y="1094664"/>
                    </a:lnTo>
                    <a:cubicBezTo>
                      <a:pt x="2561545" y="1221319"/>
                      <a:pt x="2459037" y="1323765"/>
                      <a:pt x="2332826" y="1323765"/>
                    </a:cubicBezTo>
                    <a:lnTo>
                      <a:pt x="2332826" y="1311023"/>
                    </a:lnTo>
                    <a:lnTo>
                      <a:pt x="2332826" y="1323765"/>
                    </a:lnTo>
                    <a:lnTo>
                      <a:pt x="228718" y="1323765"/>
                    </a:lnTo>
                    <a:lnTo>
                      <a:pt x="228718" y="1311023"/>
                    </a:lnTo>
                    <a:lnTo>
                      <a:pt x="228718" y="1323765"/>
                    </a:lnTo>
                    <a:cubicBezTo>
                      <a:pt x="102507" y="1323765"/>
                      <a:pt x="0" y="1221319"/>
                      <a:pt x="0" y="1094664"/>
                    </a:cubicBezTo>
                    <a:lnTo>
                      <a:pt x="0" y="229101"/>
                    </a:lnTo>
                    <a:lnTo>
                      <a:pt x="12609" y="229101"/>
                    </a:lnTo>
                    <a:lnTo>
                      <a:pt x="0" y="229101"/>
                    </a:lnTo>
                    <a:moveTo>
                      <a:pt x="25217" y="229101"/>
                    </a:moveTo>
                    <a:lnTo>
                      <a:pt x="25217" y="1094664"/>
                    </a:lnTo>
                    <a:lnTo>
                      <a:pt x="12609" y="1094664"/>
                    </a:lnTo>
                    <a:lnTo>
                      <a:pt x="25217" y="1094664"/>
                    </a:lnTo>
                    <a:cubicBezTo>
                      <a:pt x="25217" y="1207048"/>
                      <a:pt x="116250" y="1298281"/>
                      <a:pt x="228718" y="1298281"/>
                    </a:cubicBezTo>
                    <a:lnTo>
                      <a:pt x="2332826" y="1298281"/>
                    </a:lnTo>
                    <a:cubicBezTo>
                      <a:pt x="2445420" y="1298281"/>
                      <a:pt x="2536328" y="1207048"/>
                      <a:pt x="2536328" y="1094664"/>
                    </a:cubicBezTo>
                    <a:lnTo>
                      <a:pt x="2536328" y="229101"/>
                    </a:lnTo>
                    <a:cubicBezTo>
                      <a:pt x="2536454" y="116717"/>
                      <a:pt x="2445420" y="25484"/>
                      <a:pt x="2332826" y="25484"/>
                    </a:cubicBezTo>
                    <a:lnTo>
                      <a:pt x="228718" y="25484"/>
                    </a:lnTo>
                    <a:lnTo>
                      <a:pt x="228718" y="12742"/>
                    </a:lnTo>
                    <a:lnTo>
                      <a:pt x="228718" y="25484"/>
                    </a:lnTo>
                    <a:cubicBezTo>
                      <a:pt x="116250" y="25484"/>
                      <a:pt x="25217" y="116717"/>
                      <a:pt x="25217" y="229101"/>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6" name="Google Shape;1496;p33"/>
              <p:cNvSpPr txBox="1"/>
              <p:nvPr/>
            </p:nvSpPr>
            <p:spPr>
              <a:xfrm>
                <a:off x="0" y="9525"/>
                <a:ext cx="2561624" cy="1314203"/>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497" name="Google Shape;1497;p33"/>
            <p:cNvSpPr txBox="1"/>
            <p:nvPr/>
          </p:nvSpPr>
          <p:spPr>
            <a:xfrm>
              <a:off x="105007" y="126642"/>
              <a:ext cx="2367169" cy="9557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Lead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Known, Valid Contact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Asset Management Identified Issues</a:t>
              </a:r>
              <a:endParaRPr b="0" i="0" sz="1400" u="none" cap="none" strike="noStrike">
                <a:solidFill>
                  <a:srgbClr val="000000"/>
                </a:solidFill>
                <a:latin typeface="Arial"/>
                <a:ea typeface="Arial"/>
                <a:cs typeface="Arial"/>
                <a:sym typeface="Arial"/>
              </a:endParaRPr>
            </a:p>
          </p:txBody>
        </p:sp>
      </p:grpSp>
      <p:grpSp>
        <p:nvGrpSpPr>
          <p:cNvPr id="1498" name="Google Shape;1498;p33"/>
          <p:cNvGrpSpPr/>
          <p:nvPr/>
        </p:nvGrpSpPr>
        <p:grpSpPr>
          <a:xfrm>
            <a:off x="2103240" y="6474353"/>
            <a:ext cx="1921218" cy="1178401"/>
            <a:chOff x="0" y="0"/>
            <a:chExt cx="2561624" cy="1571202"/>
          </a:xfrm>
        </p:grpSpPr>
        <p:grpSp>
          <p:nvGrpSpPr>
            <p:cNvPr id="1499" name="Google Shape;1499;p33"/>
            <p:cNvGrpSpPr/>
            <p:nvPr/>
          </p:nvGrpSpPr>
          <p:grpSpPr>
            <a:xfrm>
              <a:off x="0" y="0"/>
              <a:ext cx="2561624" cy="1571202"/>
              <a:chOff x="0" y="0"/>
              <a:chExt cx="2561624" cy="1571202"/>
            </a:xfrm>
          </p:grpSpPr>
          <p:sp>
            <p:nvSpPr>
              <p:cNvPr id="1500" name="Google Shape;1500;p33"/>
              <p:cNvSpPr/>
              <p:nvPr/>
            </p:nvSpPr>
            <p:spPr>
              <a:xfrm>
                <a:off x="13181" y="12536"/>
                <a:ext cx="2535186" cy="1546131"/>
              </a:xfrm>
              <a:custGeom>
                <a:rect b="b" l="l" r="r" t="t"/>
                <a:pathLst>
                  <a:path extrusionOk="0" h="1546131" w="2535186">
                    <a:moveTo>
                      <a:pt x="0" y="257730"/>
                    </a:moveTo>
                    <a:cubicBezTo>
                      <a:pt x="0" y="115326"/>
                      <a:pt x="122054" y="0"/>
                      <a:pt x="272446" y="0"/>
                    </a:cubicBezTo>
                    <a:lnTo>
                      <a:pt x="2262739" y="0"/>
                    </a:lnTo>
                    <a:cubicBezTo>
                      <a:pt x="2413264" y="0"/>
                      <a:pt x="2535185" y="115326"/>
                      <a:pt x="2535185" y="257730"/>
                    </a:cubicBezTo>
                    <a:lnTo>
                      <a:pt x="2535185" y="1288400"/>
                    </a:lnTo>
                    <a:cubicBezTo>
                      <a:pt x="2535185" y="1430678"/>
                      <a:pt x="2413132" y="1546130"/>
                      <a:pt x="2262739" y="1546130"/>
                    </a:cubicBezTo>
                    <a:lnTo>
                      <a:pt x="272446" y="1546130"/>
                    </a:lnTo>
                    <a:cubicBezTo>
                      <a:pt x="122054" y="1546130"/>
                      <a:pt x="0" y="1430678"/>
                      <a:pt x="0" y="1288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1" name="Google Shape;1501;p33"/>
              <p:cNvSpPr/>
              <p:nvPr/>
            </p:nvSpPr>
            <p:spPr>
              <a:xfrm>
                <a:off x="0" y="0"/>
                <a:ext cx="2561547" cy="1571202"/>
              </a:xfrm>
              <a:custGeom>
                <a:rect b="b" l="l" r="r" t="t"/>
                <a:pathLst>
                  <a:path extrusionOk="0" h="1571202" w="2561547">
                    <a:moveTo>
                      <a:pt x="0" y="270266"/>
                    </a:moveTo>
                    <a:cubicBezTo>
                      <a:pt x="0" y="120968"/>
                      <a:pt x="127985" y="0"/>
                      <a:pt x="285627" y="0"/>
                    </a:cubicBezTo>
                    <a:lnTo>
                      <a:pt x="2275920" y="0"/>
                    </a:lnTo>
                    <a:lnTo>
                      <a:pt x="2275920" y="12536"/>
                    </a:lnTo>
                    <a:lnTo>
                      <a:pt x="2275920" y="0"/>
                    </a:lnTo>
                    <a:cubicBezTo>
                      <a:pt x="2433694" y="0"/>
                      <a:pt x="2561547" y="120968"/>
                      <a:pt x="2561547" y="270266"/>
                    </a:cubicBezTo>
                    <a:lnTo>
                      <a:pt x="2548366" y="270266"/>
                    </a:lnTo>
                    <a:lnTo>
                      <a:pt x="2561547" y="270266"/>
                    </a:lnTo>
                    <a:lnTo>
                      <a:pt x="2561547" y="1300936"/>
                    </a:lnTo>
                    <a:lnTo>
                      <a:pt x="2548366" y="1300936"/>
                    </a:lnTo>
                    <a:lnTo>
                      <a:pt x="2561547" y="1300936"/>
                    </a:lnTo>
                    <a:cubicBezTo>
                      <a:pt x="2561547" y="1450234"/>
                      <a:pt x="2433562" y="1571202"/>
                      <a:pt x="2275920" y="1571202"/>
                    </a:cubicBezTo>
                    <a:lnTo>
                      <a:pt x="2275920" y="1558666"/>
                    </a:lnTo>
                    <a:lnTo>
                      <a:pt x="2275920" y="1571202"/>
                    </a:lnTo>
                    <a:lnTo>
                      <a:pt x="285627" y="1571202"/>
                    </a:lnTo>
                    <a:lnTo>
                      <a:pt x="285627" y="1558666"/>
                    </a:lnTo>
                    <a:lnTo>
                      <a:pt x="285627" y="1571202"/>
                    </a:lnTo>
                    <a:cubicBezTo>
                      <a:pt x="127985" y="1571202"/>
                      <a:pt x="0" y="1450234"/>
                      <a:pt x="0" y="1300936"/>
                    </a:cubicBezTo>
                    <a:lnTo>
                      <a:pt x="0" y="270266"/>
                    </a:lnTo>
                    <a:lnTo>
                      <a:pt x="13181" y="270266"/>
                    </a:lnTo>
                    <a:lnTo>
                      <a:pt x="0" y="270266"/>
                    </a:lnTo>
                    <a:moveTo>
                      <a:pt x="26362" y="270266"/>
                    </a:moveTo>
                    <a:lnTo>
                      <a:pt x="26362" y="1300936"/>
                    </a:lnTo>
                    <a:lnTo>
                      <a:pt x="13181" y="1300936"/>
                    </a:lnTo>
                    <a:lnTo>
                      <a:pt x="26362" y="1300936"/>
                    </a:lnTo>
                    <a:cubicBezTo>
                      <a:pt x="26362" y="1436319"/>
                      <a:pt x="142352" y="1546131"/>
                      <a:pt x="285627" y="1546131"/>
                    </a:cubicBezTo>
                    <a:lnTo>
                      <a:pt x="2275920" y="1546131"/>
                    </a:lnTo>
                    <a:cubicBezTo>
                      <a:pt x="2419195" y="1546131"/>
                      <a:pt x="2535186" y="1436319"/>
                      <a:pt x="2535186" y="1300936"/>
                    </a:cubicBezTo>
                    <a:lnTo>
                      <a:pt x="2535186" y="270266"/>
                    </a:lnTo>
                    <a:cubicBezTo>
                      <a:pt x="2535186" y="134882"/>
                      <a:pt x="2419195" y="25071"/>
                      <a:pt x="2275920" y="25071"/>
                    </a:cubicBezTo>
                    <a:lnTo>
                      <a:pt x="285627" y="25071"/>
                    </a:lnTo>
                    <a:lnTo>
                      <a:pt x="285627" y="12536"/>
                    </a:lnTo>
                    <a:lnTo>
                      <a:pt x="285627" y="25071"/>
                    </a:lnTo>
                    <a:cubicBezTo>
                      <a:pt x="142352" y="25071"/>
                      <a:pt x="26362" y="134882"/>
                      <a:pt x="26362" y="27026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2" name="Google Shape;1502;p33"/>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03" name="Google Shape;1503;p33"/>
            <p:cNvSpPr txBox="1"/>
            <p:nvPr/>
          </p:nvSpPr>
          <p:spPr>
            <a:xfrm>
              <a:off x="97227" y="126642"/>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Prospect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Confirmed meeting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BANT complete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Basic Technical Requirements</a:t>
              </a:r>
              <a:endParaRPr b="0" i="0" sz="1400" u="none" cap="none" strike="noStrike">
                <a:solidFill>
                  <a:srgbClr val="000000"/>
                </a:solidFill>
                <a:latin typeface="Arial"/>
                <a:ea typeface="Arial"/>
                <a:cs typeface="Arial"/>
                <a:sym typeface="Arial"/>
              </a:endParaRPr>
            </a:p>
          </p:txBody>
        </p:sp>
      </p:grpSp>
      <p:grpSp>
        <p:nvGrpSpPr>
          <p:cNvPr id="1504" name="Google Shape;1504;p33"/>
          <p:cNvGrpSpPr/>
          <p:nvPr/>
        </p:nvGrpSpPr>
        <p:grpSpPr>
          <a:xfrm>
            <a:off x="14083858" y="2791952"/>
            <a:ext cx="1921218" cy="683058"/>
            <a:chOff x="0" y="0"/>
            <a:chExt cx="2561624" cy="910744"/>
          </a:xfrm>
        </p:grpSpPr>
        <p:sp>
          <p:nvSpPr>
            <p:cNvPr id="1505" name="Google Shape;1505;p33"/>
            <p:cNvSpPr/>
            <p:nvPr/>
          </p:nvSpPr>
          <p:spPr>
            <a:xfrm>
              <a:off x="14731" y="12700"/>
              <a:ext cx="2532041" cy="885317"/>
            </a:xfrm>
            <a:custGeom>
              <a:rect b="b" l="l" r="r" t="t"/>
              <a:pathLst>
                <a:path extrusionOk="0" h="885317" w="2532041">
                  <a:moveTo>
                    <a:pt x="0" y="147574"/>
                  </a:moveTo>
                  <a:cubicBezTo>
                    <a:pt x="0" y="66040"/>
                    <a:pt x="77924" y="0"/>
                    <a:pt x="173968" y="0"/>
                  </a:cubicBezTo>
                  <a:lnTo>
                    <a:pt x="2358072" y="0"/>
                  </a:lnTo>
                  <a:cubicBezTo>
                    <a:pt x="2454263" y="0"/>
                    <a:pt x="2532041" y="66040"/>
                    <a:pt x="2532041" y="147574"/>
                  </a:cubicBezTo>
                  <a:lnTo>
                    <a:pt x="2532041" y="737743"/>
                  </a:lnTo>
                  <a:cubicBezTo>
                    <a:pt x="2532041" y="819277"/>
                    <a:pt x="2454116" y="885317"/>
                    <a:pt x="2358072" y="885317"/>
                  </a:cubicBezTo>
                  <a:lnTo>
                    <a:pt x="173968" y="885317"/>
                  </a:lnTo>
                  <a:cubicBezTo>
                    <a:pt x="77924" y="885317"/>
                    <a:pt x="0" y="819277"/>
                    <a:pt x="0" y="73774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6" name="Google Shape;1506;p33"/>
            <p:cNvSpPr/>
            <p:nvPr/>
          </p:nvSpPr>
          <p:spPr>
            <a:xfrm>
              <a:off x="0" y="0"/>
              <a:ext cx="2561502" cy="910717"/>
            </a:xfrm>
            <a:custGeom>
              <a:rect b="b" l="l" r="r" t="t"/>
              <a:pathLst>
                <a:path extrusionOk="0" h="910717" w="2561502">
                  <a:moveTo>
                    <a:pt x="0" y="160274"/>
                  </a:moveTo>
                  <a:cubicBezTo>
                    <a:pt x="0" y="71501"/>
                    <a:pt x="84701" y="0"/>
                    <a:pt x="188699" y="0"/>
                  </a:cubicBezTo>
                  <a:lnTo>
                    <a:pt x="2372803" y="0"/>
                  </a:lnTo>
                  <a:lnTo>
                    <a:pt x="2372803" y="12700"/>
                  </a:lnTo>
                  <a:lnTo>
                    <a:pt x="2372803" y="0"/>
                  </a:lnTo>
                  <a:cubicBezTo>
                    <a:pt x="2476801" y="0"/>
                    <a:pt x="2561502" y="71501"/>
                    <a:pt x="2561502" y="160274"/>
                  </a:cubicBezTo>
                  <a:lnTo>
                    <a:pt x="2546772" y="160274"/>
                  </a:lnTo>
                  <a:lnTo>
                    <a:pt x="2561502" y="160274"/>
                  </a:lnTo>
                  <a:lnTo>
                    <a:pt x="2561502" y="750443"/>
                  </a:lnTo>
                  <a:lnTo>
                    <a:pt x="2546772" y="750443"/>
                  </a:lnTo>
                  <a:lnTo>
                    <a:pt x="2561502" y="750443"/>
                  </a:lnTo>
                  <a:cubicBezTo>
                    <a:pt x="2561502" y="839089"/>
                    <a:pt x="2476801" y="910717"/>
                    <a:pt x="2372803" y="910717"/>
                  </a:cubicBezTo>
                  <a:lnTo>
                    <a:pt x="2372803" y="898017"/>
                  </a:lnTo>
                  <a:lnTo>
                    <a:pt x="2372803" y="910717"/>
                  </a:lnTo>
                  <a:lnTo>
                    <a:pt x="188699" y="910717"/>
                  </a:lnTo>
                  <a:lnTo>
                    <a:pt x="188699" y="898017"/>
                  </a:lnTo>
                  <a:lnTo>
                    <a:pt x="188699" y="910717"/>
                  </a:lnTo>
                  <a:cubicBezTo>
                    <a:pt x="84701" y="910717"/>
                    <a:pt x="0" y="839216"/>
                    <a:pt x="0" y="750443"/>
                  </a:cubicBezTo>
                  <a:lnTo>
                    <a:pt x="0" y="160274"/>
                  </a:lnTo>
                  <a:lnTo>
                    <a:pt x="14731" y="160274"/>
                  </a:lnTo>
                  <a:lnTo>
                    <a:pt x="0" y="160274"/>
                  </a:lnTo>
                  <a:moveTo>
                    <a:pt x="29461" y="160274"/>
                  </a:moveTo>
                  <a:lnTo>
                    <a:pt x="29461" y="750443"/>
                  </a:lnTo>
                  <a:lnTo>
                    <a:pt x="14731" y="750443"/>
                  </a:lnTo>
                  <a:lnTo>
                    <a:pt x="29461" y="750443"/>
                  </a:lnTo>
                  <a:cubicBezTo>
                    <a:pt x="29461" y="824738"/>
                    <a:pt x="100610" y="885317"/>
                    <a:pt x="188699" y="885317"/>
                  </a:cubicBezTo>
                  <a:lnTo>
                    <a:pt x="2372803" y="885317"/>
                  </a:lnTo>
                  <a:cubicBezTo>
                    <a:pt x="2461040" y="885317"/>
                    <a:pt x="2532041" y="824738"/>
                    <a:pt x="2532041" y="750443"/>
                  </a:cubicBezTo>
                  <a:lnTo>
                    <a:pt x="2532041" y="160274"/>
                  </a:lnTo>
                  <a:cubicBezTo>
                    <a:pt x="2532188" y="85979"/>
                    <a:pt x="2461040" y="25400"/>
                    <a:pt x="2372803" y="25400"/>
                  </a:cubicBezTo>
                  <a:lnTo>
                    <a:pt x="188699" y="25400"/>
                  </a:lnTo>
                  <a:lnTo>
                    <a:pt x="188699" y="12700"/>
                  </a:lnTo>
                  <a:lnTo>
                    <a:pt x="188699" y="25400"/>
                  </a:lnTo>
                  <a:cubicBezTo>
                    <a:pt x="100610" y="25400"/>
                    <a:pt x="29461" y="85979"/>
                    <a:pt x="29461" y="160274"/>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7" name="Google Shape;1507;p33"/>
            <p:cNvSpPr txBox="1"/>
            <p:nvPr/>
          </p:nvSpPr>
          <p:spPr>
            <a:xfrm>
              <a:off x="0" y="0"/>
              <a:ext cx="2561624" cy="91074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Owner: AM</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500"/>
                <a:buFont typeface="Arial"/>
                <a:buNone/>
              </a:pPr>
              <a:r>
                <a:rPr b="0" i="0" lang="en-US" sz="1500" u="none" cap="none" strike="noStrike">
                  <a:solidFill>
                    <a:srgbClr val="000000"/>
                  </a:solidFill>
                  <a:latin typeface="Outfit"/>
                  <a:ea typeface="Outfit"/>
                  <a:cs typeface="Outfit"/>
                  <a:sym typeface="Outfit"/>
                </a:rPr>
                <a:t>Support: SE/RD/CS</a:t>
              </a:r>
              <a:endParaRPr b="0" i="0" sz="1400" u="none" cap="none" strike="noStrike">
                <a:solidFill>
                  <a:srgbClr val="000000"/>
                </a:solidFill>
                <a:latin typeface="Arial"/>
                <a:ea typeface="Arial"/>
                <a:cs typeface="Arial"/>
                <a:sym typeface="Arial"/>
              </a:endParaRPr>
            </a:p>
          </p:txBody>
        </p:sp>
      </p:grpSp>
      <p:grpSp>
        <p:nvGrpSpPr>
          <p:cNvPr id="1508" name="Google Shape;1508;p33"/>
          <p:cNvGrpSpPr/>
          <p:nvPr/>
        </p:nvGrpSpPr>
        <p:grpSpPr>
          <a:xfrm>
            <a:off x="6103889" y="6467545"/>
            <a:ext cx="1896840" cy="1823559"/>
            <a:chOff x="0" y="0"/>
            <a:chExt cx="2529120" cy="2431412"/>
          </a:xfrm>
        </p:grpSpPr>
        <p:grpSp>
          <p:nvGrpSpPr>
            <p:cNvPr id="1509" name="Google Shape;1509;p33"/>
            <p:cNvGrpSpPr/>
            <p:nvPr/>
          </p:nvGrpSpPr>
          <p:grpSpPr>
            <a:xfrm>
              <a:off x="0" y="0"/>
              <a:ext cx="2529120" cy="2431412"/>
              <a:chOff x="0" y="0"/>
              <a:chExt cx="2529120" cy="2431412"/>
            </a:xfrm>
          </p:grpSpPr>
          <p:sp>
            <p:nvSpPr>
              <p:cNvPr id="1510" name="Google Shape;1510;p33"/>
              <p:cNvSpPr/>
              <p:nvPr/>
            </p:nvSpPr>
            <p:spPr>
              <a:xfrm>
                <a:off x="13014" y="14452"/>
                <a:ext cx="2503019" cy="2402513"/>
              </a:xfrm>
              <a:custGeom>
                <a:rect b="b" l="l" r="r" t="t"/>
                <a:pathLst>
                  <a:path extrusionOk="0" h="2402513" w="2503019">
                    <a:moveTo>
                      <a:pt x="0" y="400467"/>
                    </a:moveTo>
                    <a:cubicBezTo>
                      <a:pt x="0" y="179206"/>
                      <a:pt x="161627" y="0"/>
                      <a:pt x="361125" y="0"/>
                    </a:cubicBezTo>
                    <a:lnTo>
                      <a:pt x="2141894" y="0"/>
                    </a:lnTo>
                    <a:cubicBezTo>
                      <a:pt x="2341391" y="0"/>
                      <a:pt x="2503019" y="179206"/>
                      <a:pt x="2503019" y="400467"/>
                    </a:cubicBezTo>
                    <a:lnTo>
                      <a:pt x="2503019" y="2002046"/>
                    </a:lnTo>
                    <a:cubicBezTo>
                      <a:pt x="2503019" y="2223162"/>
                      <a:pt x="2341391" y="2402513"/>
                      <a:pt x="2141894" y="2402513"/>
                    </a:cubicBezTo>
                    <a:lnTo>
                      <a:pt x="361125" y="2402513"/>
                    </a:lnTo>
                    <a:cubicBezTo>
                      <a:pt x="161627" y="2402513"/>
                      <a:pt x="0" y="2223162"/>
                      <a:pt x="0" y="20020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1" name="Google Shape;1511;p33"/>
              <p:cNvSpPr/>
              <p:nvPr/>
            </p:nvSpPr>
            <p:spPr>
              <a:xfrm>
                <a:off x="0" y="0"/>
                <a:ext cx="2529046" cy="2431412"/>
              </a:xfrm>
              <a:custGeom>
                <a:rect b="b" l="l" r="r" t="t"/>
                <a:pathLst>
                  <a:path extrusionOk="0" h="2431412" w="2529046">
                    <a:moveTo>
                      <a:pt x="0" y="414919"/>
                    </a:moveTo>
                    <a:cubicBezTo>
                      <a:pt x="0" y="185709"/>
                      <a:pt x="167484" y="0"/>
                      <a:pt x="374139" y="0"/>
                    </a:cubicBezTo>
                    <a:lnTo>
                      <a:pt x="2154908" y="0"/>
                    </a:lnTo>
                    <a:lnTo>
                      <a:pt x="2154908" y="14452"/>
                    </a:lnTo>
                    <a:lnTo>
                      <a:pt x="2154908" y="0"/>
                    </a:lnTo>
                    <a:cubicBezTo>
                      <a:pt x="2361562" y="0"/>
                      <a:pt x="2529046" y="185709"/>
                      <a:pt x="2529046" y="414919"/>
                    </a:cubicBezTo>
                    <a:lnTo>
                      <a:pt x="2516033" y="414919"/>
                    </a:lnTo>
                    <a:lnTo>
                      <a:pt x="2529046" y="414919"/>
                    </a:lnTo>
                    <a:lnTo>
                      <a:pt x="2529046" y="2016498"/>
                    </a:lnTo>
                    <a:lnTo>
                      <a:pt x="2516033" y="2016498"/>
                    </a:lnTo>
                    <a:lnTo>
                      <a:pt x="2529046" y="2016498"/>
                    </a:lnTo>
                    <a:cubicBezTo>
                      <a:pt x="2529046" y="2245707"/>
                      <a:pt x="2361562" y="2431412"/>
                      <a:pt x="2154908" y="2431412"/>
                    </a:cubicBezTo>
                    <a:lnTo>
                      <a:pt x="2154908" y="2416965"/>
                    </a:lnTo>
                    <a:lnTo>
                      <a:pt x="2154908" y="2431412"/>
                    </a:lnTo>
                    <a:lnTo>
                      <a:pt x="374139" y="2431412"/>
                    </a:lnTo>
                    <a:lnTo>
                      <a:pt x="374139" y="2416965"/>
                    </a:lnTo>
                    <a:lnTo>
                      <a:pt x="374139" y="2431412"/>
                    </a:lnTo>
                    <a:cubicBezTo>
                      <a:pt x="167484" y="2431412"/>
                      <a:pt x="0" y="2245707"/>
                      <a:pt x="0" y="2016498"/>
                    </a:cubicBezTo>
                    <a:lnTo>
                      <a:pt x="0" y="414919"/>
                    </a:lnTo>
                    <a:lnTo>
                      <a:pt x="13014" y="414919"/>
                    </a:lnTo>
                    <a:lnTo>
                      <a:pt x="0" y="414919"/>
                    </a:lnTo>
                    <a:moveTo>
                      <a:pt x="26027" y="414919"/>
                    </a:moveTo>
                    <a:lnTo>
                      <a:pt x="26027" y="2016498"/>
                    </a:lnTo>
                    <a:lnTo>
                      <a:pt x="13014" y="2016498"/>
                    </a:lnTo>
                    <a:lnTo>
                      <a:pt x="26027" y="2016498"/>
                    </a:lnTo>
                    <a:cubicBezTo>
                      <a:pt x="26027" y="2229666"/>
                      <a:pt x="181929" y="2402513"/>
                      <a:pt x="374139" y="2402513"/>
                    </a:cubicBezTo>
                    <a:lnTo>
                      <a:pt x="2154908" y="2402513"/>
                    </a:lnTo>
                    <a:cubicBezTo>
                      <a:pt x="2347247" y="2402513"/>
                      <a:pt x="2503019" y="2229666"/>
                      <a:pt x="2503019" y="2016498"/>
                    </a:cubicBezTo>
                    <a:lnTo>
                      <a:pt x="2503019" y="414919"/>
                    </a:lnTo>
                    <a:cubicBezTo>
                      <a:pt x="2503149" y="201751"/>
                      <a:pt x="2347247" y="28904"/>
                      <a:pt x="2154908" y="28904"/>
                    </a:cubicBezTo>
                    <a:lnTo>
                      <a:pt x="374139" y="28904"/>
                    </a:lnTo>
                    <a:lnTo>
                      <a:pt x="374139" y="14452"/>
                    </a:lnTo>
                    <a:lnTo>
                      <a:pt x="374139" y="28904"/>
                    </a:lnTo>
                    <a:cubicBezTo>
                      <a:pt x="181929" y="28904"/>
                      <a:pt x="26027" y="201751"/>
                      <a:pt x="26027" y="414919"/>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2" name="Google Shape;1512;p33"/>
              <p:cNvSpPr txBox="1"/>
              <p:nvPr/>
            </p:nvSpPr>
            <p:spPr>
              <a:xfrm>
                <a:off x="0" y="9525"/>
                <a:ext cx="2529120" cy="242185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13" name="Google Shape;1513;p33"/>
            <p:cNvSpPr txBox="1"/>
            <p:nvPr/>
          </p:nvSpPr>
          <p:spPr>
            <a:xfrm>
              <a:off x="125748" y="135720"/>
              <a:ext cx="2277624" cy="21623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Engagement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Confirmed POV success criteria?</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Confirmed EB meeting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OR</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Confirmed reference Sale?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4. Confirmed process to approve close known</a:t>
              </a:r>
              <a:endParaRPr b="0" i="0" sz="1400" u="none" cap="none" strike="noStrike">
                <a:solidFill>
                  <a:srgbClr val="000000"/>
                </a:solidFill>
                <a:latin typeface="Arial"/>
                <a:ea typeface="Arial"/>
                <a:cs typeface="Arial"/>
                <a:sym typeface="Arial"/>
              </a:endParaRPr>
            </a:p>
          </p:txBody>
        </p:sp>
      </p:grpSp>
      <p:grpSp>
        <p:nvGrpSpPr>
          <p:cNvPr id="1514" name="Google Shape;1514;p33"/>
          <p:cNvGrpSpPr/>
          <p:nvPr/>
        </p:nvGrpSpPr>
        <p:grpSpPr>
          <a:xfrm>
            <a:off x="8079836" y="6474353"/>
            <a:ext cx="1921218" cy="1178402"/>
            <a:chOff x="0" y="0"/>
            <a:chExt cx="2561624" cy="1571203"/>
          </a:xfrm>
        </p:grpSpPr>
        <p:grpSp>
          <p:nvGrpSpPr>
            <p:cNvPr id="1515" name="Google Shape;1515;p33"/>
            <p:cNvGrpSpPr/>
            <p:nvPr/>
          </p:nvGrpSpPr>
          <p:grpSpPr>
            <a:xfrm>
              <a:off x="0" y="0"/>
              <a:ext cx="2561624" cy="1571203"/>
              <a:chOff x="0" y="0"/>
              <a:chExt cx="2561624" cy="1571203"/>
            </a:xfrm>
          </p:grpSpPr>
          <p:sp>
            <p:nvSpPr>
              <p:cNvPr id="1516" name="Google Shape;1516;p33"/>
              <p:cNvSpPr/>
              <p:nvPr/>
            </p:nvSpPr>
            <p:spPr>
              <a:xfrm>
                <a:off x="12609" y="15124"/>
                <a:ext cx="2536328" cy="1540963"/>
              </a:xfrm>
              <a:custGeom>
                <a:rect b="b" l="l" r="r" t="t"/>
                <a:pathLst>
                  <a:path extrusionOk="0" h="1540963" w="2536328">
                    <a:moveTo>
                      <a:pt x="0" y="256802"/>
                    </a:moveTo>
                    <a:cubicBezTo>
                      <a:pt x="0" y="114941"/>
                      <a:pt x="96833" y="0"/>
                      <a:pt x="216109" y="0"/>
                    </a:cubicBezTo>
                    <a:lnTo>
                      <a:pt x="2320217" y="0"/>
                    </a:lnTo>
                    <a:cubicBezTo>
                      <a:pt x="2439620" y="0"/>
                      <a:pt x="2536327" y="114941"/>
                      <a:pt x="2536327" y="256802"/>
                    </a:cubicBezTo>
                    <a:lnTo>
                      <a:pt x="2536327" y="1284160"/>
                    </a:lnTo>
                    <a:cubicBezTo>
                      <a:pt x="2536327" y="1426022"/>
                      <a:pt x="2439494" y="1540962"/>
                      <a:pt x="2320217" y="1540962"/>
                    </a:cubicBezTo>
                    <a:lnTo>
                      <a:pt x="216109" y="1540962"/>
                    </a:lnTo>
                    <a:cubicBezTo>
                      <a:pt x="96833" y="1540962"/>
                      <a:pt x="0" y="1425870"/>
                      <a:pt x="0" y="12841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7" name="Google Shape;1517;p33"/>
              <p:cNvSpPr/>
              <p:nvPr/>
            </p:nvSpPr>
            <p:spPr>
              <a:xfrm>
                <a:off x="0" y="0"/>
                <a:ext cx="2561545" cy="1571203"/>
              </a:xfrm>
              <a:custGeom>
                <a:rect b="b" l="l" r="r" t="t"/>
                <a:pathLst>
                  <a:path extrusionOk="0" h="1571203" w="2561545">
                    <a:moveTo>
                      <a:pt x="0" y="271926"/>
                    </a:moveTo>
                    <a:cubicBezTo>
                      <a:pt x="0" y="121595"/>
                      <a:pt x="102507" y="0"/>
                      <a:pt x="228718" y="0"/>
                    </a:cubicBezTo>
                    <a:lnTo>
                      <a:pt x="2332826" y="0"/>
                    </a:lnTo>
                    <a:lnTo>
                      <a:pt x="2332826" y="15124"/>
                    </a:lnTo>
                    <a:lnTo>
                      <a:pt x="2332826" y="0"/>
                    </a:lnTo>
                    <a:cubicBezTo>
                      <a:pt x="2459037" y="0"/>
                      <a:pt x="2561545" y="121595"/>
                      <a:pt x="2561545" y="271926"/>
                    </a:cubicBezTo>
                    <a:lnTo>
                      <a:pt x="2548936" y="271926"/>
                    </a:lnTo>
                    <a:lnTo>
                      <a:pt x="2561545" y="271926"/>
                    </a:lnTo>
                    <a:lnTo>
                      <a:pt x="2561545" y="1299284"/>
                    </a:lnTo>
                    <a:lnTo>
                      <a:pt x="2548936" y="1299284"/>
                    </a:lnTo>
                    <a:lnTo>
                      <a:pt x="2561545" y="1299284"/>
                    </a:lnTo>
                    <a:cubicBezTo>
                      <a:pt x="2561545" y="1449615"/>
                      <a:pt x="2459037" y="1571203"/>
                      <a:pt x="2332826" y="1571203"/>
                    </a:cubicBezTo>
                    <a:lnTo>
                      <a:pt x="2332826" y="1556086"/>
                    </a:lnTo>
                    <a:lnTo>
                      <a:pt x="2332826" y="1571203"/>
                    </a:lnTo>
                    <a:lnTo>
                      <a:pt x="228718" y="1571203"/>
                    </a:lnTo>
                    <a:lnTo>
                      <a:pt x="228718" y="1556086"/>
                    </a:lnTo>
                    <a:lnTo>
                      <a:pt x="228718" y="1571203"/>
                    </a:lnTo>
                    <a:cubicBezTo>
                      <a:pt x="102507" y="1571203"/>
                      <a:pt x="0" y="1449615"/>
                      <a:pt x="0" y="1299284"/>
                    </a:cubicBezTo>
                    <a:lnTo>
                      <a:pt x="0" y="271926"/>
                    </a:lnTo>
                    <a:lnTo>
                      <a:pt x="12609" y="271926"/>
                    </a:lnTo>
                    <a:lnTo>
                      <a:pt x="0" y="271926"/>
                    </a:lnTo>
                    <a:moveTo>
                      <a:pt x="25217" y="271926"/>
                    </a:moveTo>
                    <a:lnTo>
                      <a:pt x="25217" y="1299284"/>
                    </a:lnTo>
                    <a:lnTo>
                      <a:pt x="12609" y="1299284"/>
                    </a:lnTo>
                    <a:lnTo>
                      <a:pt x="25217" y="1299284"/>
                    </a:lnTo>
                    <a:cubicBezTo>
                      <a:pt x="25217" y="1432676"/>
                      <a:pt x="116250" y="1540963"/>
                      <a:pt x="228718" y="1540963"/>
                    </a:cubicBezTo>
                    <a:lnTo>
                      <a:pt x="2332826" y="1540963"/>
                    </a:lnTo>
                    <a:cubicBezTo>
                      <a:pt x="2445420" y="1540963"/>
                      <a:pt x="2536328" y="1432676"/>
                      <a:pt x="2536328" y="1299284"/>
                    </a:cubicBezTo>
                    <a:lnTo>
                      <a:pt x="2536328" y="271926"/>
                    </a:lnTo>
                    <a:cubicBezTo>
                      <a:pt x="2536454" y="138534"/>
                      <a:pt x="2445420" y="30248"/>
                      <a:pt x="2332826" y="30248"/>
                    </a:cubicBezTo>
                    <a:lnTo>
                      <a:pt x="228718" y="30248"/>
                    </a:lnTo>
                    <a:lnTo>
                      <a:pt x="228718" y="15124"/>
                    </a:lnTo>
                    <a:lnTo>
                      <a:pt x="228718" y="30248"/>
                    </a:lnTo>
                    <a:cubicBezTo>
                      <a:pt x="116250" y="30248"/>
                      <a:pt x="25217" y="138534"/>
                      <a:pt x="25217" y="27192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8" name="Google Shape;1518;p33"/>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19" name="Google Shape;1519;p33"/>
            <p:cNvSpPr txBox="1"/>
            <p:nvPr/>
          </p:nvSpPr>
          <p:spPr>
            <a:xfrm>
              <a:off x="97227" y="126642"/>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Evaluation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POV technical requirements signed off.</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POV/BVA out-briefing with Economic Buyer</a:t>
              </a:r>
              <a:endParaRPr b="0" i="0" sz="1400" u="none" cap="none" strike="noStrike">
                <a:solidFill>
                  <a:srgbClr val="000000"/>
                </a:solidFill>
                <a:latin typeface="Arial"/>
                <a:ea typeface="Arial"/>
                <a:cs typeface="Arial"/>
                <a:sym typeface="Arial"/>
              </a:endParaRPr>
            </a:p>
          </p:txBody>
        </p:sp>
      </p:grpSp>
      <p:grpSp>
        <p:nvGrpSpPr>
          <p:cNvPr id="1520" name="Google Shape;1520;p33"/>
          <p:cNvGrpSpPr/>
          <p:nvPr/>
        </p:nvGrpSpPr>
        <p:grpSpPr>
          <a:xfrm>
            <a:off x="4103565" y="6467545"/>
            <a:ext cx="1921218" cy="1178401"/>
            <a:chOff x="0" y="0"/>
            <a:chExt cx="2561624" cy="1571202"/>
          </a:xfrm>
        </p:grpSpPr>
        <p:grpSp>
          <p:nvGrpSpPr>
            <p:cNvPr id="1521" name="Google Shape;1521;p33"/>
            <p:cNvGrpSpPr/>
            <p:nvPr/>
          </p:nvGrpSpPr>
          <p:grpSpPr>
            <a:xfrm>
              <a:off x="0" y="0"/>
              <a:ext cx="2561624" cy="1571202"/>
              <a:chOff x="0" y="0"/>
              <a:chExt cx="2561624" cy="1571202"/>
            </a:xfrm>
          </p:grpSpPr>
          <p:sp>
            <p:nvSpPr>
              <p:cNvPr id="1522" name="Google Shape;1522;p33"/>
              <p:cNvSpPr/>
              <p:nvPr/>
            </p:nvSpPr>
            <p:spPr>
              <a:xfrm>
                <a:off x="13181" y="12536"/>
                <a:ext cx="2535186" cy="1546131"/>
              </a:xfrm>
              <a:custGeom>
                <a:rect b="b" l="l" r="r" t="t"/>
                <a:pathLst>
                  <a:path extrusionOk="0" h="1546131" w="2535186">
                    <a:moveTo>
                      <a:pt x="0" y="257730"/>
                    </a:moveTo>
                    <a:cubicBezTo>
                      <a:pt x="0" y="115326"/>
                      <a:pt x="122054" y="0"/>
                      <a:pt x="272446" y="0"/>
                    </a:cubicBezTo>
                    <a:lnTo>
                      <a:pt x="2262739" y="0"/>
                    </a:lnTo>
                    <a:cubicBezTo>
                      <a:pt x="2413264" y="0"/>
                      <a:pt x="2535185" y="115326"/>
                      <a:pt x="2535185" y="257730"/>
                    </a:cubicBezTo>
                    <a:lnTo>
                      <a:pt x="2535185" y="1288400"/>
                    </a:lnTo>
                    <a:cubicBezTo>
                      <a:pt x="2535185" y="1430678"/>
                      <a:pt x="2413132" y="1546130"/>
                      <a:pt x="2262739" y="1546130"/>
                    </a:cubicBezTo>
                    <a:lnTo>
                      <a:pt x="272446" y="1546130"/>
                    </a:lnTo>
                    <a:cubicBezTo>
                      <a:pt x="122054" y="1546130"/>
                      <a:pt x="0" y="1430678"/>
                      <a:pt x="0" y="1288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3" name="Google Shape;1523;p33"/>
              <p:cNvSpPr/>
              <p:nvPr/>
            </p:nvSpPr>
            <p:spPr>
              <a:xfrm>
                <a:off x="0" y="0"/>
                <a:ext cx="2561547" cy="1571202"/>
              </a:xfrm>
              <a:custGeom>
                <a:rect b="b" l="l" r="r" t="t"/>
                <a:pathLst>
                  <a:path extrusionOk="0" h="1571202" w="2561547">
                    <a:moveTo>
                      <a:pt x="0" y="270266"/>
                    </a:moveTo>
                    <a:cubicBezTo>
                      <a:pt x="0" y="120968"/>
                      <a:pt x="127985" y="0"/>
                      <a:pt x="285627" y="0"/>
                    </a:cubicBezTo>
                    <a:lnTo>
                      <a:pt x="2275920" y="0"/>
                    </a:lnTo>
                    <a:lnTo>
                      <a:pt x="2275920" y="12536"/>
                    </a:lnTo>
                    <a:lnTo>
                      <a:pt x="2275920" y="0"/>
                    </a:lnTo>
                    <a:cubicBezTo>
                      <a:pt x="2433694" y="0"/>
                      <a:pt x="2561547" y="120968"/>
                      <a:pt x="2561547" y="270266"/>
                    </a:cubicBezTo>
                    <a:lnTo>
                      <a:pt x="2548366" y="270266"/>
                    </a:lnTo>
                    <a:lnTo>
                      <a:pt x="2561547" y="270266"/>
                    </a:lnTo>
                    <a:lnTo>
                      <a:pt x="2561547" y="1300936"/>
                    </a:lnTo>
                    <a:lnTo>
                      <a:pt x="2548366" y="1300936"/>
                    </a:lnTo>
                    <a:lnTo>
                      <a:pt x="2561547" y="1300936"/>
                    </a:lnTo>
                    <a:cubicBezTo>
                      <a:pt x="2561547" y="1450234"/>
                      <a:pt x="2433562" y="1571202"/>
                      <a:pt x="2275920" y="1571202"/>
                    </a:cubicBezTo>
                    <a:lnTo>
                      <a:pt x="2275920" y="1558666"/>
                    </a:lnTo>
                    <a:lnTo>
                      <a:pt x="2275920" y="1571202"/>
                    </a:lnTo>
                    <a:lnTo>
                      <a:pt x="285627" y="1571202"/>
                    </a:lnTo>
                    <a:lnTo>
                      <a:pt x="285627" y="1558666"/>
                    </a:lnTo>
                    <a:lnTo>
                      <a:pt x="285627" y="1571202"/>
                    </a:lnTo>
                    <a:cubicBezTo>
                      <a:pt x="127985" y="1571202"/>
                      <a:pt x="0" y="1450234"/>
                      <a:pt x="0" y="1300936"/>
                    </a:cubicBezTo>
                    <a:lnTo>
                      <a:pt x="0" y="270266"/>
                    </a:lnTo>
                    <a:lnTo>
                      <a:pt x="13181" y="270266"/>
                    </a:lnTo>
                    <a:lnTo>
                      <a:pt x="0" y="270266"/>
                    </a:lnTo>
                    <a:moveTo>
                      <a:pt x="26362" y="270266"/>
                    </a:moveTo>
                    <a:lnTo>
                      <a:pt x="26362" y="1300936"/>
                    </a:lnTo>
                    <a:lnTo>
                      <a:pt x="13181" y="1300936"/>
                    </a:lnTo>
                    <a:lnTo>
                      <a:pt x="26362" y="1300936"/>
                    </a:lnTo>
                    <a:cubicBezTo>
                      <a:pt x="26362" y="1436319"/>
                      <a:pt x="142352" y="1546131"/>
                      <a:pt x="285627" y="1546131"/>
                    </a:cubicBezTo>
                    <a:lnTo>
                      <a:pt x="2275920" y="1546131"/>
                    </a:lnTo>
                    <a:cubicBezTo>
                      <a:pt x="2419195" y="1546131"/>
                      <a:pt x="2535186" y="1436319"/>
                      <a:pt x="2535186" y="1300936"/>
                    </a:cubicBezTo>
                    <a:lnTo>
                      <a:pt x="2535186" y="270266"/>
                    </a:lnTo>
                    <a:cubicBezTo>
                      <a:pt x="2535186" y="134882"/>
                      <a:pt x="2419195" y="25071"/>
                      <a:pt x="2275920" y="25071"/>
                    </a:cubicBezTo>
                    <a:lnTo>
                      <a:pt x="285627" y="25071"/>
                    </a:lnTo>
                    <a:lnTo>
                      <a:pt x="285627" y="12536"/>
                    </a:lnTo>
                    <a:lnTo>
                      <a:pt x="285627" y="25071"/>
                    </a:lnTo>
                    <a:cubicBezTo>
                      <a:pt x="142352" y="25071"/>
                      <a:pt x="26362" y="134882"/>
                      <a:pt x="26362" y="27026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4" name="Google Shape;1524;p33"/>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25" name="Google Shape;1525;p33"/>
            <p:cNvSpPr txBox="1"/>
            <p:nvPr/>
          </p:nvSpPr>
          <p:spPr>
            <a:xfrm>
              <a:off x="97227" y="135720"/>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Assessment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Confirmed Sponsor (EB)</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Core technical Requirements Achievable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Readiness Assessment</a:t>
              </a:r>
              <a:endParaRPr b="0" i="0" sz="1400" u="none" cap="none" strike="noStrike">
                <a:solidFill>
                  <a:srgbClr val="000000"/>
                </a:solidFill>
                <a:latin typeface="Arial"/>
                <a:ea typeface="Arial"/>
                <a:cs typeface="Arial"/>
                <a:sym typeface="Arial"/>
              </a:endParaRPr>
            </a:p>
          </p:txBody>
        </p:sp>
      </p:grpSp>
      <p:grpSp>
        <p:nvGrpSpPr>
          <p:cNvPr id="1526" name="Google Shape;1526;p33"/>
          <p:cNvGrpSpPr/>
          <p:nvPr/>
        </p:nvGrpSpPr>
        <p:grpSpPr>
          <a:xfrm>
            <a:off x="10080161" y="6474353"/>
            <a:ext cx="1921218" cy="1178402"/>
            <a:chOff x="0" y="0"/>
            <a:chExt cx="2561624" cy="1571203"/>
          </a:xfrm>
        </p:grpSpPr>
        <p:grpSp>
          <p:nvGrpSpPr>
            <p:cNvPr id="1527" name="Google Shape;1527;p33"/>
            <p:cNvGrpSpPr/>
            <p:nvPr/>
          </p:nvGrpSpPr>
          <p:grpSpPr>
            <a:xfrm>
              <a:off x="0" y="0"/>
              <a:ext cx="2561624" cy="1571203"/>
              <a:chOff x="0" y="0"/>
              <a:chExt cx="2561624" cy="1571203"/>
            </a:xfrm>
          </p:grpSpPr>
          <p:sp>
            <p:nvSpPr>
              <p:cNvPr id="1528" name="Google Shape;1528;p33"/>
              <p:cNvSpPr/>
              <p:nvPr/>
            </p:nvSpPr>
            <p:spPr>
              <a:xfrm>
                <a:off x="12609" y="15124"/>
                <a:ext cx="2536328" cy="1540963"/>
              </a:xfrm>
              <a:custGeom>
                <a:rect b="b" l="l" r="r" t="t"/>
                <a:pathLst>
                  <a:path extrusionOk="0" h="1540963" w="2536328">
                    <a:moveTo>
                      <a:pt x="0" y="256802"/>
                    </a:moveTo>
                    <a:cubicBezTo>
                      <a:pt x="0" y="114941"/>
                      <a:pt x="96833" y="0"/>
                      <a:pt x="216109" y="0"/>
                    </a:cubicBezTo>
                    <a:lnTo>
                      <a:pt x="2320217" y="0"/>
                    </a:lnTo>
                    <a:cubicBezTo>
                      <a:pt x="2439620" y="0"/>
                      <a:pt x="2536327" y="114941"/>
                      <a:pt x="2536327" y="256802"/>
                    </a:cubicBezTo>
                    <a:lnTo>
                      <a:pt x="2536327" y="1284160"/>
                    </a:lnTo>
                    <a:cubicBezTo>
                      <a:pt x="2536327" y="1426022"/>
                      <a:pt x="2439494" y="1540962"/>
                      <a:pt x="2320217" y="1540962"/>
                    </a:cubicBezTo>
                    <a:lnTo>
                      <a:pt x="216109" y="1540962"/>
                    </a:lnTo>
                    <a:cubicBezTo>
                      <a:pt x="96833" y="1540962"/>
                      <a:pt x="0" y="1425870"/>
                      <a:pt x="0" y="12841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9" name="Google Shape;1529;p33"/>
              <p:cNvSpPr/>
              <p:nvPr/>
            </p:nvSpPr>
            <p:spPr>
              <a:xfrm>
                <a:off x="0" y="0"/>
                <a:ext cx="2561545" cy="1571203"/>
              </a:xfrm>
              <a:custGeom>
                <a:rect b="b" l="l" r="r" t="t"/>
                <a:pathLst>
                  <a:path extrusionOk="0" h="1571203" w="2561545">
                    <a:moveTo>
                      <a:pt x="0" y="271926"/>
                    </a:moveTo>
                    <a:cubicBezTo>
                      <a:pt x="0" y="121595"/>
                      <a:pt x="102507" y="0"/>
                      <a:pt x="228718" y="0"/>
                    </a:cubicBezTo>
                    <a:lnTo>
                      <a:pt x="2332826" y="0"/>
                    </a:lnTo>
                    <a:lnTo>
                      <a:pt x="2332826" y="15124"/>
                    </a:lnTo>
                    <a:lnTo>
                      <a:pt x="2332826" y="0"/>
                    </a:lnTo>
                    <a:cubicBezTo>
                      <a:pt x="2459037" y="0"/>
                      <a:pt x="2561545" y="121595"/>
                      <a:pt x="2561545" y="271926"/>
                    </a:cubicBezTo>
                    <a:lnTo>
                      <a:pt x="2548936" y="271926"/>
                    </a:lnTo>
                    <a:lnTo>
                      <a:pt x="2561545" y="271926"/>
                    </a:lnTo>
                    <a:lnTo>
                      <a:pt x="2561545" y="1299284"/>
                    </a:lnTo>
                    <a:lnTo>
                      <a:pt x="2548936" y="1299284"/>
                    </a:lnTo>
                    <a:lnTo>
                      <a:pt x="2561545" y="1299284"/>
                    </a:lnTo>
                    <a:cubicBezTo>
                      <a:pt x="2561545" y="1449615"/>
                      <a:pt x="2459037" y="1571203"/>
                      <a:pt x="2332826" y="1571203"/>
                    </a:cubicBezTo>
                    <a:lnTo>
                      <a:pt x="2332826" y="1556086"/>
                    </a:lnTo>
                    <a:lnTo>
                      <a:pt x="2332826" y="1571203"/>
                    </a:lnTo>
                    <a:lnTo>
                      <a:pt x="228718" y="1571203"/>
                    </a:lnTo>
                    <a:lnTo>
                      <a:pt x="228718" y="1556086"/>
                    </a:lnTo>
                    <a:lnTo>
                      <a:pt x="228718" y="1571203"/>
                    </a:lnTo>
                    <a:cubicBezTo>
                      <a:pt x="102507" y="1571203"/>
                      <a:pt x="0" y="1449615"/>
                      <a:pt x="0" y="1299284"/>
                    </a:cubicBezTo>
                    <a:lnTo>
                      <a:pt x="0" y="271926"/>
                    </a:lnTo>
                    <a:lnTo>
                      <a:pt x="12609" y="271926"/>
                    </a:lnTo>
                    <a:lnTo>
                      <a:pt x="0" y="271926"/>
                    </a:lnTo>
                    <a:moveTo>
                      <a:pt x="25217" y="271926"/>
                    </a:moveTo>
                    <a:lnTo>
                      <a:pt x="25217" y="1299284"/>
                    </a:lnTo>
                    <a:lnTo>
                      <a:pt x="12609" y="1299284"/>
                    </a:lnTo>
                    <a:lnTo>
                      <a:pt x="25217" y="1299284"/>
                    </a:lnTo>
                    <a:cubicBezTo>
                      <a:pt x="25217" y="1432676"/>
                      <a:pt x="116250" y="1540963"/>
                      <a:pt x="228718" y="1540963"/>
                    </a:cubicBezTo>
                    <a:lnTo>
                      <a:pt x="2332826" y="1540963"/>
                    </a:lnTo>
                    <a:cubicBezTo>
                      <a:pt x="2445420" y="1540963"/>
                      <a:pt x="2536328" y="1432676"/>
                      <a:pt x="2536328" y="1299284"/>
                    </a:cubicBezTo>
                    <a:lnTo>
                      <a:pt x="2536328" y="271926"/>
                    </a:lnTo>
                    <a:cubicBezTo>
                      <a:pt x="2536454" y="138534"/>
                      <a:pt x="2445420" y="30248"/>
                      <a:pt x="2332826" y="30248"/>
                    </a:cubicBezTo>
                    <a:lnTo>
                      <a:pt x="228718" y="30248"/>
                    </a:lnTo>
                    <a:lnTo>
                      <a:pt x="228718" y="15124"/>
                    </a:lnTo>
                    <a:lnTo>
                      <a:pt x="228718" y="30248"/>
                    </a:lnTo>
                    <a:cubicBezTo>
                      <a:pt x="116250" y="30248"/>
                      <a:pt x="25217" y="138534"/>
                      <a:pt x="25217" y="27192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0" name="Google Shape;1530;p33"/>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31" name="Google Shape;1531;p33"/>
            <p:cNvSpPr txBox="1"/>
            <p:nvPr/>
          </p:nvSpPr>
          <p:spPr>
            <a:xfrm>
              <a:off x="97227" y="126642"/>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Verbal Commit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Executive sign-off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Purchase Process known and confirmed time for purchase</a:t>
              </a:r>
              <a:endParaRPr b="0" i="0" sz="1400" u="none" cap="none" strike="noStrike">
                <a:solidFill>
                  <a:srgbClr val="000000"/>
                </a:solidFill>
                <a:latin typeface="Arial"/>
                <a:ea typeface="Arial"/>
                <a:cs typeface="Arial"/>
                <a:sym typeface="Arial"/>
              </a:endParaRPr>
            </a:p>
          </p:txBody>
        </p:sp>
      </p:grpSp>
      <p:grpSp>
        <p:nvGrpSpPr>
          <p:cNvPr id="1532" name="Google Shape;1532;p33"/>
          <p:cNvGrpSpPr/>
          <p:nvPr/>
        </p:nvGrpSpPr>
        <p:grpSpPr>
          <a:xfrm>
            <a:off x="12080486" y="6474353"/>
            <a:ext cx="1921218" cy="1178402"/>
            <a:chOff x="0" y="0"/>
            <a:chExt cx="2561624" cy="1571203"/>
          </a:xfrm>
        </p:grpSpPr>
        <p:grpSp>
          <p:nvGrpSpPr>
            <p:cNvPr id="1533" name="Google Shape;1533;p33"/>
            <p:cNvGrpSpPr/>
            <p:nvPr/>
          </p:nvGrpSpPr>
          <p:grpSpPr>
            <a:xfrm>
              <a:off x="0" y="0"/>
              <a:ext cx="2561624" cy="1571203"/>
              <a:chOff x="0" y="0"/>
              <a:chExt cx="2561624" cy="1571203"/>
            </a:xfrm>
          </p:grpSpPr>
          <p:sp>
            <p:nvSpPr>
              <p:cNvPr id="1534" name="Google Shape;1534;p33"/>
              <p:cNvSpPr/>
              <p:nvPr/>
            </p:nvSpPr>
            <p:spPr>
              <a:xfrm>
                <a:off x="12609" y="15124"/>
                <a:ext cx="2536328" cy="1540963"/>
              </a:xfrm>
              <a:custGeom>
                <a:rect b="b" l="l" r="r" t="t"/>
                <a:pathLst>
                  <a:path extrusionOk="0" h="1540963" w="2536328">
                    <a:moveTo>
                      <a:pt x="0" y="256802"/>
                    </a:moveTo>
                    <a:cubicBezTo>
                      <a:pt x="0" y="114941"/>
                      <a:pt x="96833" y="0"/>
                      <a:pt x="216109" y="0"/>
                    </a:cubicBezTo>
                    <a:lnTo>
                      <a:pt x="2320217" y="0"/>
                    </a:lnTo>
                    <a:cubicBezTo>
                      <a:pt x="2439620" y="0"/>
                      <a:pt x="2536327" y="114941"/>
                      <a:pt x="2536327" y="256802"/>
                    </a:cubicBezTo>
                    <a:lnTo>
                      <a:pt x="2536327" y="1284160"/>
                    </a:lnTo>
                    <a:cubicBezTo>
                      <a:pt x="2536327" y="1426022"/>
                      <a:pt x="2439494" y="1540962"/>
                      <a:pt x="2320217" y="1540962"/>
                    </a:cubicBezTo>
                    <a:lnTo>
                      <a:pt x="216109" y="1540962"/>
                    </a:lnTo>
                    <a:cubicBezTo>
                      <a:pt x="96833" y="1540962"/>
                      <a:pt x="0" y="1425870"/>
                      <a:pt x="0" y="128416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5" name="Google Shape;1535;p33"/>
              <p:cNvSpPr/>
              <p:nvPr/>
            </p:nvSpPr>
            <p:spPr>
              <a:xfrm>
                <a:off x="0" y="0"/>
                <a:ext cx="2561545" cy="1571203"/>
              </a:xfrm>
              <a:custGeom>
                <a:rect b="b" l="l" r="r" t="t"/>
                <a:pathLst>
                  <a:path extrusionOk="0" h="1571203" w="2561545">
                    <a:moveTo>
                      <a:pt x="0" y="271926"/>
                    </a:moveTo>
                    <a:cubicBezTo>
                      <a:pt x="0" y="121595"/>
                      <a:pt x="102507" y="0"/>
                      <a:pt x="228718" y="0"/>
                    </a:cubicBezTo>
                    <a:lnTo>
                      <a:pt x="2332826" y="0"/>
                    </a:lnTo>
                    <a:lnTo>
                      <a:pt x="2332826" y="15124"/>
                    </a:lnTo>
                    <a:lnTo>
                      <a:pt x="2332826" y="0"/>
                    </a:lnTo>
                    <a:cubicBezTo>
                      <a:pt x="2459037" y="0"/>
                      <a:pt x="2561545" y="121595"/>
                      <a:pt x="2561545" y="271926"/>
                    </a:cubicBezTo>
                    <a:lnTo>
                      <a:pt x="2548936" y="271926"/>
                    </a:lnTo>
                    <a:lnTo>
                      <a:pt x="2561545" y="271926"/>
                    </a:lnTo>
                    <a:lnTo>
                      <a:pt x="2561545" y="1299284"/>
                    </a:lnTo>
                    <a:lnTo>
                      <a:pt x="2548936" y="1299284"/>
                    </a:lnTo>
                    <a:lnTo>
                      <a:pt x="2561545" y="1299284"/>
                    </a:lnTo>
                    <a:cubicBezTo>
                      <a:pt x="2561545" y="1449615"/>
                      <a:pt x="2459037" y="1571203"/>
                      <a:pt x="2332826" y="1571203"/>
                    </a:cubicBezTo>
                    <a:lnTo>
                      <a:pt x="2332826" y="1556086"/>
                    </a:lnTo>
                    <a:lnTo>
                      <a:pt x="2332826" y="1571203"/>
                    </a:lnTo>
                    <a:lnTo>
                      <a:pt x="228718" y="1571203"/>
                    </a:lnTo>
                    <a:lnTo>
                      <a:pt x="228718" y="1556086"/>
                    </a:lnTo>
                    <a:lnTo>
                      <a:pt x="228718" y="1571203"/>
                    </a:lnTo>
                    <a:cubicBezTo>
                      <a:pt x="102507" y="1571203"/>
                      <a:pt x="0" y="1449615"/>
                      <a:pt x="0" y="1299284"/>
                    </a:cubicBezTo>
                    <a:lnTo>
                      <a:pt x="0" y="271926"/>
                    </a:lnTo>
                    <a:lnTo>
                      <a:pt x="12609" y="271926"/>
                    </a:lnTo>
                    <a:lnTo>
                      <a:pt x="0" y="271926"/>
                    </a:lnTo>
                    <a:moveTo>
                      <a:pt x="25217" y="271926"/>
                    </a:moveTo>
                    <a:lnTo>
                      <a:pt x="25217" y="1299284"/>
                    </a:lnTo>
                    <a:lnTo>
                      <a:pt x="12609" y="1299284"/>
                    </a:lnTo>
                    <a:lnTo>
                      <a:pt x="25217" y="1299284"/>
                    </a:lnTo>
                    <a:cubicBezTo>
                      <a:pt x="25217" y="1432676"/>
                      <a:pt x="116250" y="1540963"/>
                      <a:pt x="228718" y="1540963"/>
                    </a:cubicBezTo>
                    <a:lnTo>
                      <a:pt x="2332826" y="1540963"/>
                    </a:lnTo>
                    <a:cubicBezTo>
                      <a:pt x="2445420" y="1540963"/>
                      <a:pt x="2536328" y="1432676"/>
                      <a:pt x="2536328" y="1299284"/>
                    </a:cubicBezTo>
                    <a:lnTo>
                      <a:pt x="2536328" y="271926"/>
                    </a:lnTo>
                    <a:cubicBezTo>
                      <a:pt x="2536454" y="138534"/>
                      <a:pt x="2445420" y="30248"/>
                      <a:pt x="2332826" y="30248"/>
                    </a:cubicBezTo>
                    <a:lnTo>
                      <a:pt x="228718" y="30248"/>
                    </a:lnTo>
                    <a:lnTo>
                      <a:pt x="228718" y="15124"/>
                    </a:lnTo>
                    <a:lnTo>
                      <a:pt x="228718" y="30248"/>
                    </a:lnTo>
                    <a:cubicBezTo>
                      <a:pt x="116250" y="30248"/>
                      <a:pt x="25217" y="138534"/>
                      <a:pt x="25217" y="27192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6" name="Google Shape;1536;p33"/>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37" name="Google Shape;1537;p33"/>
            <p:cNvSpPr txBox="1"/>
            <p:nvPr/>
          </p:nvSpPr>
          <p:spPr>
            <a:xfrm>
              <a:off x="97227" y="126642"/>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Contract Negotiation Gate: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Final Quote approved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SLA/License Agreement Complete</a:t>
              </a:r>
              <a:endParaRPr b="0" i="0" sz="1400" u="none" cap="none" strike="noStrike">
                <a:solidFill>
                  <a:srgbClr val="000000"/>
                </a:solidFill>
                <a:latin typeface="Arial"/>
                <a:ea typeface="Arial"/>
                <a:cs typeface="Arial"/>
                <a:sym typeface="Arial"/>
              </a:endParaRPr>
            </a:p>
          </p:txBody>
        </p:sp>
      </p:grpSp>
      <p:grpSp>
        <p:nvGrpSpPr>
          <p:cNvPr id="1538" name="Google Shape;1538;p33"/>
          <p:cNvGrpSpPr/>
          <p:nvPr/>
        </p:nvGrpSpPr>
        <p:grpSpPr>
          <a:xfrm>
            <a:off x="14080811" y="6474353"/>
            <a:ext cx="1921218" cy="1178401"/>
            <a:chOff x="0" y="0"/>
            <a:chExt cx="2561624" cy="1571202"/>
          </a:xfrm>
        </p:grpSpPr>
        <p:grpSp>
          <p:nvGrpSpPr>
            <p:cNvPr id="1539" name="Google Shape;1539;p33"/>
            <p:cNvGrpSpPr/>
            <p:nvPr/>
          </p:nvGrpSpPr>
          <p:grpSpPr>
            <a:xfrm>
              <a:off x="0" y="0"/>
              <a:ext cx="2561624" cy="1571202"/>
              <a:chOff x="0" y="0"/>
              <a:chExt cx="2561624" cy="1571202"/>
            </a:xfrm>
          </p:grpSpPr>
          <p:sp>
            <p:nvSpPr>
              <p:cNvPr id="1540" name="Google Shape;1540;p33"/>
              <p:cNvSpPr/>
              <p:nvPr/>
            </p:nvSpPr>
            <p:spPr>
              <a:xfrm>
                <a:off x="13181" y="12536"/>
                <a:ext cx="2535186" cy="1546131"/>
              </a:xfrm>
              <a:custGeom>
                <a:rect b="b" l="l" r="r" t="t"/>
                <a:pathLst>
                  <a:path extrusionOk="0" h="1546131" w="2535186">
                    <a:moveTo>
                      <a:pt x="0" y="257730"/>
                    </a:moveTo>
                    <a:cubicBezTo>
                      <a:pt x="0" y="115326"/>
                      <a:pt x="122054" y="0"/>
                      <a:pt x="272446" y="0"/>
                    </a:cubicBezTo>
                    <a:lnTo>
                      <a:pt x="2262739" y="0"/>
                    </a:lnTo>
                    <a:cubicBezTo>
                      <a:pt x="2413264" y="0"/>
                      <a:pt x="2535185" y="115326"/>
                      <a:pt x="2535185" y="257730"/>
                    </a:cubicBezTo>
                    <a:lnTo>
                      <a:pt x="2535185" y="1288400"/>
                    </a:lnTo>
                    <a:cubicBezTo>
                      <a:pt x="2535185" y="1430678"/>
                      <a:pt x="2413132" y="1546130"/>
                      <a:pt x="2262739" y="1546130"/>
                    </a:cubicBezTo>
                    <a:lnTo>
                      <a:pt x="272446" y="1546130"/>
                    </a:lnTo>
                    <a:cubicBezTo>
                      <a:pt x="122054" y="1546130"/>
                      <a:pt x="0" y="1430678"/>
                      <a:pt x="0" y="12884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1" name="Google Shape;1541;p33"/>
              <p:cNvSpPr/>
              <p:nvPr/>
            </p:nvSpPr>
            <p:spPr>
              <a:xfrm>
                <a:off x="0" y="0"/>
                <a:ext cx="2561547" cy="1571202"/>
              </a:xfrm>
              <a:custGeom>
                <a:rect b="b" l="l" r="r" t="t"/>
                <a:pathLst>
                  <a:path extrusionOk="0" h="1571202" w="2561547">
                    <a:moveTo>
                      <a:pt x="0" y="270266"/>
                    </a:moveTo>
                    <a:cubicBezTo>
                      <a:pt x="0" y="120968"/>
                      <a:pt x="127985" y="0"/>
                      <a:pt x="285627" y="0"/>
                    </a:cubicBezTo>
                    <a:lnTo>
                      <a:pt x="2275920" y="0"/>
                    </a:lnTo>
                    <a:lnTo>
                      <a:pt x="2275920" y="12536"/>
                    </a:lnTo>
                    <a:lnTo>
                      <a:pt x="2275920" y="0"/>
                    </a:lnTo>
                    <a:cubicBezTo>
                      <a:pt x="2433694" y="0"/>
                      <a:pt x="2561547" y="120968"/>
                      <a:pt x="2561547" y="270266"/>
                    </a:cubicBezTo>
                    <a:lnTo>
                      <a:pt x="2548366" y="270266"/>
                    </a:lnTo>
                    <a:lnTo>
                      <a:pt x="2561547" y="270266"/>
                    </a:lnTo>
                    <a:lnTo>
                      <a:pt x="2561547" y="1300936"/>
                    </a:lnTo>
                    <a:lnTo>
                      <a:pt x="2548366" y="1300936"/>
                    </a:lnTo>
                    <a:lnTo>
                      <a:pt x="2561547" y="1300936"/>
                    </a:lnTo>
                    <a:cubicBezTo>
                      <a:pt x="2561547" y="1450234"/>
                      <a:pt x="2433562" y="1571202"/>
                      <a:pt x="2275920" y="1571202"/>
                    </a:cubicBezTo>
                    <a:lnTo>
                      <a:pt x="2275920" y="1558666"/>
                    </a:lnTo>
                    <a:lnTo>
                      <a:pt x="2275920" y="1571202"/>
                    </a:lnTo>
                    <a:lnTo>
                      <a:pt x="285627" y="1571202"/>
                    </a:lnTo>
                    <a:lnTo>
                      <a:pt x="285627" y="1558666"/>
                    </a:lnTo>
                    <a:lnTo>
                      <a:pt x="285627" y="1571202"/>
                    </a:lnTo>
                    <a:cubicBezTo>
                      <a:pt x="127985" y="1571202"/>
                      <a:pt x="0" y="1450234"/>
                      <a:pt x="0" y="1300936"/>
                    </a:cubicBezTo>
                    <a:lnTo>
                      <a:pt x="0" y="270266"/>
                    </a:lnTo>
                    <a:lnTo>
                      <a:pt x="13181" y="270266"/>
                    </a:lnTo>
                    <a:lnTo>
                      <a:pt x="0" y="270266"/>
                    </a:lnTo>
                    <a:moveTo>
                      <a:pt x="26362" y="270266"/>
                    </a:moveTo>
                    <a:lnTo>
                      <a:pt x="26362" y="1300936"/>
                    </a:lnTo>
                    <a:lnTo>
                      <a:pt x="13181" y="1300936"/>
                    </a:lnTo>
                    <a:lnTo>
                      <a:pt x="26362" y="1300936"/>
                    </a:lnTo>
                    <a:cubicBezTo>
                      <a:pt x="26362" y="1436319"/>
                      <a:pt x="142352" y="1546131"/>
                      <a:pt x="285627" y="1546131"/>
                    </a:cubicBezTo>
                    <a:lnTo>
                      <a:pt x="2275920" y="1546131"/>
                    </a:lnTo>
                    <a:cubicBezTo>
                      <a:pt x="2419195" y="1546131"/>
                      <a:pt x="2535186" y="1436319"/>
                      <a:pt x="2535186" y="1300936"/>
                    </a:cubicBezTo>
                    <a:lnTo>
                      <a:pt x="2535186" y="270266"/>
                    </a:lnTo>
                    <a:cubicBezTo>
                      <a:pt x="2535186" y="134882"/>
                      <a:pt x="2419195" y="25071"/>
                      <a:pt x="2275920" y="25071"/>
                    </a:cubicBezTo>
                    <a:lnTo>
                      <a:pt x="285627" y="25071"/>
                    </a:lnTo>
                    <a:lnTo>
                      <a:pt x="285627" y="12536"/>
                    </a:lnTo>
                    <a:lnTo>
                      <a:pt x="285627" y="25071"/>
                    </a:lnTo>
                    <a:cubicBezTo>
                      <a:pt x="142352" y="25071"/>
                      <a:pt x="26362" y="134882"/>
                      <a:pt x="26362" y="270266"/>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2" name="Google Shape;1542;p33"/>
              <p:cNvSpPr txBox="1"/>
              <p:nvPr/>
            </p:nvSpPr>
            <p:spPr>
              <a:xfrm>
                <a:off x="0" y="9525"/>
                <a:ext cx="2561624" cy="1561641"/>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43" name="Google Shape;1543;p33"/>
            <p:cNvSpPr txBox="1"/>
            <p:nvPr/>
          </p:nvSpPr>
          <p:spPr>
            <a:xfrm>
              <a:off x="97227" y="126642"/>
              <a:ext cx="2367169" cy="11970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Closed Won: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Order Received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2. T&amp;Cs approved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3. CS Team Introduced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4. Turnover Complete</a:t>
              </a:r>
              <a:endParaRPr b="0" i="0" sz="1400" u="none" cap="none" strike="noStrike">
                <a:solidFill>
                  <a:srgbClr val="000000"/>
                </a:solidFill>
                <a:latin typeface="Arial"/>
                <a:ea typeface="Arial"/>
                <a:cs typeface="Arial"/>
                <a:sym typeface="Arial"/>
              </a:endParaRPr>
            </a:p>
          </p:txBody>
        </p:sp>
      </p:grpSp>
      <p:grpSp>
        <p:nvGrpSpPr>
          <p:cNvPr id="1544" name="Google Shape;1544;p33"/>
          <p:cNvGrpSpPr/>
          <p:nvPr/>
        </p:nvGrpSpPr>
        <p:grpSpPr>
          <a:xfrm>
            <a:off x="16081136" y="6474353"/>
            <a:ext cx="1921218" cy="589214"/>
            <a:chOff x="0" y="0"/>
            <a:chExt cx="2561624" cy="785619"/>
          </a:xfrm>
        </p:grpSpPr>
        <p:grpSp>
          <p:nvGrpSpPr>
            <p:cNvPr id="1545" name="Google Shape;1545;p33"/>
            <p:cNvGrpSpPr/>
            <p:nvPr/>
          </p:nvGrpSpPr>
          <p:grpSpPr>
            <a:xfrm>
              <a:off x="0" y="0"/>
              <a:ext cx="2561624" cy="785619"/>
              <a:chOff x="0" y="0"/>
              <a:chExt cx="2561624" cy="785619"/>
            </a:xfrm>
          </p:grpSpPr>
          <p:sp>
            <p:nvSpPr>
              <p:cNvPr id="1546" name="Google Shape;1546;p33"/>
              <p:cNvSpPr/>
              <p:nvPr/>
            </p:nvSpPr>
            <p:spPr>
              <a:xfrm>
                <a:off x="13632" y="9529"/>
                <a:ext cx="2534354" cy="766551"/>
              </a:xfrm>
              <a:custGeom>
                <a:rect b="b" l="l" r="r" t="t"/>
                <a:pathLst>
                  <a:path extrusionOk="0" h="766551" w="2534354">
                    <a:moveTo>
                      <a:pt x="0" y="127791"/>
                    </a:moveTo>
                    <a:cubicBezTo>
                      <a:pt x="0" y="57177"/>
                      <a:pt x="83020" y="0"/>
                      <a:pt x="185261" y="0"/>
                    </a:cubicBezTo>
                    <a:lnTo>
                      <a:pt x="2349094" y="0"/>
                    </a:lnTo>
                    <a:cubicBezTo>
                      <a:pt x="2451471" y="0"/>
                      <a:pt x="2534355" y="57177"/>
                      <a:pt x="2534355" y="127791"/>
                    </a:cubicBezTo>
                    <a:lnTo>
                      <a:pt x="2534355" y="638761"/>
                    </a:lnTo>
                    <a:cubicBezTo>
                      <a:pt x="2534355" y="709279"/>
                      <a:pt x="2451335" y="766552"/>
                      <a:pt x="2349094" y="766552"/>
                    </a:cubicBezTo>
                    <a:lnTo>
                      <a:pt x="185261" y="766552"/>
                    </a:lnTo>
                    <a:cubicBezTo>
                      <a:pt x="83020" y="766552"/>
                      <a:pt x="0" y="709279"/>
                      <a:pt x="0" y="63876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7" name="Google Shape;1547;p33"/>
              <p:cNvSpPr/>
              <p:nvPr/>
            </p:nvSpPr>
            <p:spPr>
              <a:xfrm>
                <a:off x="0" y="0"/>
                <a:ext cx="2561619" cy="785619"/>
              </a:xfrm>
              <a:custGeom>
                <a:rect b="b" l="l" r="r" t="t"/>
                <a:pathLst>
                  <a:path extrusionOk="0" h="785619" w="2561619">
                    <a:moveTo>
                      <a:pt x="0" y="137320"/>
                    </a:moveTo>
                    <a:cubicBezTo>
                      <a:pt x="0" y="61370"/>
                      <a:pt x="89291" y="0"/>
                      <a:pt x="198893" y="0"/>
                    </a:cubicBezTo>
                    <a:lnTo>
                      <a:pt x="2362726" y="0"/>
                    </a:lnTo>
                    <a:lnTo>
                      <a:pt x="2362726" y="9529"/>
                    </a:lnTo>
                    <a:lnTo>
                      <a:pt x="2362726" y="0"/>
                    </a:lnTo>
                    <a:cubicBezTo>
                      <a:pt x="2472464" y="0"/>
                      <a:pt x="2561619" y="61370"/>
                      <a:pt x="2561619" y="137320"/>
                    </a:cubicBezTo>
                    <a:lnTo>
                      <a:pt x="2547987" y="137320"/>
                    </a:lnTo>
                    <a:lnTo>
                      <a:pt x="2561619" y="137320"/>
                    </a:lnTo>
                    <a:lnTo>
                      <a:pt x="2561619" y="648290"/>
                    </a:lnTo>
                    <a:lnTo>
                      <a:pt x="2547987" y="648290"/>
                    </a:lnTo>
                    <a:lnTo>
                      <a:pt x="2561619" y="648290"/>
                    </a:lnTo>
                    <a:cubicBezTo>
                      <a:pt x="2561619" y="724240"/>
                      <a:pt x="2472328" y="785619"/>
                      <a:pt x="2362726" y="785619"/>
                    </a:cubicBezTo>
                    <a:lnTo>
                      <a:pt x="2362726" y="776081"/>
                    </a:lnTo>
                    <a:lnTo>
                      <a:pt x="2362726" y="785619"/>
                    </a:lnTo>
                    <a:lnTo>
                      <a:pt x="198893" y="785619"/>
                    </a:lnTo>
                    <a:lnTo>
                      <a:pt x="198893" y="776081"/>
                    </a:lnTo>
                    <a:lnTo>
                      <a:pt x="198893" y="785619"/>
                    </a:lnTo>
                    <a:cubicBezTo>
                      <a:pt x="89291" y="785619"/>
                      <a:pt x="0" y="724240"/>
                      <a:pt x="0" y="648290"/>
                    </a:cubicBezTo>
                    <a:lnTo>
                      <a:pt x="0" y="137320"/>
                    </a:lnTo>
                    <a:lnTo>
                      <a:pt x="13632" y="137320"/>
                    </a:lnTo>
                    <a:lnTo>
                      <a:pt x="0" y="137320"/>
                    </a:lnTo>
                    <a:moveTo>
                      <a:pt x="27264" y="137320"/>
                    </a:moveTo>
                    <a:lnTo>
                      <a:pt x="27264" y="648290"/>
                    </a:lnTo>
                    <a:lnTo>
                      <a:pt x="13632" y="648290"/>
                    </a:lnTo>
                    <a:lnTo>
                      <a:pt x="27264" y="648290"/>
                    </a:lnTo>
                    <a:cubicBezTo>
                      <a:pt x="27264" y="713472"/>
                      <a:pt x="104013" y="766551"/>
                      <a:pt x="198893" y="766551"/>
                    </a:cubicBezTo>
                    <a:lnTo>
                      <a:pt x="2362726" y="766551"/>
                    </a:lnTo>
                    <a:cubicBezTo>
                      <a:pt x="2457742" y="766551"/>
                      <a:pt x="2534354" y="713472"/>
                      <a:pt x="2534354" y="648290"/>
                    </a:cubicBezTo>
                    <a:lnTo>
                      <a:pt x="2534354" y="137320"/>
                    </a:lnTo>
                    <a:cubicBezTo>
                      <a:pt x="2534354" y="72138"/>
                      <a:pt x="2457741" y="19059"/>
                      <a:pt x="2362726" y="19059"/>
                    </a:cubicBezTo>
                    <a:lnTo>
                      <a:pt x="198893" y="19059"/>
                    </a:lnTo>
                    <a:lnTo>
                      <a:pt x="198893" y="9529"/>
                    </a:lnTo>
                    <a:lnTo>
                      <a:pt x="198893" y="19059"/>
                    </a:lnTo>
                    <a:cubicBezTo>
                      <a:pt x="104013" y="19059"/>
                      <a:pt x="27264" y="72138"/>
                      <a:pt x="27264" y="137320"/>
                    </a:cubicBez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8" name="Google Shape;1548;p33"/>
              <p:cNvSpPr txBox="1"/>
              <p:nvPr/>
            </p:nvSpPr>
            <p:spPr>
              <a:xfrm>
                <a:off x="0" y="9525"/>
                <a:ext cx="2561624" cy="776058"/>
              </a:xfrm>
              <a:prstGeom prst="rect">
                <a:avLst/>
              </a:prstGeom>
              <a:noFill/>
              <a:ln>
                <a:noFill/>
              </a:ln>
            </p:spPr>
            <p:txBody>
              <a:bodyPr anchorCtr="0" anchor="t" bIns="50800" lIns="50800" spcFirstLastPara="1" rIns="50800" wrap="square" tIns="50800">
                <a:noAutofit/>
              </a:bodyPr>
              <a:lstStyle/>
              <a:p>
                <a:pPr indent="0" lvl="0" marL="0" marR="0" rtl="0" algn="l">
                  <a:lnSpc>
                    <a:spcPct val="119916"/>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 </a:t>
                </a:r>
                <a:endParaRPr b="0" i="0" sz="1400" u="none" cap="none" strike="noStrike">
                  <a:solidFill>
                    <a:srgbClr val="000000"/>
                  </a:solidFill>
                  <a:latin typeface="Arial"/>
                  <a:ea typeface="Arial"/>
                  <a:cs typeface="Arial"/>
                  <a:sym typeface="Arial"/>
                </a:endParaRPr>
              </a:p>
            </p:txBody>
          </p:sp>
        </p:grpSp>
        <p:sp>
          <p:nvSpPr>
            <p:cNvPr id="1549" name="Google Shape;1549;p33"/>
            <p:cNvSpPr txBox="1"/>
            <p:nvPr/>
          </p:nvSpPr>
          <p:spPr>
            <a:xfrm>
              <a:off x="102459" y="126642"/>
              <a:ext cx="2459165" cy="47311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a:ea typeface="Outfit"/>
                  <a:cs typeface="Outfit"/>
                  <a:sym typeface="Outfit"/>
                </a:rPr>
                <a:t>Closed Lost: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Outfit Light"/>
                  <a:ea typeface="Outfit Light"/>
                  <a:cs typeface="Outfit Light"/>
                  <a:sym typeface="Outfit Light"/>
                </a:rPr>
                <a:t>1. CL Lost report complete</a:t>
              </a:r>
              <a:endParaRPr b="0" i="0" sz="1400" u="none" cap="none" strike="noStrike">
                <a:solidFill>
                  <a:srgbClr val="000000"/>
                </a:solidFill>
                <a:latin typeface="Arial"/>
                <a:ea typeface="Arial"/>
                <a:cs typeface="Arial"/>
                <a:sym typeface="Arial"/>
              </a:endParaRPr>
            </a:p>
          </p:txBody>
        </p:sp>
      </p:grpSp>
      <p:sp>
        <p:nvSpPr>
          <p:cNvPr id="1550" name="Google Shape;1550;p33"/>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0B8"/>
        </a:solidFill>
      </p:bgPr>
    </p:bg>
    <p:spTree>
      <p:nvGrpSpPr>
        <p:cNvPr id="1558" name="Shape 1558"/>
        <p:cNvGrpSpPr/>
        <p:nvPr/>
      </p:nvGrpSpPr>
      <p:grpSpPr>
        <a:xfrm>
          <a:off x="0" y="0"/>
          <a:ext cx="0" cy="0"/>
          <a:chOff x="0" y="0"/>
          <a:chExt cx="0" cy="0"/>
        </a:xfrm>
      </p:grpSpPr>
      <p:sp>
        <p:nvSpPr>
          <p:cNvPr id="1559" name="Google Shape;1559;p34"/>
          <p:cNvSpPr txBox="1"/>
          <p:nvPr/>
        </p:nvSpPr>
        <p:spPr>
          <a:xfrm>
            <a:off x="2377425" y="4508184"/>
            <a:ext cx="13533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Clr>
                <a:srgbClr val="000000"/>
              </a:buClr>
              <a:buSzPts val="9000"/>
              <a:buFont typeface="Arial"/>
              <a:buNone/>
            </a:pPr>
            <a:r>
              <a:rPr b="0" i="0" lang="en-US" sz="9000" u="none" cap="none" strike="noStrike">
                <a:solidFill>
                  <a:srgbClr val="FFFFFF"/>
                </a:solidFill>
                <a:latin typeface="Outfit"/>
                <a:ea typeface="Outfit"/>
                <a:cs typeface="Outfit"/>
                <a:sym typeface="Outfit"/>
              </a:rPr>
              <a:t>Organizational Detail</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1560" name="Google Shape;1560;p34"/>
          <p:cNvSpPr/>
          <p:nvPr/>
        </p:nvSpPr>
        <p:spPr>
          <a:xfrm>
            <a:off x="15100252" y="7606146"/>
            <a:ext cx="2507676" cy="2057401"/>
          </a:xfrm>
          <a:custGeom>
            <a:rect b="b" l="l" r="r" t="t"/>
            <a:pathLst>
              <a:path extrusionOk="0" h="2057401" w="2507676">
                <a:moveTo>
                  <a:pt x="0" y="0"/>
                </a:moveTo>
                <a:lnTo>
                  <a:pt x="2507676" y="0"/>
                </a:lnTo>
                <a:lnTo>
                  <a:pt x="2507676" y="2057402"/>
                </a:lnTo>
                <a:lnTo>
                  <a:pt x="0" y="2057402"/>
                </a:lnTo>
                <a:lnTo>
                  <a:pt x="0" y="0"/>
                </a:lnTo>
                <a:close/>
              </a:path>
            </a:pathLst>
          </a:custGeom>
          <a:blipFill rotWithShape="1">
            <a:blip r:embed="rId3">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1" name="Google Shape;1561;p34"/>
          <p:cNvSpPr txBox="1"/>
          <p:nvPr/>
        </p:nvSpPr>
        <p:spPr>
          <a:xfrm>
            <a:off x="8909117" y="9870265"/>
            <a:ext cx="469765"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35"/>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Dot Ai Management Team</a:t>
            </a:r>
            <a:endParaRPr b="0" i="0" sz="1400" u="none" cap="none" strike="noStrike">
              <a:solidFill>
                <a:srgbClr val="000000"/>
              </a:solidFill>
              <a:latin typeface="Arial"/>
              <a:ea typeface="Arial"/>
              <a:cs typeface="Arial"/>
              <a:sym typeface="Arial"/>
            </a:endParaRPr>
          </a:p>
        </p:txBody>
      </p:sp>
      <p:sp>
        <p:nvSpPr>
          <p:cNvPr id="1571" name="Google Shape;1571;p35"/>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34</a:t>
            </a:r>
            <a:endParaRPr b="0" i="0" sz="1400" u="none" cap="none" strike="noStrike">
              <a:solidFill>
                <a:srgbClr val="000000"/>
              </a:solidFill>
              <a:latin typeface="Arial"/>
              <a:ea typeface="Arial"/>
              <a:cs typeface="Arial"/>
              <a:sym typeface="Arial"/>
            </a:endParaRPr>
          </a:p>
        </p:txBody>
      </p:sp>
      <p:sp>
        <p:nvSpPr>
          <p:cNvPr id="1572" name="Google Shape;1572;p35"/>
          <p:cNvSpPr txBox="1"/>
          <p:nvPr/>
        </p:nvSpPr>
        <p:spPr>
          <a:xfrm>
            <a:off x="2129081" y="2125837"/>
            <a:ext cx="14427315" cy="1136142"/>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Clr>
                <a:srgbClr val="000000"/>
              </a:buClr>
              <a:buSzPts val="2100"/>
              <a:buFont typeface="Arial"/>
              <a:buNone/>
            </a:pPr>
            <a:r>
              <a:rPr b="1" i="0" lang="en-US" sz="2100" u="none" cap="none" strike="noStrike">
                <a:solidFill>
                  <a:srgbClr val="0047FF"/>
                </a:solidFill>
                <a:latin typeface="Outfit Medium"/>
                <a:ea typeface="Outfit Medium"/>
                <a:cs typeface="Outfit Medium"/>
                <a:sym typeface="Outfit Medium"/>
              </a:rPr>
              <a:t>Ed Nabrotzky </a:t>
            </a:r>
            <a:r>
              <a:rPr b="1" i="0" lang="en-US" sz="2100" u="none" cap="none" strike="noStrike">
                <a:solidFill>
                  <a:srgbClr val="000000"/>
                </a:solidFill>
                <a:latin typeface="Outfit Medium"/>
                <a:ea typeface="Outfit Medium"/>
                <a:cs typeface="Outfit Medium"/>
                <a:sym typeface="Outfit Medium"/>
              </a:rPr>
              <a:t>/ CEO &amp; President</a:t>
            </a:r>
            <a:endParaRPr b="0" i="0" sz="1400" u="none" cap="none" strike="noStrike">
              <a:solidFill>
                <a:srgbClr val="000000"/>
              </a:solidFill>
              <a:latin typeface="Arial"/>
              <a:ea typeface="Arial"/>
              <a:cs typeface="Arial"/>
              <a:sym typeface="Arial"/>
            </a:endParaRPr>
          </a:p>
          <a:p>
            <a:pPr indent="0" lvl="0" marL="0" marR="0" rtl="0" algn="l">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Co-Founder and entrepreneur with 4 previous successful exits by merger.  SME in IoT and AI with operational experience, published work and patents in these areas.  Executive experience at public companies Molex and Panasonic. </a:t>
            </a:r>
            <a:endParaRPr b="0" i="0" sz="1400" u="none" cap="none" strike="noStrike">
              <a:solidFill>
                <a:srgbClr val="000000"/>
              </a:solidFill>
              <a:latin typeface="Arial"/>
              <a:ea typeface="Arial"/>
              <a:cs typeface="Arial"/>
              <a:sym typeface="Arial"/>
            </a:endParaRPr>
          </a:p>
        </p:txBody>
      </p:sp>
      <p:sp>
        <p:nvSpPr>
          <p:cNvPr id="1573" name="Google Shape;1573;p35"/>
          <p:cNvSpPr/>
          <p:nvPr/>
        </p:nvSpPr>
        <p:spPr>
          <a:xfrm>
            <a:off x="801983" y="2160423"/>
            <a:ext cx="1124141" cy="1124140"/>
          </a:xfrm>
          <a:custGeom>
            <a:rect b="b" l="l" r="r" t="t"/>
            <a:pathLst>
              <a:path extrusionOk="0" h="1498854" w="1498854">
                <a:moveTo>
                  <a:pt x="0" y="749427"/>
                </a:moveTo>
                <a:cubicBezTo>
                  <a:pt x="0" y="335534"/>
                  <a:pt x="335534" y="0"/>
                  <a:pt x="749427" y="0"/>
                </a:cubicBezTo>
                <a:cubicBezTo>
                  <a:pt x="1163320" y="0"/>
                  <a:pt x="1498854" y="335534"/>
                  <a:pt x="1498854" y="749427"/>
                </a:cubicBezTo>
                <a:cubicBezTo>
                  <a:pt x="1498854" y="1163320"/>
                  <a:pt x="1163320" y="1498854"/>
                  <a:pt x="749427" y="1498854"/>
                </a:cubicBezTo>
                <a:cubicBezTo>
                  <a:pt x="335534" y="1498854"/>
                  <a:pt x="0" y="1163320"/>
                  <a:pt x="0" y="749427"/>
                </a:cubicBezTo>
                <a:close/>
              </a:path>
            </a:pathLst>
          </a:custGeom>
          <a:blipFill rotWithShape="1">
            <a:blip r:embed="rId3">
              <a:alphaModFix/>
            </a:blip>
            <a:stretch>
              <a:fillRect b="0" l="0" r="-17349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4" name="Google Shape;1574;p35"/>
          <p:cNvSpPr txBox="1"/>
          <p:nvPr/>
        </p:nvSpPr>
        <p:spPr>
          <a:xfrm>
            <a:off x="2129081" y="3653283"/>
            <a:ext cx="14427315" cy="1136142"/>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Clr>
                <a:srgbClr val="000000"/>
              </a:buClr>
              <a:buSzPts val="2100"/>
              <a:buFont typeface="Arial"/>
              <a:buNone/>
            </a:pPr>
            <a:r>
              <a:rPr b="1" i="0" lang="en-US" sz="2100" u="none" cap="none" strike="noStrike">
                <a:solidFill>
                  <a:srgbClr val="0047FF"/>
                </a:solidFill>
                <a:latin typeface="Outfit Medium"/>
                <a:ea typeface="Outfit Medium"/>
                <a:cs typeface="Outfit Medium"/>
                <a:sym typeface="Outfit Medium"/>
              </a:rPr>
              <a:t>Bob Reny </a:t>
            </a:r>
            <a:r>
              <a:rPr b="1" i="0" lang="en-US" sz="2100" u="none" cap="none" strike="noStrike">
                <a:solidFill>
                  <a:srgbClr val="000000"/>
                </a:solidFill>
                <a:latin typeface="Outfit Medium"/>
                <a:ea typeface="Outfit Medium"/>
                <a:cs typeface="Outfit Medium"/>
                <a:sym typeface="Outfit Medium"/>
              </a:rPr>
              <a:t>/ CRO</a:t>
            </a:r>
            <a:endParaRPr b="0" i="0" sz="1400" u="none" cap="none" strike="noStrike">
              <a:solidFill>
                <a:srgbClr val="000000"/>
              </a:solidFill>
              <a:latin typeface="Arial"/>
              <a:ea typeface="Arial"/>
              <a:cs typeface="Arial"/>
              <a:sym typeface="Arial"/>
            </a:endParaRPr>
          </a:p>
          <a:p>
            <a:pPr indent="0" lvl="0" marL="0" marR="0" rtl="0" algn="l">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Entrepreneur with 3 previous successful exits, including an IPO.  SME in Cybersecurity and AI with management experience and published work in the area.  Executive experience at public company ForeScout.  USAF veteran. </a:t>
            </a:r>
            <a:endParaRPr b="0" i="0" sz="1400" u="none" cap="none" strike="noStrike">
              <a:solidFill>
                <a:srgbClr val="000000"/>
              </a:solidFill>
              <a:latin typeface="Arial"/>
              <a:ea typeface="Arial"/>
              <a:cs typeface="Arial"/>
              <a:sym typeface="Arial"/>
            </a:endParaRPr>
          </a:p>
        </p:txBody>
      </p:sp>
      <p:sp>
        <p:nvSpPr>
          <p:cNvPr id="1575" name="Google Shape;1575;p35"/>
          <p:cNvSpPr/>
          <p:nvPr/>
        </p:nvSpPr>
        <p:spPr>
          <a:xfrm>
            <a:off x="801983" y="3687868"/>
            <a:ext cx="1124141" cy="1124140"/>
          </a:xfrm>
          <a:custGeom>
            <a:rect b="b" l="l" r="r" t="t"/>
            <a:pathLst>
              <a:path extrusionOk="0" h="1498854" w="1498854">
                <a:moveTo>
                  <a:pt x="0" y="749427"/>
                </a:moveTo>
                <a:cubicBezTo>
                  <a:pt x="0" y="335534"/>
                  <a:pt x="335534" y="0"/>
                  <a:pt x="749427" y="0"/>
                </a:cubicBezTo>
                <a:cubicBezTo>
                  <a:pt x="1163320" y="0"/>
                  <a:pt x="1498854" y="335534"/>
                  <a:pt x="1498854" y="749427"/>
                </a:cubicBezTo>
                <a:cubicBezTo>
                  <a:pt x="1498854" y="1163320"/>
                  <a:pt x="1163320" y="1498854"/>
                  <a:pt x="749427" y="1498854"/>
                </a:cubicBezTo>
                <a:cubicBezTo>
                  <a:pt x="335534" y="1498854"/>
                  <a:pt x="0" y="1163320"/>
                  <a:pt x="0" y="749427"/>
                </a:cubicBezTo>
                <a:close/>
              </a:path>
            </a:pathLst>
          </a:custGeom>
          <a:blipFill rotWithShape="1">
            <a:blip r:embed="rId4">
              <a:alphaModFix/>
            </a:blip>
            <a:stretch>
              <a:fillRect b="0" l="0" r="-15900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6" name="Google Shape;1576;p35"/>
          <p:cNvSpPr txBox="1"/>
          <p:nvPr/>
        </p:nvSpPr>
        <p:spPr>
          <a:xfrm>
            <a:off x="2129081" y="5180728"/>
            <a:ext cx="14427315" cy="1136142"/>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Clr>
                <a:srgbClr val="000000"/>
              </a:buClr>
              <a:buSzPts val="2100"/>
              <a:buFont typeface="Arial"/>
              <a:buNone/>
            </a:pPr>
            <a:r>
              <a:rPr b="1" i="0" lang="en-US" sz="2100" u="none" cap="none" strike="noStrike">
                <a:solidFill>
                  <a:srgbClr val="0047FF"/>
                </a:solidFill>
                <a:latin typeface="Outfit Medium"/>
                <a:ea typeface="Outfit Medium"/>
                <a:cs typeface="Outfit Medium"/>
                <a:sym typeface="Outfit Medium"/>
              </a:rPr>
              <a:t>Bill Reny </a:t>
            </a:r>
            <a:r>
              <a:rPr b="1" i="0" lang="en-US" sz="2100" u="none" cap="none" strike="noStrike">
                <a:solidFill>
                  <a:srgbClr val="000000"/>
                </a:solidFill>
                <a:latin typeface="Outfit Medium"/>
                <a:ea typeface="Outfit Medium"/>
                <a:cs typeface="Outfit Medium"/>
                <a:sym typeface="Outfit Medium"/>
              </a:rPr>
              <a:t>/ CXO</a:t>
            </a:r>
            <a:endParaRPr b="0" i="0" sz="1400" u="none" cap="none" strike="noStrike">
              <a:solidFill>
                <a:srgbClr val="000000"/>
              </a:solidFill>
              <a:latin typeface="Arial"/>
              <a:ea typeface="Arial"/>
              <a:cs typeface="Arial"/>
              <a:sym typeface="Arial"/>
            </a:endParaRPr>
          </a:p>
          <a:p>
            <a:pPr indent="0" lvl="0" marL="0" marR="0" rtl="0" algn="l">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Co-Founder, former USAF Crew Chief on F15 fighter aircraft.  Master mechanic  and author of more than a dozen books and manuals on automotive repair and maintenance.  Patented inventor and passionate customer advocate.</a:t>
            </a:r>
            <a:endParaRPr b="0" i="0" sz="1400" u="none" cap="none" strike="noStrike">
              <a:solidFill>
                <a:srgbClr val="000000"/>
              </a:solidFill>
              <a:latin typeface="Arial"/>
              <a:ea typeface="Arial"/>
              <a:cs typeface="Arial"/>
              <a:sym typeface="Arial"/>
            </a:endParaRPr>
          </a:p>
        </p:txBody>
      </p:sp>
      <p:sp>
        <p:nvSpPr>
          <p:cNvPr id="1577" name="Google Shape;1577;p35"/>
          <p:cNvSpPr/>
          <p:nvPr/>
        </p:nvSpPr>
        <p:spPr>
          <a:xfrm>
            <a:off x="801983" y="5215314"/>
            <a:ext cx="1124141" cy="1124140"/>
          </a:xfrm>
          <a:custGeom>
            <a:rect b="b" l="l" r="r" t="t"/>
            <a:pathLst>
              <a:path extrusionOk="0" h="1498854" w="1498854">
                <a:moveTo>
                  <a:pt x="0" y="749427"/>
                </a:moveTo>
                <a:cubicBezTo>
                  <a:pt x="0" y="335534"/>
                  <a:pt x="335534" y="0"/>
                  <a:pt x="749427" y="0"/>
                </a:cubicBezTo>
                <a:cubicBezTo>
                  <a:pt x="1163320" y="0"/>
                  <a:pt x="1498854" y="335534"/>
                  <a:pt x="1498854" y="749427"/>
                </a:cubicBezTo>
                <a:cubicBezTo>
                  <a:pt x="1498854" y="1163320"/>
                  <a:pt x="1163320" y="1498854"/>
                  <a:pt x="749427" y="1498854"/>
                </a:cubicBezTo>
                <a:cubicBezTo>
                  <a:pt x="335534" y="1498854"/>
                  <a:pt x="0" y="1163320"/>
                  <a:pt x="0" y="749427"/>
                </a:cubicBezTo>
                <a:close/>
              </a:path>
            </a:pathLst>
          </a:custGeom>
          <a:blipFill rotWithShape="1">
            <a:blip r:embed="rId5">
              <a:alphaModFix/>
            </a:blip>
            <a:stretch>
              <a:fillRect b="0" l="0" r="-14425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8" name="Google Shape;1578;p35"/>
          <p:cNvSpPr txBox="1"/>
          <p:nvPr/>
        </p:nvSpPr>
        <p:spPr>
          <a:xfrm>
            <a:off x="2129081" y="6708174"/>
            <a:ext cx="14427315" cy="1136142"/>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Clr>
                <a:srgbClr val="000000"/>
              </a:buClr>
              <a:buSzPts val="2100"/>
              <a:buFont typeface="Arial"/>
              <a:buNone/>
            </a:pPr>
            <a:r>
              <a:rPr b="1" i="0" lang="en-US" sz="2100" u="none" cap="none" strike="noStrike">
                <a:solidFill>
                  <a:srgbClr val="0047FF"/>
                </a:solidFill>
                <a:latin typeface="Outfit Medium"/>
                <a:ea typeface="Outfit Medium"/>
                <a:cs typeface="Outfit Medium"/>
                <a:sym typeface="Outfit Medium"/>
              </a:rPr>
              <a:t>Vijayan Nambiar </a:t>
            </a:r>
            <a:r>
              <a:rPr b="1" i="0" lang="en-US" sz="2100" u="none" cap="none" strike="noStrike">
                <a:solidFill>
                  <a:srgbClr val="000000"/>
                </a:solidFill>
                <a:latin typeface="Outfit Medium"/>
                <a:ea typeface="Outfit Medium"/>
                <a:cs typeface="Outfit Medium"/>
                <a:sym typeface="Outfit Medium"/>
              </a:rPr>
              <a:t>/ CTO</a:t>
            </a:r>
            <a:endParaRPr b="0" i="0" sz="1400" u="none" cap="none" strike="noStrike">
              <a:solidFill>
                <a:srgbClr val="000000"/>
              </a:solidFill>
              <a:latin typeface="Arial"/>
              <a:ea typeface="Arial"/>
              <a:cs typeface="Arial"/>
              <a:sym typeface="Arial"/>
            </a:endParaRPr>
          </a:p>
          <a:p>
            <a:pPr indent="0" lvl="0" marL="0" marR="0" rtl="0" algn="l">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Executive experience at public companies leading R&amp;D.  SME in 5G systems and enterprise software.  Led the team at Verizon for new 5G router platform.  Strong history of recruiting and retaining dev talent, especially in India.</a:t>
            </a:r>
            <a:endParaRPr b="0" i="0" sz="1400" u="none" cap="none" strike="noStrike">
              <a:solidFill>
                <a:srgbClr val="000000"/>
              </a:solidFill>
              <a:latin typeface="Arial"/>
              <a:ea typeface="Arial"/>
              <a:cs typeface="Arial"/>
              <a:sym typeface="Arial"/>
            </a:endParaRPr>
          </a:p>
        </p:txBody>
      </p:sp>
      <p:sp>
        <p:nvSpPr>
          <p:cNvPr id="1579" name="Google Shape;1579;p35"/>
          <p:cNvSpPr/>
          <p:nvPr/>
        </p:nvSpPr>
        <p:spPr>
          <a:xfrm>
            <a:off x="801983" y="6742760"/>
            <a:ext cx="1124141" cy="1124140"/>
          </a:xfrm>
          <a:custGeom>
            <a:rect b="b" l="l" r="r" t="t"/>
            <a:pathLst>
              <a:path extrusionOk="0" h="1498854" w="1498854">
                <a:moveTo>
                  <a:pt x="0" y="749427"/>
                </a:moveTo>
                <a:cubicBezTo>
                  <a:pt x="0" y="335534"/>
                  <a:pt x="335534" y="0"/>
                  <a:pt x="749427" y="0"/>
                </a:cubicBezTo>
                <a:cubicBezTo>
                  <a:pt x="1163320" y="0"/>
                  <a:pt x="1498854" y="335534"/>
                  <a:pt x="1498854" y="749427"/>
                </a:cubicBezTo>
                <a:cubicBezTo>
                  <a:pt x="1498854" y="1163320"/>
                  <a:pt x="1163320" y="1498854"/>
                  <a:pt x="749427" y="1498854"/>
                </a:cubicBezTo>
                <a:cubicBezTo>
                  <a:pt x="335534" y="1498854"/>
                  <a:pt x="0" y="1163320"/>
                  <a:pt x="0" y="749427"/>
                </a:cubicBezTo>
                <a:close/>
              </a:path>
            </a:pathLst>
          </a:custGeom>
          <a:blipFill rotWithShape="1">
            <a:blip r:embed="rId6">
              <a:alphaModFix/>
            </a:blip>
            <a:stretch>
              <a:fillRect b="0" l="0" r="-15933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0" name="Google Shape;1580;p35"/>
          <p:cNvSpPr txBox="1"/>
          <p:nvPr/>
        </p:nvSpPr>
        <p:spPr>
          <a:xfrm>
            <a:off x="2129081" y="8235619"/>
            <a:ext cx="14427315" cy="1136142"/>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Clr>
                <a:srgbClr val="000000"/>
              </a:buClr>
              <a:buSzPts val="2100"/>
              <a:buFont typeface="Arial"/>
              <a:buNone/>
            </a:pPr>
            <a:r>
              <a:rPr b="1" i="0" lang="en-US" sz="2100" u="none" cap="none" strike="noStrike">
                <a:solidFill>
                  <a:srgbClr val="0047FF"/>
                </a:solidFill>
                <a:latin typeface="Outfit Medium"/>
                <a:ea typeface="Outfit Medium"/>
                <a:cs typeface="Outfit Medium"/>
                <a:sym typeface="Outfit Medium"/>
              </a:rPr>
              <a:t>Charles Maddox </a:t>
            </a:r>
            <a:r>
              <a:rPr b="1" i="0" lang="en-US" sz="2100" u="none" cap="none" strike="noStrike">
                <a:solidFill>
                  <a:srgbClr val="000000"/>
                </a:solidFill>
                <a:latin typeface="Outfit Medium"/>
                <a:ea typeface="Outfit Medium"/>
                <a:cs typeface="Outfit Medium"/>
                <a:sym typeface="Outfit Medium"/>
              </a:rPr>
              <a:t>/ CFO</a:t>
            </a:r>
            <a:endParaRPr b="0" i="0" sz="1400" u="none" cap="none" strike="noStrike">
              <a:solidFill>
                <a:srgbClr val="000000"/>
              </a:solidFill>
              <a:latin typeface="Arial"/>
              <a:ea typeface="Arial"/>
              <a:cs typeface="Arial"/>
              <a:sym typeface="Arial"/>
            </a:endParaRPr>
          </a:p>
          <a:p>
            <a:pPr indent="0" lvl="0" marL="0" marR="0" rtl="0" algn="l">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Co-Founder and entrepreneur with experience founding and leading several  enterprises. SME in government contracting and fundraising.  Raised more than $7M in seed for Dot Ai.  USAF veteran pilot and drone operator.</a:t>
            </a:r>
            <a:endParaRPr b="0" i="0" sz="1400" u="none" cap="none" strike="noStrike">
              <a:solidFill>
                <a:srgbClr val="000000"/>
              </a:solidFill>
              <a:latin typeface="Arial"/>
              <a:ea typeface="Arial"/>
              <a:cs typeface="Arial"/>
              <a:sym typeface="Arial"/>
            </a:endParaRPr>
          </a:p>
        </p:txBody>
      </p:sp>
      <p:sp>
        <p:nvSpPr>
          <p:cNvPr id="1581" name="Google Shape;1581;p35"/>
          <p:cNvSpPr/>
          <p:nvPr/>
        </p:nvSpPr>
        <p:spPr>
          <a:xfrm>
            <a:off x="801983" y="8270205"/>
            <a:ext cx="1124141" cy="1124140"/>
          </a:xfrm>
          <a:custGeom>
            <a:rect b="b" l="l" r="r" t="t"/>
            <a:pathLst>
              <a:path extrusionOk="0" h="1498854" w="1498854">
                <a:moveTo>
                  <a:pt x="0" y="749427"/>
                </a:moveTo>
                <a:cubicBezTo>
                  <a:pt x="0" y="335534"/>
                  <a:pt x="335534" y="0"/>
                  <a:pt x="749427" y="0"/>
                </a:cubicBezTo>
                <a:cubicBezTo>
                  <a:pt x="1163320" y="0"/>
                  <a:pt x="1498854" y="335534"/>
                  <a:pt x="1498854" y="749427"/>
                </a:cubicBezTo>
                <a:cubicBezTo>
                  <a:pt x="1498854" y="1163320"/>
                  <a:pt x="1163320" y="1498854"/>
                  <a:pt x="749427" y="1498854"/>
                </a:cubicBezTo>
                <a:cubicBezTo>
                  <a:pt x="335534" y="1498854"/>
                  <a:pt x="0" y="1163320"/>
                  <a:pt x="0" y="749427"/>
                </a:cubicBezTo>
                <a:close/>
              </a:path>
            </a:pathLst>
          </a:custGeom>
          <a:blipFill rotWithShape="1">
            <a:blip r:embed="rId7">
              <a:alphaModFix/>
            </a:blip>
            <a:stretch>
              <a:fillRect b="-2625" l="0" r="-16697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2" name="Google Shape;1582;p35"/>
          <p:cNvSpPr txBox="1"/>
          <p:nvPr/>
        </p:nvSpPr>
        <p:spPr>
          <a:xfrm>
            <a:off x="2129081" y="1058722"/>
            <a:ext cx="7036289" cy="628876"/>
          </a:xfrm>
          <a:prstGeom prst="rect">
            <a:avLst/>
          </a:prstGeom>
          <a:noFill/>
          <a:ln>
            <a:noFill/>
          </a:ln>
        </p:spPr>
        <p:txBody>
          <a:bodyPr anchorCtr="0" anchor="t" bIns="0" lIns="0" spcFirstLastPara="1" rIns="0" wrap="square" tIns="0">
            <a:spAutoFit/>
          </a:bodyPr>
          <a:lstStyle/>
          <a:p>
            <a:pPr indent="0" lvl="0" marL="0" marR="0" rtl="0" algn="l">
              <a:lnSpc>
                <a:spcPct val="129608"/>
              </a:lnSpc>
              <a:spcBef>
                <a:spcPts val="0"/>
              </a:spcBef>
              <a:spcAft>
                <a:spcPts val="0"/>
              </a:spcAft>
              <a:buClr>
                <a:srgbClr val="000000"/>
              </a:buClr>
              <a:buSzPts val="3884"/>
              <a:buFont typeface="Arial"/>
              <a:buNone/>
            </a:pPr>
            <a:r>
              <a:rPr b="0" i="0" lang="en-US" sz="3884" u="none" cap="none" strike="noStrike">
                <a:solidFill>
                  <a:srgbClr val="EA4F0D"/>
                </a:solidFill>
                <a:latin typeface="Outfit"/>
                <a:ea typeface="Outfit"/>
                <a:cs typeface="Outfit"/>
                <a:sym typeface="Outfit"/>
              </a:rPr>
              <a:t>EXPERIENCED | SUCCESSFUL </a:t>
            </a:r>
            <a:endParaRPr b="0" i="0" sz="1400" u="none" cap="none" strike="noStrike">
              <a:solidFill>
                <a:srgbClr val="000000"/>
              </a:solidFill>
              <a:latin typeface="Arial"/>
              <a:ea typeface="Arial"/>
              <a:cs typeface="Arial"/>
              <a:sym typeface="Arial"/>
            </a:endParaRPr>
          </a:p>
        </p:txBody>
      </p:sp>
      <p:sp>
        <p:nvSpPr>
          <p:cNvPr id="1583" name="Google Shape;1583;p35"/>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g2a510dc7450_0_616"/>
          <p:cNvSpPr/>
          <p:nvPr/>
        </p:nvSpPr>
        <p:spPr>
          <a:xfrm>
            <a:off x="7614000" y="1042600"/>
            <a:ext cx="26220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CEO</a:t>
            </a:r>
            <a:endParaRPr sz="2000"/>
          </a:p>
          <a:p>
            <a:pPr indent="0" lvl="0" marL="0" rtl="0" algn="ctr">
              <a:spcBef>
                <a:spcPts val="0"/>
              </a:spcBef>
              <a:spcAft>
                <a:spcPts val="0"/>
              </a:spcAft>
              <a:buNone/>
            </a:pPr>
            <a:r>
              <a:rPr lang="en-US" sz="1600"/>
              <a:t>(President)</a:t>
            </a:r>
            <a:endParaRPr sz="1600"/>
          </a:p>
        </p:txBody>
      </p:sp>
      <p:cxnSp>
        <p:nvCxnSpPr>
          <p:cNvPr id="1589" name="Google Shape;1589;g2a510dc7450_0_616"/>
          <p:cNvCxnSpPr/>
          <p:nvPr/>
        </p:nvCxnSpPr>
        <p:spPr>
          <a:xfrm flipH="1" rot="10800000">
            <a:off x="1686950" y="1949550"/>
            <a:ext cx="14341800" cy="30000"/>
          </a:xfrm>
          <a:prstGeom prst="straightConnector1">
            <a:avLst/>
          </a:prstGeom>
          <a:noFill/>
          <a:ln cap="flat" cmpd="sng" w="9525">
            <a:solidFill>
              <a:schemeClr val="dk2"/>
            </a:solidFill>
            <a:prstDash val="solid"/>
            <a:round/>
            <a:headEnd len="med" w="med" type="none"/>
            <a:tailEnd len="med" w="med" type="none"/>
          </a:ln>
        </p:spPr>
      </p:cxnSp>
      <p:sp>
        <p:nvSpPr>
          <p:cNvPr id="1590" name="Google Shape;1590;g2a510dc7450_0_616"/>
          <p:cNvSpPr/>
          <p:nvPr/>
        </p:nvSpPr>
        <p:spPr>
          <a:xfrm>
            <a:off x="16055250" y="66770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HR</a:t>
            </a:r>
            <a:endParaRPr sz="1600"/>
          </a:p>
        </p:txBody>
      </p:sp>
      <p:cxnSp>
        <p:nvCxnSpPr>
          <p:cNvPr id="1591" name="Google Shape;1591;g2a510dc7450_0_616"/>
          <p:cNvCxnSpPr>
            <a:endCxn id="1592" idx="0"/>
          </p:cNvCxnSpPr>
          <p:nvPr/>
        </p:nvCxnSpPr>
        <p:spPr>
          <a:xfrm>
            <a:off x="1675050" y="1984550"/>
            <a:ext cx="1200" cy="316200"/>
          </a:xfrm>
          <a:prstGeom prst="straightConnector1">
            <a:avLst/>
          </a:prstGeom>
          <a:noFill/>
          <a:ln cap="flat" cmpd="sng" w="9525">
            <a:solidFill>
              <a:schemeClr val="dk2"/>
            </a:solidFill>
            <a:prstDash val="solid"/>
            <a:round/>
            <a:headEnd len="med" w="med" type="none"/>
            <a:tailEnd len="med" w="med" type="none"/>
          </a:ln>
        </p:spPr>
      </p:cxnSp>
      <p:cxnSp>
        <p:nvCxnSpPr>
          <p:cNvPr id="1593" name="Google Shape;1593;g2a510dc7450_0_616"/>
          <p:cNvCxnSpPr>
            <a:endCxn id="1594" idx="0"/>
          </p:cNvCxnSpPr>
          <p:nvPr/>
        </p:nvCxnSpPr>
        <p:spPr>
          <a:xfrm>
            <a:off x="6988950" y="1960800"/>
            <a:ext cx="600" cy="316200"/>
          </a:xfrm>
          <a:prstGeom prst="straightConnector1">
            <a:avLst/>
          </a:prstGeom>
          <a:noFill/>
          <a:ln cap="flat" cmpd="sng" w="9525">
            <a:solidFill>
              <a:schemeClr val="dk2"/>
            </a:solidFill>
            <a:prstDash val="solid"/>
            <a:round/>
            <a:headEnd len="med" w="med" type="none"/>
            <a:tailEnd len="med" w="med" type="none"/>
          </a:ln>
        </p:spPr>
      </p:cxnSp>
      <p:cxnSp>
        <p:nvCxnSpPr>
          <p:cNvPr id="1595" name="Google Shape;1595;g2a510dc7450_0_616"/>
          <p:cNvCxnSpPr/>
          <p:nvPr/>
        </p:nvCxnSpPr>
        <p:spPr>
          <a:xfrm>
            <a:off x="11124600" y="1960800"/>
            <a:ext cx="1200" cy="1141200"/>
          </a:xfrm>
          <a:prstGeom prst="straightConnector1">
            <a:avLst/>
          </a:prstGeom>
          <a:noFill/>
          <a:ln cap="flat" cmpd="sng" w="9525">
            <a:solidFill>
              <a:schemeClr val="dk2"/>
            </a:solidFill>
            <a:prstDash val="solid"/>
            <a:round/>
            <a:headEnd len="med" w="med" type="none"/>
            <a:tailEnd len="med" w="med" type="none"/>
          </a:ln>
        </p:spPr>
      </p:cxnSp>
      <p:cxnSp>
        <p:nvCxnSpPr>
          <p:cNvPr id="1596" name="Google Shape;1596;g2a510dc7450_0_616"/>
          <p:cNvCxnSpPr>
            <a:endCxn id="1597" idx="0"/>
          </p:cNvCxnSpPr>
          <p:nvPr/>
        </p:nvCxnSpPr>
        <p:spPr>
          <a:xfrm flipH="1">
            <a:off x="15997300" y="1919400"/>
            <a:ext cx="7800" cy="357600"/>
          </a:xfrm>
          <a:prstGeom prst="straightConnector1">
            <a:avLst/>
          </a:prstGeom>
          <a:noFill/>
          <a:ln cap="flat" cmpd="sng" w="9525">
            <a:solidFill>
              <a:schemeClr val="dk2"/>
            </a:solidFill>
            <a:prstDash val="solid"/>
            <a:round/>
            <a:headEnd len="med" w="med" type="none"/>
            <a:tailEnd len="med" w="med" type="none"/>
          </a:ln>
        </p:spPr>
      </p:cxnSp>
      <p:sp>
        <p:nvSpPr>
          <p:cNvPr id="1592" name="Google Shape;1592;g2a510dc7450_0_616"/>
          <p:cNvSpPr/>
          <p:nvPr/>
        </p:nvSpPr>
        <p:spPr>
          <a:xfrm>
            <a:off x="574950" y="2300750"/>
            <a:ext cx="22026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CRO</a:t>
            </a:r>
            <a:endParaRPr sz="2000"/>
          </a:p>
        </p:txBody>
      </p:sp>
      <p:sp>
        <p:nvSpPr>
          <p:cNvPr id="1594" name="Google Shape;1594;g2a510dc7450_0_616"/>
          <p:cNvSpPr/>
          <p:nvPr/>
        </p:nvSpPr>
        <p:spPr>
          <a:xfrm>
            <a:off x="5888250" y="2277000"/>
            <a:ext cx="22026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CXO</a:t>
            </a:r>
            <a:endParaRPr sz="2000"/>
          </a:p>
        </p:txBody>
      </p:sp>
      <p:sp>
        <p:nvSpPr>
          <p:cNvPr id="1598" name="Google Shape;1598;g2a510dc7450_0_616"/>
          <p:cNvSpPr/>
          <p:nvPr/>
        </p:nvSpPr>
        <p:spPr>
          <a:xfrm>
            <a:off x="9014900" y="2277000"/>
            <a:ext cx="30594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CTO</a:t>
            </a:r>
            <a:endParaRPr sz="2000"/>
          </a:p>
        </p:txBody>
      </p:sp>
      <p:sp>
        <p:nvSpPr>
          <p:cNvPr id="1597" name="Google Shape;1597;g2a510dc7450_0_616"/>
          <p:cNvSpPr/>
          <p:nvPr/>
        </p:nvSpPr>
        <p:spPr>
          <a:xfrm>
            <a:off x="15121900" y="2277000"/>
            <a:ext cx="17508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COO</a:t>
            </a:r>
            <a:endParaRPr sz="2000"/>
          </a:p>
          <a:p>
            <a:pPr indent="0" lvl="0" marL="0" rtl="0" algn="ctr">
              <a:spcBef>
                <a:spcPts val="0"/>
              </a:spcBef>
              <a:spcAft>
                <a:spcPts val="0"/>
              </a:spcAft>
              <a:buNone/>
            </a:pPr>
            <a:r>
              <a:t/>
            </a:r>
            <a:endParaRPr sz="1600"/>
          </a:p>
        </p:txBody>
      </p:sp>
      <p:sp>
        <p:nvSpPr>
          <p:cNvPr id="1599" name="Google Shape;1599;g2a510dc7450_0_616"/>
          <p:cNvSpPr/>
          <p:nvPr/>
        </p:nvSpPr>
        <p:spPr>
          <a:xfrm>
            <a:off x="12740450" y="363040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Accounting &amp; </a:t>
            </a:r>
            <a:r>
              <a:rPr lang="en-US" sz="1600"/>
              <a:t>Finance</a:t>
            </a:r>
            <a:endParaRPr sz="1600"/>
          </a:p>
        </p:txBody>
      </p:sp>
      <p:sp>
        <p:nvSpPr>
          <p:cNvPr id="1600" name="Google Shape;1600;g2a510dc7450_0_616"/>
          <p:cNvSpPr/>
          <p:nvPr/>
        </p:nvSpPr>
        <p:spPr>
          <a:xfrm>
            <a:off x="12740450" y="451020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Supply Chain &amp; </a:t>
            </a:r>
            <a:r>
              <a:rPr lang="en-US" sz="1600"/>
              <a:t>Purchasing</a:t>
            </a:r>
            <a:endParaRPr sz="1600"/>
          </a:p>
        </p:txBody>
      </p:sp>
      <p:sp>
        <p:nvSpPr>
          <p:cNvPr id="1601" name="Google Shape;1601;g2a510dc7450_0_616"/>
          <p:cNvSpPr/>
          <p:nvPr/>
        </p:nvSpPr>
        <p:spPr>
          <a:xfrm>
            <a:off x="15042300" y="4548050"/>
            <a:ext cx="2047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Manufacturing Puerto Rico</a:t>
            </a:r>
            <a:endParaRPr b="1" sz="1600"/>
          </a:p>
        </p:txBody>
      </p:sp>
      <p:sp>
        <p:nvSpPr>
          <p:cNvPr id="1602" name="Google Shape;1602;g2a510dc7450_0_616"/>
          <p:cNvSpPr txBox="1"/>
          <p:nvPr/>
        </p:nvSpPr>
        <p:spPr>
          <a:xfrm>
            <a:off x="204100" y="204750"/>
            <a:ext cx="11053800" cy="923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3600">
                <a:solidFill>
                  <a:schemeClr val="dk2"/>
                </a:solidFill>
              </a:rPr>
              <a:t>Dot Ai 2025 proposed organization structure.</a:t>
            </a:r>
            <a:endParaRPr sz="3600">
              <a:solidFill>
                <a:schemeClr val="dk2"/>
              </a:solidFill>
            </a:endParaRPr>
          </a:p>
        </p:txBody>
      </p:sp>
      <p:sp>
        <p:nvSpPr>
          <p:cNvPr id="1603" name="Google Shape;1603;g2a510dc7450_0_616"/>
          <p:cNvSpPr/>
          <p:nvPr/>
        </p:nvSpPr>
        <p:spPr>
          <a:xfrm>
            <a:off x="10608000" y="4501525"/>
            <a:ext cx="1666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Embedded</a:t>
            </a:r>
            <a:r>
              <a:rPr lang="en-US" sz="1600"/>
              <a:t> </a:t>
            </a:r>
            <a:endParaRPr sz="1600"/>
          </a:p>
          <a:p>
            <a:pPr indent="0" lvl="0" marL="0" rtl="0" algn="ctr">
              <a:spcBef>
                <a:spcPts val="0"/>
              </a:spcBef>
              <a:spcAft>
                <a:spcPts val="0"/>
              </a:spcAft>
              <a:buNone/>
            </a:pPr>
            <a:r>
              <a:rPr lang="en-US" sz="1600"/>
              <a:t>&amp; DFM</a:t>
            </a:r>
            <a:endParaRPr sz="1600"/>
          </a:p>
        </p:txBody>
      </p:sp>
      <p:sp>
        <p:nvSpPr>
          <p:cNvPr id="1604" name="Google Shape;1604;g2a510dc7450_0_616"/>
          <p:cNvSpPr/>
          <p:nvPr/>
        </p:nvSpPr>
        <p:spPr>
          <a:xfrm>
            <a:off x="6034850" y="400600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Support Representatives</a:t>
            </a:r>
            <a:endParaRPr b="1" sz="1600"/>
          </a:p>
        </p:txBody>
      </p:sp>
      <p:sp>
        <p:nvSpPr>
          <p:cNvPr id="1605" name="Google Shape;1605;g2a510dc7450_0_616"/>
          <p:cNvSpPr/>
          <p:nvPr/>
        </p:nvSpPr>
        <p:spPr>
          <a:xfrm>
            <a:off x="8726248" y="4937900"/>
            <a:ext cx="18660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Chip Design</a:t>
            </a:r>
            <a:endParaRPr sz="1600"/>
          </a:p>
        </p:txBody>
      </p:sp>
      <p:sp>
        <p:nvSpPr>
          <p:cNvPr id="1606" name="Google Shape;1606;g2a510dc7450_0_616"/>
          <p:cNvSpPr/>
          <p:nvPr/>
        </p:nvSpPr>
        <p:spPr>
          <a:xfrm>
            <a:off x="129775" y="3539800"/>
            <a:ext cx="2047200" cy="825000"/>
          </a:xfrm>
          <a:prstGeom prst="roundRect">
            <a:avLst>
              <a:gd fmla="val 16667" name="adj"/>
            </a:avLst>
          </a:prstGeom>
          <a:gradFill>
            <a:gsLst>
              <a:gs pos="0">
                <a:srgbClr val="FFF6DB"/>
              </a:gs>
              <a:gs pos="100000">
                <a:srgbClr val="FAD15C"/>
              </a:gs>
            </a:gsLst>
            <a:lin ang="5400012" scaled="0"/>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CDR - Channel</a:t>
            </a:r>
            <a:endParaRPr b="1" sz="1600"/>
          </a:p>
        </p:txBody>
      </p:sp>
      <p:sp>
        <p:nvSpPr>
          <p:cNvPr id="1607" name="Google Shape;1607;g2a510dc7450_0_616"/>
          <p:cNvSpPr/>
          <p:nvPr/>
        </p:nvSpPr>
        <p:spPr>
          <a:xfrm>
            <a:off x="1154000" y="78898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Sales</a:t>
            </a:r>
            <a:r>
              <a:rPr lang="en-US" sz="1600"/>
              <a:t> Engineer</a:t>
            </a:r>
            <a:endParaRPr b="1" sz="1600"/>
          </a:p>
        </p:txBody>
      </p:sp>
      <p:sp>
        <p:nvSpPr>
          <p:cNvPr id="1608" name="Google Shape;1608;g2a510dc7450_0_616"/>
          <p:cNvSpPr/>
          <p:nvPr/>
        </p:nvSpPr>
        <p:spPr>
          <a:xfrm>
            <a:off x="3250100" y="54826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Events</a:t>
            </a:r>
            <a:r>
              <a:rPr lang="en-US" sz="1600"/>
              <a:t> &amp; Campaigns</a:t>
            </a:r>
            <a:endParaRPr b="1" sz="1600"/>
          </a:p>
        </p:txBody>
      </p:sp>
      <p:sp>
        <p:nvSpPr>
          <p:cNvPr id="1609" name="Google Shape;1609;g2a510dc7450_0_616"/>
          <p:cNvSpPr/>
          <p:nvPr/>
        </p:nvSpPr>
        <p:spPr>
          <a:xfrm>
            <a:off x="5577650" y="492040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FAE</a:t>
            </a:r>
            <a:endParaRPr sz="1600"/>
          </a:p>
        </p:txBody>
      </p:sp>
      <p:sp>
        <p:nvSpPr>
          <p:cNvPr id="1610" name="Google Shape;1610;g2a510dc7450_0_616"/>
          <p:cNvSpPr/>
          <p:nvPr/>
        </p:nvSpPr>
        <p:spPr>
          <a:xfrm>
            <a:off x="114375" y="43261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RSMs</a:t>
            </a:r>
            <a:endParaRPr sz="1600"/>
          </a:p>
          <a:p>
            <a:pPr indent="0" lvl="0" marL="0" marR="0" rtl="0" algn="ctr">
              <a:lnSpc>
                <a:spcPct val="100000"/>
              </a:lnSpc>
              <a:spcBef>
                <a:spcPts val="0"/>
              </a:spcBef>
              <a:spcAft>
                <a:spcPts val="0"/>
              </a:spcAft>
              <a:buNone/>
            </a:pPr>
            <a:r>
              <a:rPr lang="en-US" sz="1600"/>
              <a:t>Americas</a:t>
            </a:r>
            <a:endParaRPr sz="1600"/>
          </a:p>
        </p:txBody>
      </p:sp>
      <p:sp>
        <p:nvSpPr>
          <p:cNvPr id="1611" name="Google Shape;1611;g2a510dc7450_0_616"/>
          <p:cNvSpPr/>
          <p:nvPr/>
        </p:nvSpPr>
        <p:spPr>
          <a:xfrm>
            <a:off x="114375" y="5126800"/>
            <a:ext cx="2047200" cy="8250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RSMs</a:t>
            </a:r>
            <a:endParaRPr sz="1600"/>
          </a:p>
          <a:p>
            <a:pPr indent="0" lvl="0" marL="0" rtl="0" algn="ctr">
              <a:spcBef>
                <a:spcPts val="0"/>
              </a:spcBef>
              <a:spcAft>
                <a:spcPts val="0"/>
              </a:spcAft>
              <a:buNone/>
            </a:pPr>
            <a:r>
              <a:rPr lang="en-US" sz="1600"/>
              <a:t>Europe</a:t>
            </a:r>
            <a:endParaRPr b="1" sz="1600"/>
          </a:p>
        </p:txBody>
      </p:sp>
      <p:sp>
        <p:nvSpPr>
          <p:cNvPr id="1612" name="Google Shape;1612;g2a510dc7450_0_616"/>
          <p:cNvSpPr/>
          <p:nvPr/>
        </p:nvSpPr>
        <p:spPr>
          <a:xfrm>
            <a:off x="114375" y="5939925"/>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RSMs</a:t>
            </a:r>
            <a:endParaRPr sz="1600"/>
          </a:p>
          <a:p>
            <a:pPr indent="0" lvl="0" marL="0" rtl="0" algn="ctr">
              <a:spcBef>
                <a:spcPts val="0"/>
              </a:spcBef>
              <a:spcAft>
                <a:spcPts val="0"/>
              </a:spcAft>
              <a:buNone/>
            </a:pPr>
            <a:r>
              <a:rPr lang="en-US" sz="1600"/>
              <a:t>APAC</a:t>
            </a:r>
            <a:endParaRPr b="1" sz="1600"/>
          </a:p>
        </p:txBody>
      </p:sp>
      <p:sp>
        <p:nvSpPr>
          <p:cNvPr id="1613" name="Google Shape;1613;g2a510dc7450_0_616"/>
          <p:cNvSpPr/>
          <p:nvPr/>
        </p:nvSpPr>
        <p:spPr>
          <a:xfrm>
            <a:off x="1154000" y="8785600"/>
            <a:ext cx="2047200" cy="6774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ISR/SDR</a:t>
            </a:r>
            <a:endParaRPr b="1" sz="1600"/>
          </a:p>
        </p:txBody>
      </p:sp>
      <p:sp>
        <p:nvSpPr>
          <p:cNvPr id="1614" name="Google Shape;1614;g2a510dc7450_0_616"/>
          <p:cNvSpPr/>
          <p:nvPr/>
        </p:nvSpPr>
        <p:spPr>
          <a:xfrm>
            <a:off x="5577650" y="583480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rPr lang="en-US" sz="1600"/>
              <a:t>Application Test Engineer</a:t>
            </a:r>
            <a:endParaRPr b="1" sz="1600"/>
          </a:p>
        </p:txBody>
      </p:sp>
      <p:sp>
        <p:nvSpPr>
          <p:cNvPr id="1615" name="Google Shape;1615;g2a510dc7450_0_616"/>
          <p:cNvSpPr/>
          <p:nvPr/>
        </p:nvSpPr>
        <p:spPr>
          <a:xfrm>
            <a:off x="6034850" y="6749200"/>
            <a:ext cx="2047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Cloud </a:t>
            </a:r>
            <a:endParaRPr sz="1600"/>
          </a:p>
          <a:p>
            <a:pPr indent="0" lvl="0" marL="0" marR="0" rtl="0" algn="ctr">
              <a:lnSpc>
                <a:spcPct val="100000"/>
              </a:lnSpc>
              <a:spcBef>
                <a:spcPts val="0"/>
              </a:spcBef>
              <a:spcAft>
                <a:spcPts val="0"/>
              </a:spcAft>
              <a:buNone/>
            </a:pPr>
            <a:r>
              <a:rPr lang="en-US" sz="1600"/>
              <a:t>Operations</a:t>
            </a:r>
            <a:endParaRPr sz="1600"/>
          </a:p>
        </p:txBody>
      </p:sp>
      <p:sp>
        <p:nvSpPr>
          <p:cNvPr id="1616" name="Google Shape;1616;g2a510dc7450_0_616"/>
          <p:cNvSpPr txBox="1"/>
          <p:nvPr/>
        </p:nvSpPr>
        <p:spPr>
          <a:xfrm>
            <a:off x="4092200" y="4711300"/>
            <a:ext cx="717000" cy="6156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b="1" lang="en-US" sz="1600">
                <a:solidFill>
                  <a:srgbClr val="6AA84F"/>
                </a:solidFill>
              </a:rPr>
              <a:t>+6</a:t>
            </a:r>
            <a:endParaRPr b="1" sz="1600">
              <a:solidFill>
                <a:srgbClr val="6AA84F"/>
              </a:solidFill>
            </a:endParaRPr>
          </a:p>
        </p:txBody>
      </p:sp>
      <p:sp>
        <p:nvSpPr>
          <p:cNvPr id="1617" name="Google Shape;1617;g2a510dc7450_0_616"/>
          <p:cNvSpPr/>
          <p:nvPr/>
        </p:nvSpPr>
        <p:spPr>
          <a:xfrm>
            <a:off x="15781200" y="244550"/>
            <a:ext cx="277200" cy="309600"/>
          </a:xfrm>
          <a:prstGeom prst="ellipse">
            <a:avLst/>
          </a:prstGeom>
          <a:solidFill>
            <a:srgbClr val="FF9900"/>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618" name="Google Shape;1618;g2a510dc7450_0_616"/>
          <p:cNvSpPr/>
          <p:nvPr/>
        </p:nvSpPr>
        <p:spPr>
          <a:xfrm>
            <a:off x="14557100" y="197050"/>
            <a:ext cx="277200" cy="309600"/>
          </a:xfrm>
          <a:prstGeom prst="ellipse">
            <a:avLst/>
          </a:prstGeom>
          <a:gradFill>
            <a:gsLst>
              <a:gs pos="0">
                <a:srgbClr val="FFF6DB"/>
              </a:gs>
              <a:gs pos="100000">
                <a:srgbClr val="FAD15C"/>
              </a:gs>
            </a:gsLst>
            <a:path path="circle">
              <a:fillToRect b="50%" l="50%" r="50%" t="50%"/>
            </a:path>
            <a:tileRect/>
          </a:gra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619" name="Google Shape;1619;g2a510dc7450_0_616"/>
          <p:cNvSpPr/>
          <p:nvPr/>
        </p:nvSpPr>
        <p:spPr>
          <a:xfrm>
            <a:off x="13028200" y="221550"/>
            <a:ext cx="277200" cy="3096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620" name="Google Shape;1620;g2a510dc7450_0_616"/>
          <p:cNvSpPr txBox="1"/>
          <p:nvPr/>
        </p:nvSpPr>
        <p:spPr>
          <a:xfrm>
            <a:off x="11449700" y="83850"/>
            <a:ext cx="1972800" cy="5850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1400">
                <a:solidFill>
                  <a:schemeClr val="dk2"/>
                </a:solidFill>
              </a:rPr>
              <a:t>Non US based</a:t>
            </a:r>
            <a:endParaRPr sz="1400">
              <a:solidFill>
                <a:schemeClr val="dk2"/>
              </a:solidFill>
            </a:endParaRPr>
          </a:p>
        </p:txBody>
      </p:sp>
      <p:sp>
        <p:nvSpPr>
          <p:cNvPr id="1621" name="Google Shape;1621;g2a510dc7450_0_616"/>
          <p:cNvSpPr txBox="1"/>
          <p:nvPr/>
        </p:nvSpPr>
        <p:spPr>
          <a:xfrm>
            <a:off x="16052700" y="106850"/>
            <a:ext cx="1972800" cy="5850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1400">
                <a:solidFill>
                  <a:schemeClr val="dk2"/>
                </a:solidFill>
              </a:rPr>
              <a:t>Existent team</a:t>
            </a:r>
            <a:endParaRPr sz="1400">
              <a:solidFill>
                <a:schemeClr val="dk2"/>
              </a:solidFill>
            </a:endParaRPr>
          </a:p>
        </p:txBody>
      </p:sp>
      <p:sp>
        <p:nvSpPr>
          <p:cNvPr id="1622" name="Google Shape;1622;g2a510dc7450_0_616"/>
          <p:cNvSpPr txBox="1"/>
          <p:nvPr/>
        </p:nvSpPr>
        <p:spPr>
          <a:xfrm>
            <a:off x="13894400" y="404900"/>
            <a:ext cx="1297800" cy="585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1400">
                <a:solidFill>
                  <a:schemeClr val="dk2"/>
                </a:solidFill>
              </a:rPr>
              <a:t>New team</a:t>
            </a:r>
            <a:endParaRPr sz="1400">
              <a:solidFill>
                <a:schemeClr val="dk2"/>
              </a:solidFill>
            </a:endParaRPr>
          </a:p>
        </p:txBody>
      </p:sp>
      <p:sp>
        <p:nvSpPr>
          <p:cNvPr id="1623" name="Google Shape;1623;g2a510dc7450_0_616"/>
          <p:cNvSpPr/>
          <p:nvPr/>
        </p:nvSpPr>
        <p:spPr>
          <a:xfrm>
            <a:off x="14252300" y="197050"/>
            <a:ext cx="277200" cy="3096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624" name="Google Shape;1624;g2a510dc7450_0_616"/>
          <p:cNvSpPr/>
          <p:nvPr/>
        </p:nvSpPr>
        <p:spPr>
          <a:xfrm>
            <a:off x="16104300" y="75152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0" spcFirstLastPara="1" rIns="0" wrap="square" tIns="182850">
            <a:noAutofit/>
          </a:bodyPr>
          <a:lstStyle/>
          <a:p>
            <a:pPr indent="0" lvl="0" marL="0" rtl="0" algn="ctr">
              <a:spcBef>
                <a:spcPts val="0"/>
              </a:spcBef>
              <a:spcAft>
                <a:spcPts val="0"/>
              </a:spcAft>
              <a:buNone/>
            </a:pPr>
            <a:r>
              <a:rPr lang="en-US" sz="1600"/>
              <a:t>Counsel</a:t>
            </a:r>
            <a:endParaRPr sz="1600"/>
          </a:p>
          <a:p>
            <a:pPr indent="0" lvl="0" marL="0" rtl="0" algn="ctr">
              <a:spcBef>
                <a:spcPts val="0"/>
              </a:spcBef>
              <a:spcAft>
                <a:spcPts val="0"/>
              </a:spcAft>
              <a:buNone/>
            </a:pPr>
            <a:r>
              <a:rPr lang="en-US" sz="1600"/>
              <a:t>Risk/Compliance</a:t>
            </a:r>
            <a:endParaRPr sz="1600"/>
          </a:p>
          <a:p>
            <a:pPr indent="0" lvl="0" marL="0" rtl="0" algn="ctr">
              <a:spcBef>
                <a:spcPts val="0"/>
              </a:spcBef>
              <a:spcAft>
                <a:spcPts val="0"/>
              </a:spcAft>
              <a:buNone/>
            </a:pPr>
            <a:r>
              <a:rPr lang="en-US" sz="1600"/>
              <a:t>(Secretary)</a:t>
            </a:r>
            <a:endParaRPr sz="1600"/>
          </a:p>
        </p:txBody>
      </p:sp>
      <p:sp>
        <p:nvSpPr>
          <p:cNvPr id="1625" name="Google Shape;1625;g2a510dc7450_0_616"/>
          <p:cNvSpPr/>
          <p:nvPr/>
        </p:nvSpPr>
        <p:spPr>
          <a:xfrm>
            <a:off x="10608000" y="7863000"/>
            <a:ext cx="1666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 QA</a:t>
            </a:r>
            <a:endParaRPr sz="1600"/>
          </a:p>
        </p:txBody>
      </p:sp>
      <p:sp>
        <p:nvSpPr>
          <p:cNvPr id="1626" name="Google Shape;1626;g2a510dc7450_0_616"/>
          <p:cNvSpPr/>
          <p:nvPr/>
        </p:nvSpPr>
        <p:spPr>
          <a:xfrm>
            <a:off x="10606850" y="6948600"/>
            <a:ext cx="1666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 Backend</a:t>
            </a:r>
            <a:endParaRPr sz="1600"/>
          </a:p>
        </p:txBody>
      </p:sp>
      <p:sp>
        <p:nvSpPr>
          <p:cNvPr id="1627" name="Google Shape;1627;g2a510dc7450_0_616"/>
          <p:cNvSpPr/>
          <p:nvPr/>
        </p:nvSpPr>
        <p:spPr>
          <a:xfrm>
            <a:off x="10606850" y="5377600"/>
            <a:ext cx="1666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 AI</a:t>
            </a:r>
            <a:endParaRPr sz="1600"/>
          </a:p>
        </p:txBody>
      </p:sp>
      <p:sp>
        <p:nvSpPr>
          <p:cNvPr id="1628" name="Google Shape;1628;g2a510dc7450_0_616"/>
          <p:cNvSpPr/>
          <p:nvPr/>
        </p:nvSpPr>
        <p:spPr>
          <a:xfrm>
            <a:off x="10642550" y="6226400"/>
            <a:ext cx="1666200" cy="6774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 Frontend</a:t>
            </a:r>
            <a:endParaRPr sz="1600"/>
          </a:p>
        </p:txBody>
      </p:sp>
      <p:sp>
        <p:nvSpPr>
          <p:cNvPr id="1629" name="Google Shape;1629;g2a510dc7450_0_616"/>
          <p:cNvSpPr/>
          <p:nvPr/>
        </p:nvSpPr>
        <p:spPr>
          <a:xfrm>
            <a:off x="8741800" y="4006000"/>
            <a:ext cx="18660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RF &amp; Protocol</a:t>
            </a:r>
            <a:endParaRPr sz="1600"/>
          </a:p>
          <a:p>
            <a:pPr indent="0" lvl="0" marL="0" marR="0" rtl="0" algn="ctr">
              <a:lnSpc>
                <a:spcPct val="100000"/>
              </a:lnSpc>
              <a:spcBef>
                <a:spcPts val="0"/>
              </a:spcBef>
              <a:spcAft>
                <a:spcPts val="0"/>
              </a:spcAft>
              <a:buNone/>
            </a:pPr>
            <a:r>
              <a:rPr lang="en-US" sz="1600"/>
              <a:t>(PR)</a:t>
            </a:r>
            <a:endParaRPr sz="1600"/>
          </a:p>
        </p:txBody>
      </p:sp>
      <p:sp>
        <p:nvSpPr>
          <p:cNvPr id="1630" name="Google Shape;1630;g2a510dc7450_0_616"/>
          <p:cNvSpPr/>
          <p:nvPr/>
        </p:nvSpPr>
        <p:spPr>
          <a:xfrm>
            <a:off x="8726250" y="5869800"/>
            <a:ext cx="18660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b="1" lang="en-US" sz="1600"/>
              <a:t> </a:t>
            </a:r>
            <a:r>
              <a:rPr lang="en-US" sz="1600"/>
              <a:t>AI</a:t>
            </a:r>
            <a:endParaRPr sz="1600"/>
          </a:p>
        </p:txBody>
      </p:sp>
      <p:sp>
        <p:nvSpPr>
          <p:cNvPr id="1631" name="Google Shape;1631;g2a510dc7450_0_616"/>
          <p:cNvSpPr txBox="1"/>
          <p:nvPr/>
        </p:nvSpPr>
        <p:spPr>
          <a:xfrm>
            <a:off x="8815950" y="2967100"/>
            <a:ext cx="15630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Research</a:t>
            </a:r>
            <a:endParaRPr sz="2000">
              <a:solidFill>
                <a:schemeClr val="dk2"/>
              </a:solidFill>
            </a:endParaRPr>
          </a:p>
        </p:txBody>
      </p:sp>
      <p:sp>
        <p:nvSpPr>
          <p:cNvPr id="1632" name="Google Shape;1632;g2a510dc7450_0_616"/>
          <p:cNvSpPr txBox="1"/>
          <p:nvPr/>
        </p:nvSpPr>
        <p:spPr>
          <a:xfrm>
            <a:off x="10544150" y="2935250"/>
            <a:ext cx="197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Development</a:t>
            </a:r>
            <a:endParaRPr sz="2000">
              <a:solidFill>
                <a:schemeClr val="dk2"/>
              </a:solidFill>
            </a:endParaRPr>
          </a:p>
        </p:txBody>
      </p:sp>
      <p:sp>
        <p:nvSpPr>
          <p:cNvPr id="1633" name="Google Shape;1633;g2a510dc7450_0_616"/>
          <p:cNvSpPr/>
          <p:nvPr/>
        </p:nvSpPr>
        <p:spPr>
          <a:xfrm>
            <a:off x="5566050" y="766360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Training/Docs </a:t>
            </a:r>
            <a:endParaRPr b="1" sz="1600"/>
          </a:p>
        </p:txBody>
      </p:sp>
      <p:sp>
        <p:nvSpPr>
          <p:cNvPr id="1634" name="Google Shape;1634;g2a510dc7450_0_616"/>
          <p:cNvSpPr txBox="1"/>
          <p:nvPr/>
        </p:nvSpPr>
        <p:spPr>
          <a:xfrm>
            <a:off x="13027250" y="2967100"/>
            <a:ext cx="15630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Finance</a:t>
            </a:r>
            <a:endParaRPr sz="2000">
              <a:solidFill>
                <a:schemeClr val="dk2"/>
              </a:solidFill>
            </a:endParaRPr>
          </a:p>
        </p:txBody>
      </p:sp>
      <p:sp>
        <p:nvSpPr>
          <p:cNvPr id="1635" name="Google Shape;1635;g2a510dc7450_0_616"/>
          <p:cNvSpPr txBox="1"/>
          <p:nvPr/>
        </p:nvSpPr>
        <p:spPr>
          <a:xfrm>
            <a:off x="16185100" y="6013000"/>
            <a:ext cx="1866000" cy="677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000">
                <a:solidFill>
                  <a:schemeClr val="dk2"/>
                </a:solidFill>
              </a:rPr>
              <a:t>Admin </a:t>
            </a:r>
            <a:endParaRPr sz="2000">
              <a:solidFill>
                <a:schemeClr val="dk2"/>
              </a:solidFill>
            </a:endParaRPr>
          </a:p>
        </p:txBody>
      </p:sp>
      <p:sp>
        <p:nvSpPr>
          <p:cNvPr id="1636" name="Google Shape;1636;g2a510dc7450_0_616"/>
          <p:cNvSpPr/>
          <p:nvPr/>
        </p:nvSpPr>
        <p:spPr>
          <a:xfrm>
            <a:off x="15011150" y="37111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IT/Cyber                </a:t>
            </a:r>
            <a:endParaRPr b="1" sz="1600"/>
          </a:p>
        </p:txBody>
      </p:sp>
      <p:sp>
        <p:nvSpPr>
          <p:cNvPr id="1637" name="Google Shape;1637;g2a510dc7450_0_616"/>
          <p:cNvSpPr txBox="1"/>
          <p:nvPr/>
        </p:nvSpPr>
        <p:spPr>
          <a:xfrm>
            <a:off x="3556875" y="2935250"/>
            <a:ext cx="15630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Marketing </a:t>
            </a:r>
            <a:endParaRPr sz="2000">
              <a:solidFill>
                <a:schemeClr val="dk2"/>
              </a:solidFill>
            </a:endParaRPr>
          </a:p>
        </p:txBody>
      </p:sp>
      <p:sp>
        <p:nvSpPr>
          <p:cNvPr id="1638" name="Google Shape;1638;g2a510dc7450_0_616"/>
          <p:cNvSpPr/>
          <p:nvPr/>
        </p:nvSpPr>
        <p:spPr>
          <a:xfrm>
            <a:off x="16094500" y="83534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Strategy</a:t>
            </a:r>
            <a:endParaRPr sz="1600"/>
          </a:p>
          <a:p>
            <a:pPr indent="0" lvl="0" marL="0" rtl="0" algn="ctr">
              <a:spcBef>
                <a:spcPts val="0"/>
              </a:spcBef>
              <a:spcAft>
                <a:spcPts val="0"/>
              </a:spcAft>
              <a:buNone/>
            </a:pPr>
            <a:r>
              <a:rPr lang="en-US" sz="1600"/>
              <a:t>(W, IoT, AI)</a:t>
            </a:r>
            <a:endParaRPr sz="1600"/>
          </a:p>
        </p:txBody>
      </p:sp>
      <p:cxnSp>
        <p:nvCxnSpPr>
          <p:cNvPr id="1639" name="Google Shape;1639;g2a510dc7450_0_616"/>
          <p:cNvCxnSpPr>
            <a:stCxn id="1588" idx="3"/>
          </p:cNvCxnSpPr>
          <p:nvPr/>
        </p:nvCxnSpPr>
        <p:spPr>
          <a:xfrm>
            <a:off x="10236000" y="1455100"/>
            <a:ext cx="7182000" cy="4539600"/>
          </a:xfrm>
          <a:prstGeom prst="bentConnector3">
            <a:avLst>
              <a:gd fmla="val 99735" name="adj1"/>
            </a:avLst>
          </a:prstGeom>
          <a:noFill/>
          <a:ln cap="flat" cmpd="sng" w="9525">
            <a:solidFill>
              <a:schemeClr val="dk2"/>
            </a:solidFill>
            <a:prstDash val="solid"/>
            <a:round/>
            <a:headEnd len="med" w="med" type="none"/>
            <a:tailEnd len="med" w="med" type="none"/>
          </a:ln>
        </p:spPr>
      </p:cxnSp>
      <p:cxnSp>
        <p:nvCxnSpPr>
          <p:cNvPr id="1640" name="Google Shape;1640;g2a510dc7450_0_616"/>
          <p:cNvCxnSpPr>
            <a:stCxn id="1588" idx="2"/>
            <a:endCxn id="1588" idx="2"/>
          </p:cNvCxnSpPr>
          <p:nvPr/>
        </p:nvCxnSpPr>
        <p:spPr>
          <a:xfrm>
            <a:off x="8925000" y="1867600"/>
            <a:ext cx="0" cy="0"/>
          </a:xfrm>
          <a:prstGeom prst="straightConnector1">
            <a:avLst/>
          </a:prstGeom>
          <a:noFill/>
          <a:ln cap="flat" cmpd="sng" w="9525">
            <a:solidFill>
              <a:schemeClr val="dk2"/>
            </a:solidFill>
            <a:prstDash val="solid"/>
            <a:round/>
            <a:headEnd len="med" w="med" type="none"/>
            <a:tailEnd len="med" w="med" type="none"/>
          </a:ln>
        </p:spPr>
      </p:cxnSp>
      <p:sp>
        <p:nvSpPr>
          <p:cNvPr id="1641" name="Google Shape;1641;g2a510dc7450_0_616"/>
          <p:cNvSpPr txBox="1"/>
          <p:nvPr/>
        </p:nvSpPr>
        <p:spPr>
          <a:xfrm>
            <a:off x="1575675" y="2935250"/>
            <a:ext cx="15630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Sales Ops </a:t>
            </a:r>
            <a:endParaRPr sz="2000">
              <a:solidFill>
                <a:schemeClr val="dk2"/>
              </a:solidFill>
            </a:endParaRPr>
          </a:p>
        </p:txBody>
      </p:sp>
      <p:sp>
        <p:nvSpPr>
          <p:cNvPr id="1642" name="Google Shape;1642;g2a510dc7450_0_616"/>
          <p:cNvSpPr txBox="1"/>
          <p:nvPr/>
        </p:nvSpPr>
        <p:spPr>
          <a:xfrm>
            <a:off x="356475" y="2935250"/>
            <a:ext cx="1563000" cy="677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000">
                <a:solidFill>
                  <a:schemeClr val="dk2"/>
                </a:solidFill>
              </a:rPr>
              <a:t>Sales </a:t>
            </a:r>
            <a:endParaRPr sz="2000">
              <a:solidFill>
                <a:schemeClr val="dk2"/>
              </a:solidFill>
            </a:endParaRPr>
          </a:p>
        </p:txBody>
      </p:sp>
      <p:sp>
        <p:nvSpPr>
          <p:cNvPr id="1643" name="Google Shape;1643;g2a510dc7450_0_616"/>
          <p:cNvSpPr txBox="1"/>
          <p:nvPr/>
        </p:nvSpPr>
        <p:spPr>
          <a:xfrm>
            <a:off x="5539725" y="2967100"/>
            <a:ext cx="1563000" cy="677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US" sz="2000">
                <a:solidFill>
                  <a:schemeClr val="dk2"/>
                </a:solidFill>
              </a:rPr>
              <a:t>PSG </a:t>
            </a:r>
            <a:endParaRPr sz="2000">
              <a:solidFill>
                <a:schemeClr val="dk2"/>
              </a:solidFill>
            </a:endParaRPr>
          </a:p>
        </p:txBody>
      </p:sp>
      <p:sp>
        <p:nvSpPr>
          <p:cNvPr id="1644" name="Google Shape;1644;g2a510dc7450_0_616"/>
          <p:cNvSpPr txBox="1"/>
          <p:nvPr/>
        </p:nvSpPr>
        <p:spPr>
          <a:xfrm>
            <a:off x="6973575" y="2967100"/>
            <a:ext cx="15630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Support </a:t>
            </a:r>
            <a:endParaRPr sz="2000">
              <a:solidFill>
                <a:schemeClr val="dk2"/>
              </a:solidFill>
            </a:endParaRPr>
          </a:p>
        </p:txBody>
      </p:sp>
      <p:sp>
        <p:nvSpPr>
          <p:cNvPr id="1645" name="Google Shape;1645;g2a510dc7450_0_616"/>
          <p:cNvSpPr/>
          <p:nvPr/>
        </p:nvSpPr>
        <p:spPr>
          <a:xfrm>
            <a:off x="1154000" y="9538550"/>
            <a:ext cx="2047200" cy="6774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Sales Analyst </a:t>
            </a:r>
            <a:endParaRPr sz="1600"/>
          </a:p>
        </p:txBody>
      </p:sp>
      <p:sp>
        <p:nvSpPr>
          <p:cNvPr id="1646" name="Google Shape;1646;g2a510dc7450_0_616"/>
          <p:cNvSpPr/>
          <p:nvPr/>
        </p:nvSpPr>
        <p:spPr>
          <a:xfrm>
            <a:off x="3219175" y="4538375"/>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Content</a:t>
            </a:r>
            <a:r>
              <a:rPr lang="en-US" sz="1600"/>
              <a:t> </a:t>
            </a:r>
            <a:endParaRPr b="1" sz="1600"/>
          </a:p>
        </p:txBody>
      </p:sp>
      <p:sp>
        <p:nvSpPr>
          <p:cNvPr id="1647" name="Google Shape;1647;g2a510dc7450_0_616"/>
          <p:cNvSpPr/>
          <p:nvPr/>
        </p:nvSpPr>
        <p:spPr>
          <a:xfrm>
            <a:off x="3219175" y="36122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Brand</a:t>
            </a:r>
            <a:r>
              <a:rPr lang="en-US" sz="1600"/>
              <a:t>/Promo</a:t>
            </a:r>
            <a:endParaRPr b="1" sz="1600"/>
          </a:p>
        </p:txBody>
      </p:sp>
      <p:sp>
        <p:nvSpPr>
          <p:cNvPr id="1648" name="Google Shape;1648;g2a510dc7450_0_616"/>
          <p:cNvSpPr/>
          <p:nvPr/>
        </p:nvSpPr>
        <p:spPr>
          <a:xfrm>
            <a:off x="1963600" y="37624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6</a:t>
            </a:r>
            <a:endParaRPr sz="1600"/>
          </a:p>
        </p:txBody>
      </p:sp>
      <p:sp>
        <p:nvSpPr>
          <p:cNvPr id="1649" name="Google Shape;1649;g2a510dc7450_0_616"/>
          <p:cNvSpPr/>
          <p:nvPr/>
        </p:nvSpPr>
        <p:spPr>
          <a:xfrm>
            <a:off x="25950" y="45244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2</a:t>
            </a:r>
            <a:endParaRPr sz="1600"/>
          </a:p>
        </p:txBody>
      </p:sp>
      <p:sp>
        <p:nvSpPr>
          <p:cNvPr id="1650" name="Google Shape;1650;g2a510dc7450_0_616"/>
          <p:cNvSpPr/>
          <p:nvPr/>
        </p:nvSpPr>
        <p:spPr>
          <a:xfrm>
            <a:off x="1963600" y="45244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51" name="Google Shape;1651;g2a510dc7450_0_616"/>
          <p:cNvSpPr/>
          <p:nvPr/>
        </p:nvSpPr>
        <p:spPr>
          <a:xfrm>
            <a:off x="1181200" y="7246749"/>
            <a:ext cx="2047200" cy="58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ESE</a:t>
            </a:r>
            <a:endParaRPr b="1" sz="1600"/>
          </a:p>
        </p:txBody>
      </p:sp>
      <p:sp>
        <p:nvSpPr>
          <p:cNvPr id="1652" name="Google Shape;1652;g2a510dc7450_0_616"/>
          <p:cNvSpPr/>
          <p:nvPr/>
        </p:nvSpPr>
        <p:spPr>
          <a:xfrm>
            <a:off x="114400" y="6701945"/>
            <a:ext cx="2047200" cy="6156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EAM</a:t>
            </a:r>
            <a:endParaRPr b="1" sz="1600"/>
          </a:p>
        </p:txBody>
      </p:sp>
      <p:sp>
        <p:nvSpPr>
          <p:cNvPr id="1653" name="Google Shape;1653;g2a510dc7450_0_616"/>
          <p:cNvSpPr/>
          <p:nvPr/>
        </p:nvSpPr>
        <p:spPr>
          <a:xfrm>
            <a:off x="25950" y="674065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1</a:t>
            </a:r>
            <a:endParaRPr sz="1600"/>
          </a:p>
        </p:txBody>
      </p:sp>
      <p:sp>
        <p:nvSpPr>
          <p:cNvPr id="1654" name="Google Shape;1654;g2a510dc7450_0_616"/>
          <p:cNvSpPr/>
          <p:nvPr/>
        </p:nvSpPr>
        <p:spPr>
          <a:xfrm>
            <a:off x="2878000" y="7229675"/>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55" name="Google Shape;1655;g2a510dc7450_0_616"/>
          <p:cNvSpPr/>
          <p:nvPr/>
        </p:nvSpPr>
        <p:spPr>
          <a:xfrm>
            <a:off x="2878000" y="86392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56" name="Google Shape;1656;g2a510dc7450_0_616"/>
          <p:cNvSpPr/>
          <p:nvPr/>
        </p:nvSpPr>
        <p:spPr>
          <a:xfrm>
            <a:off x="1963600" y="52864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57" name="Google Shape;1657;g2a510dc7450_0_616"/>
          <p:cNvSpPr/>
          <p:nvPr/>
        </p:nvSpPr>
        <p:spPr>
          <a:xfrm>
            <a:off x="1963600" y="60484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58" name="Google Shape;1658;g2a510dc7450_0_616"/>
          <p:cNvSpPr/>
          <p:nvPr/>
        </p:nvSpPr>
        <p:spPr>
          <a:xfrm>
            <a:off x="5468800" y="51340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1</a:t>
            </a:r>
            <a:endParaRPr sz="1600"/>
          </a:p>
        </p:txBody>
      </p:sp>
      <p:sp>
        <p:nvSpPr>
          <p:cNvPr id="1659" name="Google Shape;1659;g2a510dc7450_0_616"/>
          <p:cNvSpPr/>
          <p:nvPr/>
        </p:nvSpPr>
        <p:spPr>
          <a:xfrm>
            <a:off x="17806350" y="748275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60" name="Google Shape;1660;g2a510dc7450_0_616"/>
          <p:cNvSpPr/>
          <p:nvPr/>
        </p:nvSpPr>
        <p:spPr>
          <a:xfrm>
            <a:off x="16058400" y="853955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3</a:t>
            </a:r>
            <a:endParaRPr sz="1600"/>
          </a:p>
        </p:txBody>
      </p:sp>
      <p:sp>
        <p:nvSpPr>
          <p:cNvPr id="1661" name="Google Shape;1661;g2a510dc7450_0_616"/>
          <p:cNvSpPr/>
          <p:nvPr/>
        </p:nvSpPr>
        <p:spPr>
          <a:xfrm>
            <a:off x="17806350" y="687315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62" name="Google Shape;1662;g2a510dc7450_0_616"/>
          <p:cNvSpPr/>
          <p:nvPr/>
        </p:nvSpPr>
        <p:spPr>
          <a:xfrm>
            <a:off x="15977550" y="687315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63" name="Google Shape;1663;g2a510dc7450_0_616"/>
          <p:cNvSpPr/>
          <p:nvPr/>
        </p:nvSpPr>
        <p:spPr>
          <a:xfrm>
            <a:off x="4859200" y="472945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64" name="Google Shape;1664;g2a510dc7450_0_616"/>
          <p:cNvSpPr/>
          <p:nvPr/>
        </p:nvSpPr>
        <p:spPr>
          <a:xfrm>
            <a:off x="4859200" y="37624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65" name="Google Shape;1665;g2a510dc7450_0_616"/>
          <p:cNvSpPr/>
          <p:nvPr/>
        </p:nvSpPr>
        <p:spPr>
          <a:xfrm>
            <a:off x="3222300" y="5673725"/>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1</a:t>
            </a:r>
            <a:endParaRPr sz="1600"/>
          </a:p>
        </p:txBody>
      </p:sp>
      <p:sp>
        <p:nvSpPr>
          <p:cNvPr id="1666" name="Google Shape;1666;g2a510dc7450_0_616"/>
          <p:cNvSpPr/>
          <p:nvPr/>
        </p:nvSpPr>
        <p:spPr>
          <a:xfrm>
            <a:off x="7297600" y="78772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67" name="Google Shape;1667;g2a510dc7450_0_616"/>
          <p:cNvSpPr/>
          <p:nvPr/>
        </p:nvSpPr>
        <p:spPr>
          <a:xfrm>
            <a:off x="7754800" y="39148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68" name="Google Shape;1668;g2a510dc7450_0_616"/>
          <p:cNvSpPr/>
          <p:nvPr/>
        </p:nvSpPr>
        <p:spPr>
          <a:xfrm>
            <a:off x="8669200" y="43720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69" name="Google Shape;1669;g2a510dc7450_0_616"/>
          <p:cNvSpPr/>
          <p:nvPr/>
        </p:nvSpPr>
        <p:spPr>
          <a:xfrm>
            <a:off x="8669200" y="52864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3</a:t>
            </a:r>
            <a:endParaRPr sz="1600"/>
          </a:p>
        </p:txBody>
      </p:sp>
      <p:sp>
        <p:nvSpPr>
          <p:cNvPr id="1670" name="Google Shape;1670;g2a510dc7450_0_616"/>
          <p:cNvSpPr/>
          <p:nvPr/>
        </p:nvSpPr>
        <p:spPr>
          <a:xfrm>
            <a:off x="8669200" y="60484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71" name="Google Shape;1671;g2a510dc7450_0_616"/>
          <p:cNvSpPr/>
          <p:nvPr/>
        </p:nvSpPr>
        <p:spPr>
          <a:xfrm>
            <a:off x="7248100" y="48829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72" name="Google Shape;1672;g2a510dc7450_0_616"/>
          <p:cNvSpPr/>
          <p:nvPr/>
        </p:nvSpPr>
        <p:spPr>
          <a:xfrm>
            <a:off x="12631600" y="39148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73" name="Google Shape;1673;g2a510dc7450_0_616"/>
          <p:cNvSpPr/>
          <p:nvPr/>
        </p:nvSpPr>
        <p:spPr>
          <a:xfrm>
            <a:off x="14460400" y="39148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74" name="Google Shape;1674;g2a510dc7450_0_616"/>
          <p:cNvSpPr/>
          <p:nvPr/>
        </p:nvSpPr>
        <p:spPr>
          <a:xfrm>
            <a:off x="14460400" y="49816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75" name="Google Shape;1675;g2a510dc7450_0_616"/>
          <p:cNvSpPr/>
          <p:nvPr/>
        </p:nvSpPr>
        <p:spPr>
          <a:xfrm>
            <a:off x="16661750" y="3717575"/>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3</a:t>
            </a:r>
            <a:endParaRPr sz="1600"/>
          </a:p>
        </p:txBody>
      </p:sp>
      <p:sp>
        <p:nvSpPr>
          <p:cNvPr id="1676" name="Google Shape;1676;g2a510dc7450_0_616"/>
          <p:cNvSpPr/>
          <p:nvPr/>
        </p:nvSpPr>
        <p:spPr>
          <a:xfrm>
            <a:off x="12631600" y="49555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77" name="Google Shape;1677;g2a510dc7450_0_616"/>
          <p:cNvSpPr/>
          <p:nvPr/>
        </p:nvSpPr>
        <p:spPr>
          <a:xfrm>
            <a:off x="16661750" y="4908300"/>
            <a:ext cx="527400" cy="5850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60</a:t>
            </a:r>
            <a:endParaRPr sz="1600"/>
          </a:p>
        </p:txBody>
      </p:sp>
      <p:sp>
        <p:nvSpPr>
          <p:cNvPr id="1678" name="Google Shape;1678;g2a510dc7450_0_616"/>
          <p:cNvSpPr/>
          <p:nvPr/>
        </p:nvSpPr>
        <p:spPr>
          <a:xfrm>
            <a:off x="15067550" y="49555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cxnSp>
        <p:nvCxnSpPr>
          <p:cNvPr id="1679" name="Google Shape;1679;g2a510dc7450_0_616"/>
          <p:cNvCxnSpPr>
            <a:endCxn id="1588" idx="2"/>
          </p:cNvCxnSpPr>
          <p:nvPr/>
        </p:nvCxnSpPr>
        <p:spPr>
          <a:xfrm rot="10800000">
            <a:off x="8925000" y="1867600"/>
            <a:ext cx="33600" cy="0"/>
          </a:xfrm>
          <a:prstGeom prst="straightConnector1">
            <a:avLst/>
          </a:prstGeom>
          <a:noFill/>
          <a:ln cap="flat" cmpd="sng" w="9525">
            <a:solidFill>
              <a:schemeClr val="dk2"/>
            </a:solidFill>
            <a:prstDash val="solid"/>
            <a:round/>
            <a:headEnd len="med" w="med" type="none"/>
            <a:tailEnd len="med" w="med" type="none"/>
          </a:ln>
        </p:spPr>
      </p:cxnSp>
      <p:sp>
        <p:nvSpPr>
          <p:cNvPr id="1680" name="Google Shape;1680;g2a510dc7450_0_616"/>
          <p:cNvSpPr/>
          <p:nvPr/>
        </p:nvSpPr>
        <p:spPr>
          <a:xfrm>
            <a:off x="10650400" y="4875625"/>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81" name="Google Shape;1681;g2a510dc7450_0_616"/>
          <p:cNvSpPr/>
          <p:nvPr/>
        </p:nvSpPr>
        <p:spPr>
          <a:xfrm>
            <a:off x="2878000" y="78772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82" name="Google Shape;1682;g2a510dc7450_0_616"/>
          <p:cNvSpPr/>
          <p:nvPr/>
        </p:nvSpPr>
        <p:spPr>
          <a:xfrm>
            <a:off x="2878000" y="97060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83" name="Google Shape;1683;g2a510dc7450_0_616"/>
          <p:cNvSpPr/>
          <p:nvPr/>
        </p:nvSpPr>
        <p:spPr>
          <a:xfrm>
            <a:off x="11869600" y="55912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84" name="Google Shape;1684;g2a510dc7450_0_616"/>
          <p:cNvSpPr/>
          <p:nvPr/>
        </p:nvSpPr>
        <p:spPr>
          <a:xfrm>
            <a:off x="10650400" y="55912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3</a:t>
            </a:r>
            <a:endParaRPr sz="1600"/>
          </a:p>
        </p:txBody>
      </p:sp>
      <p:sp>
        <p:nvSpPr>
          <p:cNvPr id="1685" name="Google Shape;1685;g2a510dc7450_0_616"/>
          <p:cNvSpPr/>
          <p:nvPr/>
        </p:nvSpPr>
        <p:spPr>
          <a:xfrm>
            <a:off x="10592250" y="63542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7</a:t>
            </a:r>
            <a:endParaRPr sz="1600"/>
          </a:p>
        </p:txBody>
      </p:sp>
      <p:sp>
        <p:nvSpPr>
          <p:cNvPr id="1686" name="Google Shape;1686;g2a510dc7450_0_616"/>
          <p:cNvSpPr/>
          <p:nvPr/>
        </p:nvSpPr>
        <p:spPr>
          <a:xfrm>
            <a:off x="10650400" y="72676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87" name="Google Shape;1687;g2a510dc7450_0_616"/>
          <p:cNvSpPr/>
          <p:nvPr/>
        </p:nvSpPr>
        <p:spPr>
          <a:xfrm>
            <a:off x="10608000" y="3625450"/>
            <a:ext cx="1666200" cy="825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None/>
            </a:pPr>
            <a:r>
              <a:rPr lang="en-US" sz="1600"/>
              <a:t>DevOps</a:t>
            </a:r>
            <a:endParaRPr sz="1600"/>
          </a:p>
        </p:txBody>
      </p:sp>
      <p:sp>
        <p:nvSpPr>
          <p:cNvPr id="1688" name="Google Shape;1688;g2a510dc7450_0_616"/>
          <p:cNvSpPr/>
          <p:nvPr/>
        </p:nvSpPr>
        <p:spPr>
          <a:xfrm>
            <a:off x="10650400" y="36100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89" name="Google Shape;1689;g2a510dc7450_0_616"/>
          <p:cNvSpPr/>
          <p:nvPr/>
        </p:nvSpPr>
        <p:spPr>
          <a:xfrm>
            <a:off x="11909100" y="4875625"/>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690" name="Google Shape;1690;g2a510dc7450_0_616"/>
          <p:cNvSpPr/>
          <p:nvPr/>
        </p:nvSpPr>
        <p:spPr>
          <a:xfrm>
            <a:off x="11869600" y="36100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691" name="Google Shape;1691;g2a510dc7450_0_616"/>
          <p:cNvSpPr/>
          <p:nvPr/>
        </p:nvSpPr>
        <p:spPr>
          <a:xfrm>
            <a:off x="11949975" y="63461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92" name="Google Shape;1692;g2a510dc7450_0_616"/>
          <p:cNvSpPr/>
          <p:nvPr/>
        </p:nvSpPr>
        <p:spPr>
          <a:xfrm>
            <a:off x="11869600" y="72676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93" name="Google Shape;1693;g2a510dc7450_0_616"/>
          <p:cNvSpPr/>
          <p:nvPr/>
        </p:nvSpPr>
        <p:spPr>
          <a:xfrm>
            <a:off x="11869600" y="81820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94" name="Google Shape;1694;g2a510dc7450_0_616"/>
          <p:cNvSpPr/>
          <p:nvPr/>
        </p:nvSpPr>
        <p:spPr>
          <a:xfrm>
            <a:off x="10650400" y="8182000"/>
            <a:ext cx="396600" cy="4428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4</a:t>
            </a:r>
            <a:endParaRPr sz="1600"/>
          </a:p>
        </p:txBody>
      </p:sp>
      <p:sp>
        <p:nvSpPr>
          <p:cNvPr id="1695" name="Google Shape;1695;g2a510dc7450_0_616"/>
          <p:cNvSpPr/>
          <p:nvPr/>
        </p:nvSpPr>
        <p:spPr>
          <a:xfrm>
            <a:off x="6705050" y="9080450"/>
            <a:ext cx="878400" cy="825000"/>
          </a:xfrm>
          <a:prstGeom prst="ellipse">
            <a:avLst/>
          </a:prstGeom>
          <a:solidFill>
            <a:srgbClr val="FFAB40"/>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40</a:t>
            </a:r>
            <a:endParaRPr sz="1600"/>
          </a:p>
        </p:txBody>
      </p:sp>
      <p:sp>
        <p:nvSpPr>
          <p:cNvPr id="1696" name="Google Shape;1696;g2a510dc7450_0_616"/>
          <p:cNvSpPr/>
          <p:nvPr/>
        </p:nvSpPr>
        <p:spPr>
          <a:xfrm>
            <a:off x="7925500" y="9087800"/>
            <a:ext cx="878400" cy="8250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48</a:t>
            </a:r>
            <a:endParaRPr sz="1600"/>
          </a:p>
        </p:txBody>
      </p:sp>
      <p:sp>
        <p:nvSpPr>
          <p:cNvPr id="1697" name="Google Shape;1697;g2a510dc7450_0_616"/>
          <p:cNvSpPr/>
          <p:nvPr/>
        </p:nvSpPr>
        <p:spPr>
          <a:xfrm>
            <a:off x="9113725" y="9115450"/>
            <a:ext cx="878400" cy="8250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US" sz="1600"/>
              <a:t>93</a:t>
            </a:r>
            <a:endParaRPr sz="1600"/>
          </a:p>
        </p:txBody>
      </p:sp>
      <p:sp>
        <p:nvSpPr>
          <p:cNvPr id="1698" name="Google Shape;1698;g2a510dc7450_0_616"/>
          <p:cNvSpPr/>
          <p:nvPr/>
        </p:nvSpPr>
        <p:spPr>
          <a:xfrm>
            <a:off x="3112800" y="2261400"/>
            <a:ext cx="21594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CMO</a:t>
            </a:r>
            <a:endParaRPr sz="2000"/>
          </a:p>
        </p:txBody>
      </p:sp>
      <p:cxnSp>
        <p:nvCxnSpPr>
          <p:cNvPr id="1699" name="Google Shape;1699;g2a510dc7450_0_616"/>
          <p:cNvCxnSpPr/>
          <p:nvPr/>
        </p:nvCxnSpPr>
        <p:spPr>
          <a:xfrm>
            <a:off x="13715400" y="1960800"/>
            <a:ext cx="1200" cy="1141200"/>
          </a:xfrm>
          <a:prstGeom prst="straightConnector1">
            <a:avLst/>
          </a:prstGeom>
          <a:noFill/>
          <a:ln cap="flat" cmpd="sng" w="9525">
            <a:solidFill>
              <a:schemeClr val="dk2"/>
            </a:solidFill>
            <a:prstDash val="solid"/>
            <a:round/>
            <a:headEnd len="med" w="med" type="none"/>
            <a:tailEnd len="med" w="med" type="none"/>
          </a:ln>
        </p:spPr>
      </p:cxnSp>
      <p:sp>
        <p:nvSpPr>
          <p:cNvPr id="1700" name="Google Shape;1700;g2a510dc7450_0_616"/>
          <p:cNvSpPr/>
          <p:nvPr/>
        </p:nvSpPr>
        <p:spPr>
          <a:xfrm>
            <a:off x="12802675" y="2279175"/>
            <a:ext cx="1750800" cy="825000"/>
          </a:xfrm>
          <a:prstGeom prst="roundRect">
            <a:avLst>
              <a:gd fmla="val 16667" name="adj"/>
            </a:avLst>
          </a:prstGeom>
          <a:solidFill>
            <a:srgbClr val="B7B7B7"/>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2000"/>
              <a:t>CFO</a:t>
            </a:r>
            <a:endParaRPr sz="2000"/>
          </a:p>
          <a:p>
            <a:pPr indent="0" lvl="0" marL="0" rtl="0" algn="ctr">
              <a:spcBef>
                <a:spcPts val="0"/>
              </a:spcBef>
              <a:spcAft>
                <a:spcPts val="0"/>
              </a:spcAft>
              <a:buNone/>
            </a:pPr>
            <a:r>
              <a:rPr lang="en-US" sz="1800"/>
              <a:t>(Treasurer)</a:t>
            </a:r>
            <a:endParaRPr sz="1800"/>
          </a:p>
        </p:txBody>
      </p:sp>
      <p:sp>
        <p:nvSpPr>
          <p:cNvPr id="1701" name="Google Shape;1701;g2a510dc7450_0_616"/>
          <p:cNvSpPr txBox="1"/>
          <p:nvPr/>
        </p:nvSpPr>
        <p:spPr>
          <a:xfrm>
            <a:off x="15160850" y="2967100"/>
            <a:ext cx="18660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000">
                <a:solidFill>
                  <a:schemeClr val="dk2"/>
                </a:solidFill>
              </a:rPr>
              <a:t>Operations</a:t>
            </a:r>
            <a:endParaRPr sz="2000">
              <a:solidFill>
                <a:schemeClr val="dk2"/>
              </a:solidFill>
            </a:endParaRPr>
          </a:p>
        </p:txBody>
      </p:sp>
      <p:sp>
        <p:nvSpPr>
          <p:cNvPr id="1702" name="Google Shape;1702;g2a510dc7450_0_616"/>
          <p:cNvSpPr/>
          <p:nvPr/>
        </p:nvSpPr>
        <p:spPr>
          <a:xfrm>
            <a:off x="3182800" y="472945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703" name="Google Shape;1703;g2a510dc7450_0_616"/>
          <p:cNvSpPr/>
          <p:nvPr/>
        </p:nvSpPr>
        <p:spPr>
          <a:xfrm>
            <a:off x="16094500" y="9115450"/>
            <a:ext cx="2047200" cy="825000"/>
          </a:xfrm>
          <a:prstGeom prst="roundRect">
            <a:avLst>
              <a:gd fmla="val 16667" name="adj"/>
            </a:avLst>
          </a:prstGeom>
          <a:gradFill>
            <a:gsLst>
              <a:gs pos="0">
                <a:srgbClr val="FFF6DB"/>
              </a:gs>
              <a:gs pos="100000">
                <a:srgbClr val="FAD1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lang="en-US" sz="1600"/>
              <a:t>Admin </a:t>
            </a:r>
            <a:endParaRPr sz="1600"/>
          </a:p>
          <a:p>
            <a:pPr indent="0" lvl="0" marL="0" rtl="0" algn="ctr">
              <a:spcBef>
                <a:spcPts val="0"/>
              </a:spcBef>
              <a:spcAft>
                <a:spcPts val="0"/>
              </a:spcAft>
              <a:buNone/>
            </a:pPr>
            <a:r>
              <a:rPr lang="en-US" sz="1600"/>
              <a:t>(Chief of Staff)</a:t>
            </a:r>
            <a:endParaRPr sz="1600"/>
          </a:p>
        </p:txBody>
      </p:sp>
      <p:sp>
        <p:nvSpPr>
          <p:cNvPr id="1704" name="Google Shape;1704;g2a510dc7450_0_616"/>
          <p:cNvSpPr/>
          <p:nvPr/>
        </p:nvSpPr>
        <p:spPr>
          <a:xfrm>
            <a:off x="17806350" y="930655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705" name="Google Shape;1705;g2a510dc7450_0_616"/>
          <p:cNvSpPr/>
          <p:nvPr/>
        </p:nvSpPr>
        <p:spPr>
          <a:xfrm>
            <a:off x="2878000" y="828975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706" name="Google Shape;1706;g2a510dc7450_0_616"/>
          <p:cNvSpPr/>
          <p:nvPr/>
        </p:nvSpPr>
        <p:spPr>
          <a:xfrm>
            <a:off x="2878000" y="8997875"/>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707" name="Google Shape;1707;g2a510dc7450_0_616"/>
          <p:cNvSpPr/>
          <p:nvPr/>
        </p:nvSpPr>
        <p:spPr>
          <a:xfrm>
            <a:off x="7248100" y="535885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708" name="Google Shape;1708;g2a510dc7450_0_616"/>
          <p:cNvSpPr/>
          <p:nvPr/>
        </p:nvSpPr>
        <p:spPr>
          <a:xfrm>
            <a:off x="7238200" y="614475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sp>
        <p:nvSpPr>
          <p:cNvPr id="1709" name="Google Shape;1709;g2a510dc7450_0_616"/>
          <p:cNvSpPr/>
          <p:nvPr/>
        </p:nvSpPr>
        <p:spPr>
          <a:xfrm>
            <a:off x="7248100" y="579730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710" name="Google Shape;1710;g2a510dc7450_0_616"/>
          <p:cNvSpPr/>
          <p:nvPr/>
        </p:nvSpPr>
        <p:spPr>
          <a:xfrm>
            <a:off x="7714900" y="6738000"/>
            <a:ext cx="396600" cy="442800"/>
          </a:xfrm>
          <a:prstGeom prst="ellipse">
            <a:avLst/>
          </a:prstGeom>
          <a:gradFill>
            <a:gsLst>
              <a:gs pos="0">
                <a:srgbClr val="DFEAFB"/>
              </a:gs>
              <a:gs pos="100000">
                <a:srgbClr val="6E9CE7"/>
              </a:gs>
            </a:gsLst>
            <a:path path="circle">
              <a:fillToRect b="50%" l="50%" r="50%" t="50%"/>
            </a:path>
            <a:tileRect/>
          </a:grad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2</a:t>
            </a:r>
            <a:endParaRPr sz="1600"/>
          </a:p>
        </p:txBody>
      </p:sp>
      <p:sp>
        <p:nvSpPr>
          <p:cNvPr id="1711" name="Google Shape;1711;g2a510dc7450_0_616"/>
          <p:cNvSpPr/>
          <p:nvPr/>
        </p:nvSpPr>
        <p:spPr>
          <a:xfrm>
            <a:off x="7754800" y="7167850"/>
            <a:ext cx="396600" cy="442800"/>
          </a:xfrm>
          <a:prstGeom prst="ellipse">
            <a:avLst/>
          </a:prstGeom>
          <a:solidFill>
            <a:srgbClr val="FBDD86"/>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US" sz="1600"/>
              <a:t>1</a:t>
            </a:r>
            <a:endParaRPr sz="1600"/>
          </a:p>
        </p:txBody>
      </p:sp>
      <p:cxnSp>
        <p:nvCxnSpPr>
          <p:cNvPr id="1712" name="Google Shape;1712;g2a510dc7450_0_616"/>
          <p:cNvCxnSpPr/>
          <p:nvPr/>
        </p:nvCxnSpPr>
        <p:spPr>
          <a:xfrm>
            <a:off x="4245750" y="1960800"/>
            <a:ext cx="600" cy="316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37"/>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Key Advisors</a:t>
            </a:r>
            <a:endParaRPr b="0" i="0" sz="1400" u="none" cap="none" strike="noStrike">
              <a:solidFill>
                <a:srgbClr val="000000"/>
              </a:solidFill>
              <a:latin typeface="Arial"/>
              <a:ea typeface="Arial"/>
              <a:cs typeface="Arial"/>
              <a:sym typeface="Arial"/>
            </a:endParaRPr>
          </a:p>
        </p:txBody>
      </p:sp>
      <p:sp>
        <p:nvSpPr>
          <p:cNvPr id="1722" name="Google Shape;1722;p37"/>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36</a:t>
            </a:r>
            <a:endParaRPr b="0" i="0" sz="1400" u="none" cap="none" strike="noStrike">
              <a:solidFill>
                <a:srgbClr val="000000"/>
              </a:solidFill>
              <a:latin typeface="Arial"/>
              <a:ea typeface="Arial"/>
              <a:cs typeface="Arial"/>
              <a:sym typeface="Arial"/>
            </a:endParaRPr>
          </a:p>
        </p:txBody>
      </p:sp>
      <p:grpSp>
        <p:nvGrpSpPr>
          <p:cNvPr id="1723" name="Google Shape;1723;p37"/>
          <p:cNvGrpSpPr/>
          <p:nvPr/>
        </p:nvGrpSpPr>
        <p:grpSpPr>
          <a:xfrm>
            <a:off x="1028700" y="1864902"/>
            <a:ext cx="3389690" cy="5058180"/>
            <a:chOff x="0" y="0"/>
            <a:chExt cx="4519586" cy="6744240"/>
          </a:xfrm>
        </p:grpSpPr>
        <p:sp>
          <p:nvSpPr>
            <p:cNvPr id="1724" name="Google Shape;1724;p37"/>
            <p:cNvSpPr/>
            <p:nvPr/>
          </p:nvSpPr>
          <p:spPr>
            <a:xfrm>
              <a:off x="0" y="0"/>
              <a:ext cx="4519586" cy="6479693"/>
            </a:xfrm>
            <a:custGeom>
              <a:rect b="b" l="l" r="r" t="t"/>
              <a:pathLst>
                <a:path extrusionOk="0" h="6479693" w="4519586">
                  <a:moveTo>
                    <a:pt x="0" y="0"/>
                  </a:moveTo>
                  <a:lnTo>
                    <a:pt x="4519586" y="0"/>
                  </a:lnTo>
                  <a:lnTo>
                    <a:pt x="4519586" y="6479693"/>
                  </a:lnTo>
                  <a:lnTo>
                    <a:pt x="0" y="647969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bout - Skyracer Consulting" id="1725" name="Google Shape;1725;p37"/>
            <p:cNvSpPr/>
            <p:nvPr/>
          </p:nvSpPr>
          <p:spPr>
            <a:xfrm>
              <a:off x="352600" y="511298"/>
              <a:ext cx="1983756" cy="2383002"/>
            </a:xfrm>
            <a:custGeom>
              <a:rect b="b" l="l" r="r" t="t"/>
              <a:pathLst>
                <a:path extrusionOk="0" h="2383002" w="1983756">
                  <a:moveTo>
                    <a:pt x="0" y="0"/>
                  </a:moveTo>
                  <a:lnTo>
                    <a:pt x="1983756" y="0"/>
                  </a:lnTo>
                  <a:lnTo>
                    <a:pt x="1983756" y="2383002"/>
                  </a:lnTo>
                  <a:lnTo>
                    <a:pt x="0" y="2383002"/>
                  </a:lnTo>
                  <a:lnTo>
                    <a:pt x="0" y="0"/>
                  </a:lnTo>
                  <a:close/>
                </a:path>
              </a:pathLst>
            </a:custGeom>
            <a:blipFill rotWithShape="1">
              <a:blip r:embed="rId4">
                <a:alphaModFix/>
              </a:blip>
              <a:stretch>
                <a:fillRect b="-22795" l="-20570" r="-30886" t="-329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6" name="Google Shape;1726;p37"/>
            <p:cNvSpPr txBox="1"/>
            <p:nvPr/>
          </p:nvSpPr>
          <p:spPr>
            <a:xfrm>
              <a:off x="276037" y="3111540"/>
              <a:ext cx="3972000" cy="3632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800"/>
                <a:buFont typeface="Arial"/>
                <a:buNone/>
              </a:pPr>
              <a:r>
                <a:rPr b="1" i="0" lang="en-US" sz="1800" u="none" cap="none" strike="noStrike">
                  <a:solidFill>
                    <a:srgbClr val="FFFFFF"/>
                  </a:solidFill>
                  <a:latin typeface="Outfit Medium"/>
                  <a:ea typeface="Outfit Medium"/>
                  <a:cs typeface="Outfit Medium"/>
                  <a:sym typeface="Outfit Medium"/>
                </a:rPr>
                <a:t>Rob Novotny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USAF Brig Gen (retired), career fighter pilot and combat commander.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Former commander of the Wing that included the Thunderbirds, current executive at Boeing Corporation. </a:t>
              </a:r>
              <a:endParaRPr b="0" i="0" sz="1400" u="none" cap="none" strike="noStrike">
                <a:solidFill>
                  <a:srgbClr val="000000"/>
                </a:solidFill>
                <a:latin typeface="Arial"/>
                <a:ea typeface="Arial"/>
                <a:cs typeface="Arial"/>
                <a:sym typeface="Arial"/>
              </a:endParaRPr>
            </a:p>
          </p:txBody>
        </p:sp>
      </p:grpSp>
      <p:grpSp>
        <p:nvGrpSpPr>
          <p:cNvPr id="1727" name="Google Shape;1727;p37"/>
          <p:cNvGrpSpPr/>
          <p:nvPr/>
        </p:nvGrpSpPr>
        <p:grpSpPr>
          <a:xfrm>
            <a:off x="5309003" y="1864902"/>
            <a:ext cx="3389690" cy="4859770"/>
            <a:chOff x="0" y="0"/>
            <a:chExt cx="4519586" cy="6479693"/>
          </a:xfrm>
        </p:grpSpPr>
        <p:sp>
          <p:nvSpPr>
            <p:cNvPr id="1728" name="Google Shape;1728;p37"/>
            <p:cNvSpPr/>
            <p:nvPr/>
          </p:nvSpPr>
          <p:spPr>
            <a:xfrm>
              <a:off x="0" y="0"/>
              <a:ext cx="4519586" cy="6479693"/>
            </a:xfrm>
            <a:custGeom>
              <a:rect b="b" l="l" r="r" t="t"/>
              <a:pathLst>
                <a:path extrusionOk="0" h="6479693" w="4519586">
                  <a:moveTo>
                    <a:pt x="0" y="0"/>
                  </a:moveTo>
                  <a:lnTo>
                    <a:pt x="4519586" y="0"/>
                  </a:lnTo>
                  <a:lnTo>
                    <a:pt x="4519586" y="6479693"/>
                  </a:lnTo>
                  <a:lnTo>
                    <a:pt x="0" y="647969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llan McArtor | Team | Electra.aero" id="1729" name="Google Shape;1729;p37"/>
            <p:cNvSpPr/>
            <p:nvPr/>
          </p:nvSpPr>
          <p:spPr>
            <a:xfrm>
              <a:off x="273776" y="511298"/>
              <a:ext cx="1945290" cy="2383002"/>
            </a:xfrm>
            <a:custGeom>
              <a:rect b="b" l="l" r="r" t="t"/>
              <a:pathLst>
                <a:path extrusionOk="0" h="2383002" w="1945290">
                  <a:moveTo>
                    <a:pt x="0" y="0"/>
                  </a:moveTo>
                  <a:lnTo>
                    <a:pt x="1945290" y="0"/>
                  </a:lnTo>
                  <a:lnTo>
                    <a:pt x="1945290" y="2383002"/>
                  </a:lnTo>
                  <a:lnTo>
                    <a:pt x="0" y="2383002"/>
                  </a:lnTo>
                  <a:lnTo>
                    <a:pt x="0" y="0"/>
                  </a:lnTo>
                  <a:close/>
                </a:path>
              </a:pathLst>
            </a:custGeom>
            <a:blipFill rotWithShape="1">
              <a:blip r:embed="rId5">
                <a:alphaModFix/>
              </a:blip>
              <a:stretch>
                <a:fillRect b="-75703" l="-80485" r="-3473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0" name="Google Shape;1730;p37"/>
            <p:cNvSpPr txBox="1"/>
            <p:nvPr/>
          </p:nvSpPr>
          <p:spPr>
            <a:xfrm>
              <a:off x="273776" y="3121065"/>
              <a:ext cx="3972034" cy="3084830"/>
            </a:xfrm>
            <a:prstGeom prst="rect">
              <a:avLst/>
            </a:prstGeom>
            <a:noFill/>
            <a:ln>
              <a:noFill/>
            </a:ln>
          </p:spPr>
          <p:txBody>
            <a:bodyPr anchorCtr="0" anchor="t" bIns="0" lIns="0" spcFirstLastPara="1" rIns="0" wrap="square" tIns="0">
              <a:spAutoFit/>
            </a:bodyPr>
            <a:lstStyle/>
            <a:p>
              <a:pPr indent="0" lvl="0" marL="0" marR="0" rtl="0" algn="l">
                <a:lnSpc>
                  <a:spcPct val="150027"/>
                </a:lnSpc>
                <a:spcBef>
                  <a:spcPts val="0"/>
                </a:spcBef>
                <a:spcAft>
                  <a:spcPts val="0"/>
                </a:spcAft>
                <a:buClr>
                  <a:srgbClr val="000000"/>
                </a:buClr>
                <a:buSzPts val="1799"/>
                <a:buFont typeface="Arial"/>
                <a:buNone/>
              </a:pPr>
              <a:r>
                <a:rPr b="1" i="0" lang="en-US" sz="1799" u="none" cap="none" strike="noStrike">
                  <a:solidFill>
                    <a:srgbClr val="FFFFFF"/>
                  </a:solidFill>
                  <a:latin typeface="Outfit Medium"/>
                  <a:ea typeface="Outfit Medium"/>
                  <a:cs typeface="Outfit Medium"/>
                  <a:sym typeface="Outfit Medium"/>
                </a:rPr>
                <a:t>Allan McArtor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Former Chairman of Airbus North America.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Senior management leadership at FEDEX and served two years as Federal Administrator of the FAA.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Former USAF fighter pilot in Vietnam. </a:t>
              </a:r>
              <a:endParaRPr b="0" i="0" sz="1400" u="none" cap="none" strike="noStrike">
                <a:solidFill>
                  <a:srgbClr val="000000"/>
                </a:solidFill>
                <a:latin typeface="Arial"/>
                <a:ea typeface="Arial"/>
                <a:cs typeface="Arial"/>
                <a:sym typeface="Arial"/>
              </a:endParaRPr>
            </a:p>
          </p:txBody>
        </p:sp>
      </p:grpSp>
      <p:grpSp>
        <p:nvGrpSpPr>
          <p:cNvPr id="1731" name="Google Shape;1731;p37"/>
          <p:cNvGrpSpPr/>
          <p:nvPr/>
        </p:nvGrpSpPr>
        <p:grpSpPr>
          <a:xfrm>
            <a:off x="9589307" y="1864902"/>
            <a:ext cx="3389690" cy="4859770"/>
            <a:chOff x="0" y="0"/>
            <a:chExt cx="4519586" cy="6479693"/>
          </a:xfrm>
        </p:grpSpPr>
        <p:sp>
          <p:nvSpPr>
            <p:cNvPr id="1732" name="Google Shape;1732;p37"/>
            <p:cNvSpPr/>
            <p:nvPr/>
          </p:nvSpPr>
          <p:spPr>
            <a:xfrm>
              <a:off x="0" y="0"/>
              <a:ext cx="4519586" cy="6479693"/>
            </a:xfrm>
            <a:custGeom>
              <a:rect b="b" l="l" r="r" t="t"/>
              <a:pathLst>
                <a:path extrusionOk="0" h="6479693" w="4519586">
                  <a:moveTo>
                    <a:pt x="0" y="0"/>
                  </a:moveTo>
                  <a:lnTo>
                    <a:pt x="4519586" y="0"/>
                  </a:lnTo>
                  <a:lnTo>
                    <a:pt x="4519586" y="6479693"/>
                  </a:lnTo>
                  <a:lnTo>
                    <a:pt x="0" y="647969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tony" id="1733" name="Google Shape;1733;p37"/>
            <p:cNvSpPr/>
            <p:nvPr/>
          </p:nvSpPr>
          <p:spPr>
            <a:xfrm>
              <a:off x="278230" y="511298"/>
              <a:ext cx="1996756" cy="2383002"/>
            </a:xfrm>
            <a:custGeom>
              <a:rect b="b" l="l" r="r" t="t"/>
              <a:pathLst>
                <a:path extrusionOk="0" h="2383002" w="1996756">
                  <a:moveTo>
                    <a:pt x="0" y="0"/>
                  </a:moveTo>
                  <a:lnTo>
                    <a:pt x="1996756" y="0"/>
                  </a:lnTo>
                  <a:lnTo>
                    <a:pt x="1996756" y="2383002"/>
                  </a:lnTo>
                  <a:lnTo>
                    <a:pt x="0" y="2383002"/>
                  </a:lnTo>
                  <a:lnTo>
                    <a:pt x="0" y="0"/>
                  </a:lnTo>
                  <a:close/>
                </a:path>
              </a:pathLst>
            </a:custGeom>
            <a:blipFill rotWithShape="1">
              <a:blip r:embed="rId6">
                <a:alphaModFix/>
              </a:blip>
              <a:stretch>
                <a:fillRect b="-6444" l="-15070" r="-1195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4" name="Google Shape;1734;p37"/>
            <p:cNvSpPr txBox="1"/>
            <p:nvPr/>
          </p:nvSpPr>
          <p:spPr>
            <a:xfrm>
              <a:off x="273776" y="3121065"/>
              <a:ext cx="3972000" cy="3170700"/>
            </a:xfrm>
            <a:prstGeom prst="rect">
              <a:avLst/>
            </a:prstGeom>
            <a:noFill/>
            <a:ln>
              <a:noFill/>
            </a:ln>
          </p:spPr>
          <p:txBody>
            <a:bodyPr anchorCtr="0" anchor="t" bIns="0" lIns="0" spcFirstLastPara="1" rIns="0" wrap="square" tIns="0">
              <a:spAutoFit/>
            </a:bodyPr>
            <a:lstStyle/>
            <a:p>
              <a:pPr indent="0" lvl="0" marL="0" marR="0" rtl="0" algn="l">
                <a:lnSpc>
                  <a:spcPct val="150027"/>
                </a:lnSpc>
                <a:spcBef>
                  <a:spcPts val="0"/>
                </a:spcBef>
                <a:spcAft>
                  <a:spcPts val="0"/>
                </a:spcAft>
                <a:buClr>
                  <a:srgbClr val="000000"/>
                </a:buClr>
                <a:buSzPts val="1799"/>
                <a:buFont typeface="Arial"/>
                <a:buNone/>
              </a:pPr>
              <a:r>
                <a:rPr b="1" i="0" lang="en-US" sz="1799" u="none" cap="none" strike="noStrike">
                  <a:solidFill>
                    <a:srgbClr val="FFFFFF"/>
                  </a:solidFill>
                  <a:latin typeface="Outfit Medium"/>
                  <a:ea typeface="Outfit Medium"/>
                  <a:cs typeface="Outfit Medium"/>
                  <a:sym typeface="Outfit Medium"/>
                </a:rPr>
                <a:t>Tony Fuller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Advising Dot Ai after a 30 year career with Walmart.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Mr. Fuller has been privileged to work with, and provide counsel to the last five CEOs of the Walmart.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He is an expert in logistics systems.</a:t>
              </a:r>
              <a:endParaRPr b="0" i="0" sz="1400" u="none" cap="none" strike="noStrike">
                <a:solidFill>
                  <a:srgbClr val="000000"/>
                </a:solidFill>
                <a:latin typeface="Arial"/>
                <a:ea typeface="Arial"/>
                <a:cs typeface="Arial"/>
                <a:sym typeface="Arial"/>
              </a:endParaRPr>
            </a:p>
          </p:txBody>
        </p:sp>
      </p:grpSp>
      <p:grpSp>
        <p:nvGrpSpPr>
          <p:cNvPr id="1735" name="Google Shape;1735;p37"/>
          <p:cNvGrpSpPr/>
          <p:nvPr/>
        </p:nvGrpSpPr>
        <p:grpSpPr>
          <a:xfrm>
            <a:off x="13869610" y="1864902"/>
            <a:ext cx="3389690" cy="4859770"/>
            <a:chOff x="0" y="0"/>
            <a:chExt cx="4519586" cy="6479693"/>
          </a:xfrm>
        </p:grpSpPr>
        <p:sp>
          <p:nvSpPr>
            <p:cNvPr id="1736" name="Google Shape;1736;p37"/>
            <p:cNvSpPr/>
            <p:nvPr/>
          </p:nvSpPr>
          <p:spPr>
            <a:xfrm>
              <a:off x="0" y="0"/>
              <a:ext cx="4519586" cy="6479693"/>
            </a:xfrm>
            <a:custGeom>
              <a:rect b="b" l="l" r="r" t="t"/>
              <a:pathLst>
                <a:path extrusionOk="0" h="6479693" w="4519586">
                  <a:moveTo>
                    <a:pt x="0" y="0"/>
                  </a:moveTo>
                  <a:lnTo>
                    <a:pt x="4519586" y="0"/>
                  </a:lnTo>
                  <a:lnTo>
                    <a:pt x="4519586" y="6479693"/>
                  </a:lnTo>
                  <a:lnTo>
                    <a:pt x="0" y="647969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bout Us – SEE ID" id="1737" name="Google Shape;1737;p37"/>
            <p:cNvSpPr/>
            <p:nvPr/>
          </p:nvSpPr>
          <p:spPr>
            <a:xfrm>
              <a:off x="278230" y="511298"/>
              <a:ext cx="1859870" cy="2383002"/>
            </a:xfrm>
            <a:custGeom>
              <a:rect b="b" l="l" r="r" t="t"/>
              <a:pathLst>
                <a:path extrusionOk="0" h="2383002" w="1859870">
                  <a:moveTo>
                    <a:pt x="0" y="0"/>
                  </a:moveTo>
                  <a:lnTo>
                    <a:pt x="1859870" y="0"/>
                  </a:lnTo>
                  <a:lnTo>
                    <a:pt x="1859870" y="2383002"/>
                  </a:lnTo>
                  <a:lnTo>
                    <a:pt x="0" y="2383002"/>
                  </a:lnTo>
                  <a:lnTo>
                    <a:pt x="0" y="0"/>
                  </a:lnTo>
                  <a:close/>
                </a:path>
              </a:pathLst>
            </a:custGeom>
            <a:blipFill rotWithShape="1">
              <a:blip r:embed="rId7">
                <a:alphaModFix/>
              </a:blip>
              <a:stretch>
                <a:fillRect b="0" l="-14847" r="-1327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8" name="Google Shape;1738;p37"/>
            <p:cNvSpPr txBox="1"/>
            <p:nvPr/>
          </p:nvSpPr>
          <p:spPr>
            <a:xfrm>
              <a:off x="273776" y="3121065"/>
              <a:ext cx="3972034" cy="3084830"/>
            </a:xfrm>
            <a:prstGeom prst="rect">
              <a:avLst/>
            </a:prstGeom>
            <a:noFill/>
            <a:ln>
              <a:noFill/>
            </a:ln>
          </p:spPr>
          <p:txBody>
            <a:bodyPr anchorCtr="0" anchor="t" bIns="0" lIns="0" spcFirstLastPara="1" rIns="0" wrap="square" tIns="0">
              <a:spAutoFit/>
            </a:bodyPr>
            <a:lstStyle/>
            <a:p>
              <a:pPr indent="0" lvl="0" marL="0" marR="0" rtl="0" algn="l">
                <a:lnSpc>
                  <a:spcPct val="150027"/>
                </a:lnSpc>
                <a:spcBef>
                  <a:spcPts val="0"/>
                </a:spcBef>
                <a:spcAft>
                  <a:spcPts val="0"/>
                </a:spcAft>
                <a:buClr>
                  <a:srgbClr val="000000"/>
                </a:buClr>
                <a:buSzPts val="1799"/>
                <a:buFont typeface="Arial"/>
                <a:buNone/>
              </a:pPr>
              <a:r>
                <a:rPr b="1" i="0" lang="en-US" sz="1799" u="none" cap="none" strike="noStrike">
                  <a:solidFill>
                    <a:srgbClr val="FFFFFF"/>
                  </a:solidFill>
                  <a:latin typeface="Outfit Medium"/>
                  <a:ea typeface="Outfit Medium"/>
                  <a:cs typeface="Outfit Medium"/>
                  <a:sym typeface="Outfit Medium"/>
                </a:rPr>
                <a:t>Robert Heggie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Internationally recognized SME in non- traditional retail.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Consulted for many Fortune 500 companies, ex. Walmart, Target etc.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500"/>
                <a:buFont typeface="Arial"/>
                <a:buNone/>
              </a:pPr>
              <a:r>
                <a:rPr b="0" i="0" lang="en-US" sz="1500" u="none" cap="none" strike="noStrike">
                  <a:solidFill>
                    <a:srgbClr val="FFFFFF"/>
                  </a:solidFill>
                  <a:latin typeface="Outfit"/>
                  <a:ea typeface="Outfit"/>
                  <a:cs typeface="Outfit"/>
                  <a:sym typeface="Outfit"/>
                </a:rPr>
                <a:t>Marketing expert in multi-channels distribution</a:t>
              </a:r>
              <a:endParaRPr b="0" i="0" sz="1400" u="none" cap="none" strike="noStrike">
                <a:solidFill>
                  <a:srgbClr val="000000"/>
                </a:solidFill>
                <a:latin typeface="Arial"/>
                <a:ea typeface="Arial"/>
                <a:cs typeface="Arial"/>
                <a:sym typeface="Arial"/>
              </a:endParaRPr>
            </a:p>
          </p:txBody>
        </p:sp>
      </p:grpSp>
      <p:sp>
        <p:nvSpPr>
          <p:cNvPr id="1739" name="Google Shape;1739;p37"/>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38"/>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Proposed Director Backgrounds</a:t>
            </a:r>
            <a:endParaRPr b="0" i="0" sz="1400" u="none" cap="none" strike="noStrike">
              <a:solidFill>
                <a:srgbClr val="000000"/>
              </a:solidFill>
              <a:latin typeface="Arial"/>
              <a:ea typeface="Arial"/>
              <a:cs typeface="Arial"/>
              <a:sym typeface="Arial"/>
            </a:endParaRPr>
          </a:p>
        </p:txBody>
      </p:sp>
      <p:sp>
        <p:nvSpPr>
          <p:cNvPr id="1749" name="Google Shape;1749;p38"/>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37</a:t>
            </a:r>
            <a:endParaRPr b="0" i="0" sz="1400" u="none" cap="none" strike="noStrike">
              <a:solidFill>
                <a:srgbClr val="000000"/>
              </a:solidFill>
              <a:latin typeface="Arial"/>
              <a:ea typeface="Arial"/>
              <a:cs typeface="Arial"/>
              <a:sym typeface="Arial"/>
            </a:endParaRPr>
          </a:p>
        </p:txBody>
      </p:sp>
      <p:grpSp>
        <p:nvGrpSpPr>
          <p:cNvPr id="1750" name="Google Shape;1750;p38"/>
          <p:cNvGrpSpPr/>
          <p:nvPr/>
        </p:nvGrpSpPr>
        <p:grpSpPr>
          <a:xfrm>
            <a:off x="637653" y="2802760"/>
            <a:ext cx="8412302" cy="1447405"/>
            <a:chOff x="0" y="0"/>
            <a:chExt cx="11216402" cy="1929872"/>
          </a:xfrm>
        </p:grpSpPr>
        <p:sp>
          <p:nvSpPr>
            <p:cNvPr id="1751" name="Google Shape;1751;p38"/>
            <p:cNvSpPr txBox="1"/>
            <p:nvPr/>
          </p:nvSpPr>
          <p:spPr>
            <a:xfrm>
              <a:off x="2019302" y="57872"/>
              <a:ext cx="9197100" cy="1872000"/>
            </a:xfrm>
            <a:prstGeom prst="rect">
              <a:avLst/>
            </a:prstGeom>
            <a:noFill/>
            <a:ln>
              <a:noFill/>
            </a:ln>
          </p:spPr>
          <p:txBody>
            <a:bodyPr anchorCtr="0" anchor="t" bIns="0" lIns="0" spcFirstLastPara="1" rIns="0" wrap="square" tIns="0">
              <a:spAutoFit/>
            </a:bodyPr>
            <a:lstStyle/>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47FF"/>
                  </a:solidFill>
                  <a:latin typeface="Outfit"/>
                  <a:ea typeface="Outfit"/>
                  <a:cs typeface="Outfit"/>
                  <a:sym typeface="Outfit"/>
                </a:rPr>
                <a:t>Jeff Saling </a:t>
              </a:r>
              <a:r>
                <a:rPr b="0" i="0" lang="en-US" sz="1350" u="none" cap="none" strike="noStrike">
                  <a:solidFill>
                    <a:srgbClr val="000000"/>
                  </a:solidFill>
                  <a:latin typeface="Outfit"/>
                  <a:ea typeface="Outfit"/>
                  <a:cs typeface="Outfit"/>
                  <a:sym typeface="Outfit"/>
                </a:rPr>
                <a:t>/ Chairman &amp; Nominating Chair Proposed</a:t>
              </a:r>
              <a:endParaRPr b="0" i="0" sz="1400" u="none" cap="none" strike="noStrike">
                <a:solidFill>
                  <a:srgbClr val="000000"/>
                </a:solidFill>
                <a:latin typeface="Arial"/>
                <a:ea typeface="Arial"/>
                <a:cs typeface="Arial"/>
                <a:sym typeface="Arial"/>
              </a:endParaRPr>
            </a:p>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0000"/>
                  </a:solidFill>
                  <a:latin typeface="Outfit"/>
                  <a:ea typeface="Outfit"/>
                  <a:cs typeface="Outfit"/>
                  <a:sym typeface="Outfit"/>
                </a:rPr>
                <a:t>A successful entrepreneur with 3 IPOs and 1 acquisition exit to his credit, Jeff is a founding member and Vice Chair  on the NV Governor's Council on Startups. He leads the Sierra Angels and Startup NV seed investment groups.  He has over 30 years of experience in launching, scaling, and exiting startups in the SaaS and cloud domains.</a:t>
              </a:r>
              <a:endParaRPr b="0" i="0" sz="1400" u="none" cap="none" strike="noStrike">
                <a:solidFill>
                  <a:srgbClr val="000000"/>
                </a:solidFill>
                <a:latin typeface="Arial"/>
                <a:ea typeface="Arial"/>
                <a:cs typeface="Arial"/>
                <a:sym typeface="Arial"/>
              </a:endParaRPr>
            </a:p>
          </p:txBody>
        </p:sp>
        <p:sp>
          <p:nvSpPr>
            <p:cNvPr descr="Jeff Saling" id="1752" name="Google Shape;1752;p38"/>
            <p:cNvSpPr/>
            <p:nvPr/>
          </p:nvSpPr>
          <p:spPr>
            <a:xfrm>
              <a:off x="0" y="0"/>
              <a:ext cx="1705530" cy="1705530"/>
            </a:xfrm>
            <a:custGeom>
              <a:rect b="b" l="l" r="r" t="t"/>
              <a:pathLst>
                <a:path extrusionOk="0" h="1705530" w="1705530">
                  <a:moveTo>
                    <a:pt x="0" y="0"/>
                  </a:moveTo>
                  <a:lnTo>
                    <a:pt x="1705530" y="0"/>
                  </a:lnTo>
                  <a:lnTo>
                    <a:pt x="1705530" y="1705530"/>
                  </a:lnTo>
                  <a:lnTo>
                    <a:pt x="0" y="170553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53" name="Google Shape;1753;p38"/>
          <p:cNvGrpSpPr/>
          <p:nvPr/>
        </p:nvGrpSpPr>
        <p:grpSpPr>
          <a:xfrm>
            <a:off x="637653" y="5269736"/>
            <a:ext cx="8412375" cy="1279148"/>
            <a:chOff x="0" y="0"/>
            <a:chExt cx="11216500" cy="1705530"/>
          </a:xfrm>
        </p:grpSpPr>
        <p:sp>
          <p:nvSpPr>
            <p:cNvPr descr="Joanna McDaniel Burkey" id="1754" name="Google Shape;1754;p38"/>
            <p:cNvSpPr/>
            <p:nvPr/>
          </p:nvSpPr>
          <p:spPr>
            <a:xfrm>
              <a:off x="0" y="0"/>
              <a:ext cx="1705530" cy="1705530"/>
            </a:xfrm>
            <a:custGeom>
              <a:rect b="b" l="l" r="r" t="t"/>
              <a:pathLst>
                <a:path extrusionOk="0" h="1705530" w="1705530">
                  <a:moveTo>
                    <a:pt x="0" y="0"/>
                  </a:moveTo>
                  <a:lnTo>
                    <a:pt x="1705530" y="0"/>
                  </a:lnTo>
                  <a:lnTo>
                    <a:pt x="1705530" y="1705530"/>
                  </a:lnTo>
                  <a:lnTo>
                    <a:pt x="0" y="17055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5" name="Google Shape;1755;p38"/>
            <p:cNvSpPr txBox="1"/>
            <p:nvPr/>
          </p:nvSpPr>
          <p:spPr>
            <a:xfrm>
              <a:off x="2019300" y="57872"/>
              <a:ext cx="9197200" cy="1561211"/>
            </a:xfrm>
            <a:prstGeom prst="rect">
              <a:avLst/>
            </a:prstGeom>
            <a:noFill/>
            <a:ln>
              <a:noFill/>
            </a:ln>
          </p:spPr>
          <p:txBody>
            <a:bodyPr anchorCtr="0" anchor="t" bIns="0" lIns="0" spcFirstLastPara="1" rIns="0" wrap="square" tIns="0">
              <a:spAutoFit/>
            </a:bodyPr>
            <a:lstStyle/>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47FF"/>
                  </a:solidFill>
                  <a:latin typeface="Outfit"/>
                  <a:ea typeface="Outfit"/>
                  <a:cs typeface="Outfit"/>
                  <a:sym typeface="Outfit"/>
                </a:rPr>
                <a:t>Joanna Burkey </a:t>
              </a:r>
              <a:r>
                <a:rPr b="0" i="0" lang="en-US" sz="1350" u="none" cap="none" strike="noStrike">
                  <a:solidFill>
                    <a:srgbClr val="000000"/>
                  </a:solidFill>
                  <a:latin typeface="Outfit"/>
                  <a:ea typeface="Outfit"/>
                  <a:cs typeface="Outfit"/>
                  <a:sym typeface="Outfit"/>
                </a:rPr>
                <a:t>/ Cyber Chair Proposed </a:t>
              </a:r>
              <a:endParaRPr b="0" i="0" sz="1400" u="none" cap="none" strike="noStrike">
                <a:solidFill>
                  <a:srgbClr val="000000"/>
                </a:solidFill>
                <a:latin typeface="Arial"/>
                <a:ea typeface="Arial"/>
                <a:cs typeface="Arial"/>
                <a:sym typeface="Arial"/>
              </a:endParaRPr>
            </a:p>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0000"/>
                  </a:solidFill>
                  <a:latin typeface="Outfit"/>
                  <a:ea typeface="Outfit"/>
                  <a:cs typeface="Outfit"/>
                  <a:sym typeface="Outfit"/>
                </a:rPr>
                <a:t>CISO at HP and director on several Boards of technology companies, Joanna brings decades of experience in  corporate governance and cyber issues. She is a published thought leader as well as a talented, respected leader   in inspiring high-performance teams and promoting diversity in technology and cyber security.</a:t>
              </a:r>
              <a:endParaRPr b="0" i="0" sz="1400" u="none" cap="none" strike="noStrike">
                <a:solidFill>
                  <a:srgbClr val="000000"/>
                </a:solidFill>
                <a:latin typeface="Arial"/>
                <a:ea typeface="Arial"/>
                <a:cs typeface="Arial"/>
                <a:sym typeface="Arial"/>
              </a:endParaRPr>
            </a:p>
          </p:txBody>
        </p:sp>
      </p:grpSp>
      <p:sp>
        <p:nvSpPr>
          <p:cNvPr id="1756" name="Google Shape;1756;p38"/>
          <p:cNvSpPr txBox="1"/>
          <p:nvPr/>
        </p:nvSpPr>
        <p:spPr>
          <a:xfrm>
            <a:off x="10998829" y="7733281"/>
            <a:ext cx="6897900" cy="1404000"/>
          </a:xfrm>
          <a:prstGeom prst="rect">
            <a:avLst/>
          </a:prstGeom>
          <a:noFill/>
          <a:ln>
            <a:noFill/>
          </a:ln>
        </p:spPr>
        <p:txBody>
          <a:bodyPr anchorCtr="0" anchor="t" bIns="0" lIns="0" spcFirstLastPara="1" rIns="0" wrap="square" tIns="0">
            <a:spAutoFit/>
          </a:bodyPr>
          <a:lstStyle/>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47FF"/>
                </a:solidFill>
                <a:latin typeface="Outfit"/>
                <a:ea typeface="Outfit"/>
                <a:cs typeface="Outfit"/>
                <a:sym typeface="Outfit"/>
              </a:rPr>
              <a:t>Phyllis Newhouse </a:t>
            </a:r>
            <a:r>
              <a:rPr b="0" i="0" lang="en-US" sz="1350" u="none" cap="none" strike="noStrike">
                <a:solidFill>
                  <a:srgbClr val="000000"/>
                </a:solidFill>
                <a:latin typeface="Outfit"/>
                <a:ea typeface="Outfit"/>
                <a:cs typeface="Outfit"/>
                <a:sym typeface="Outfit"/>
              </a:rPr>
              <a:t>/ Member Proposed </a:t>
            </a:r>
            <a:endParaRPr b="0" i="0" sz="1400" u="none" cap="none" strike="noStrike">
              <a:solidFill>
                <a:srgbClr val="000000"/>
              </a:solidFill>
              <a:latin typeface="Arial"/>
              <a:ea typeface="Arial"/>
              <a:cs typeface="Arial"/>
              <a:sym typeface="Arial"/>
            </a:endParaRPr>
          </a:p>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0000"/>
                </a:solidFill>
                <a:latin typeface="Outfit"/>
                <a:ea typeface="Outfit"/>
                <a:cs typeface="Outfit"/>
                <a:sym typeface="Outfit"/>
              </a:rPr>
              <a:t>Serial entrepreneur and investor, retired military senior officer and mentor. She is CEO and Founder of ShoulderUp Technology Acquisition Corp, Founder and CEO of Xtreme Solutions, Inc.  A pioneer in business, she is the first woman to win an Ernst &amp; Young (EY) Entrepreneur Of The Year® award in the technology category.  </a:t>
            </a:r>
            <a:r>
              <a:rPr b="0" i="0" lang="en-US" sz="1350" u="none" cap="none" strike="noStrike">
                <a:solidFill>
                  <a:schemeClr val="dk1"/>
                </a:solidFill>
                <a:latin typeface="Outfit"/>
                <a:ea typeface="Outfit"/>
                <a:cs typeface="Outfit"/>
                <a:sym typeface="Outfit"/>
              </a:rPr>
              <a:t> </a:t>
            </a:r>
            <a:endParaRPr b="0" i="0" sz="1400" u="none" cap="none" strike="noStrike">
              <a:solidFill>
                <a:srgbClr val="000000"/>
              </a:solidFill>
              <a:latin typeface="Arial"/>
              <a:ea typeface="Arial"/>
              <a:cs typeface="Arial"/>
              <a:sym typeface="Arial"/>
            </a:endParaRPr>
          </a:p>
        </p:txBody>
      </p:sp>
      <p:grpSp>
        <p:nvGrpSpPr>
          <p:cNvPr id="1757" name="Google Shape;1757;p38"/>
          <p:cNvGrpSpPr/>
          <p:nvPr/>
        </p:nvGrpSpPr>
        <p:grpSpPr>
          <a:xfrm>
            <a:off x="9484353" y="2880748"/>
            <a:ext cx="8414292" cy="1279162"/>
            <a:chOff x="0" y="0"/>
            <a:chExt cx="11219056" cy="1705550"/>
          </a:xfrm>
        </p:grpSpPr>
        <p:sp>
          <p:nvSpPr>
            <p:cNvPr descr="Holly Grey" id="1758" name="Google Shape;1758;p38"/>
            <p:cNvSpPr/>
            <p:nvPr/>
          </p:nvSpPr>
          <p:spPr>
            <a:xfrm>
              <a:off x="0" y="0"/>
              <a:ext cx="1705550" cy="1705550"/>
            </a:xfrm>
            <a:custGeom>
              <a:rect b="b" l="l" r="r" t="t"/>
              <a:pathLst>
                <a:path extrusionOk="0" h="1705550" w="1705550">
                  <a:moveTo>
                    <a:pt x="0" y="0"/>
                  </a:moveTo>
                  <a:lnTo>
                    <a:pt x="1705550" y="0"/>
                  </a:lnTo>
                  <a:lnTo>
                    <a:pt x="1705550" y="1705550"/>
                  </a:lnTo>
                  <a:lnTo>
                    <a:pt x="0" y="170555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9" name="Google Shape;1759;p38"/>
            <p:cNvSpPr txBox="1"/>
            <p:nvPr/>
          </p:nvSpPr>
          <p:spPr>
            <a:xfrm>
              <a:off x="2021856" y="216632"/>
              <a:ext cx="9197200" cy="1243711"/>
            </a:xfrm>
            <a:prstGeom prst="rect">
              <a:avLst/>
            </a:prstGeom>
            <a:noFill/>
            <a:ln>
              <a:noFill/>
            </a:ln>
          </p:spPr>
          <p:txBody>
            <a:bodyPr anchorCtr="0" anchor="t" bIns="0" lIns="0" spcFirstLastPara="1" rIns="0" wrap="square" tIns="0">
              <a:spAutoFit/>
            </a:bodyPr>
            <a:lstStyle/>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47FF"/>
                  </a:solidFill>
                  <a:latin typeface="Outfit"/>
                  <a:ea typeface="Outfit"/>
                  <a:cs typeface="Outfit"/>
                  <a:sym typeface="Outfit"/>
                </a:rPr>
                <a:t>Holly Grey </a:t>
              </a:r>
              <a:r>
                <a:rPr b="0" i="0" lang="en-US" sz="1350" u="none" cap="none" strike="noStrike">
                  <a:solidFill>
                    <a:srgbClr val="000000"/>
                  </a:solidFill>
                  <a:latin typeface="Outfit"/>
                  <a:ea typeface="Outfit"/>
                  <a:cs typeface="Outfit"/>
                  <a:sym typeface="Outfit"/>
                </a:rPr>
                <a:t>/ Audit Chair Proposed </a:t>
              </a:r>
              <a:endParaRPr b="0" i="0" sz="1400" u="none" cap="none" strike="noStrike">
                <a:solidFill>
                  <a:srgbClr val="000000"/>
                </a:solidFill>
                <a:latin typeface="Arial"/>
                <a:ea typeface="Arial"/>
                <a:cs typeface="Arial"/>
                <a:sym typeface="Arial"/>
              </a:endParaRPr>
            </a:p>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0000"/>
                  </a:solidFill>
                  <a:latin typeface="Outfit"/>
                  <a:ea typeface="Outfit"/>
                  <a:cs typeface="Outfit"/>
                  <a:sym typeface="Outfit"/>
                </a:rPr>
                <a:t>Currently serving as Chief Financial Officer at Exabeam, former SVP and VP of Finance at Forescout, Accuray and Aspect Software.   Deep experience in accounting SAAS business models and reporting public market accounting.  Accounting education and designations.</a:t>
              </a:r>
              <a:endParaRPr b="0" i="0" sz="1400" u="none" cap="none" strike="noStrike">
                <a:solidFill>
                  <a:srgbClr val="000000"/>
                </a:solidFill>
                <a:latin typeface="Arial"/>
                <a:ea typeface="Arial"/>
                <a:cs typeface="Arial"/>
                <a:sym typeface="Arial"/>
              </a:endParaRPr>
            </a:p>
          </p:txBody>
        </p:sp>
      </p:grpSp>
      <p:grpSp>
        <p:nvGrpSpPr>
          <p:cNvPr id="1760" name="Google Shape;1760;p38"/>
          <p:cNvGrpSpPr/>
          <p:nvPr/>
        </p:nvGrpSpPr>
        <p:grpSpPr>
          <a:xfrm>
            <a:off x="585450" y="1257750"/>
            <a:ext cx="17117100" cy="1007100"/>
            <a:chOff x="0" y="0"/>
            <a:chExt cx="22822800" cy="1342800"/>
          </a:xfrm>
        </p:grpSpPr>
        <p:sp>
          <p:nvSpPr>
            <p:cNvPr id="1761" name="Google Shape;1761;p38"/>
            <p:cNvSpPr/>
            <p:nvPr/>
          </p:nvSpPr>
          <p:spPr>
            <a:xfrm>
              <a:off x="0" y="0"/>
              <a:ext cx="22822788" cy="1342771"/>
            </a:xfrm>
            <a:custGeom>
              <a:rect b="b" l="l" r="r" t="t"/>
              <a:pathLst>
                <a:path extrusionOk="0" h="1342771" w="22822788">
                  <a:moveTo>
                    <a:pt x="0" y="0"/>
                  </a:moveTo>
                  <a:lnTo>
                    <a:pt x="22822788" y="0"/>
                  </a:lnTo>
                  <a:lnTo>
                    <a:pt x="22822788" y="1342771"/>
                  </a:lnTo>
                  <a:lnTo>
                    <a:pt x="0" y="1342771"/>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2" name="Google Shape;1762;p38"/>
            <p:cNvSpPr txBox="1"/>
            <p:nvPr/>
          </p:nvSpPr>
          <p:spPr>
            <a:xfrm>
              <a:off x="0" y="0"/>
              <a:ext cx="22822800" cy="1342800"/>
            </a:xfrm>
            <a:prstGeom prst="rect">
              <a:avLst/>
            </a:prstGeom>
            <a:noFill/>
            <a:ln>
              <a:noFill/>
            </a:ln>
          </p:spPr>
          <p:txBody>
            <a:bodyPr anchorCtr="0" anchor="ctr" bIns="50800" lIns="50800" spcFirstLastPara="1" rIns="50800" wrap="square" tIns="50800">
              <a:no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FFFEFF"/>
                  </a:solidFill>
                  <a:latin typeface="Outfit Light"/>
                  <a:ea typeface="Outfit Light"/>
                  <a:cs typeface="Outfit Light"/>
                  <a:sym typeface="Outfit Light"/>
                </a:rPr>
                <a:t>A small board with big expertise is targeted, able to help scale our business,</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FFFEFF"/>
                  </a:solidFill>
                  <a:latin typeface="Outfit Light"/>
                  <a:ea typeface="Outfit Light"/>
                  <a:cs typeface="Outfit Light"/>
                  <a:sym typeface="Outfit Light"/>
                </a:rPr>
                <a:t>open doors &amp; provide the needed enterprise oversight</a:t>
              </a:r>
              <a:endParaRPr b="0" i="0" sz="1400" u="none" cap="none" strike="noStrike">
                <a:solidFill>
                  <a:srgbClr val="000000"/>
                </a:solidFill>
                <a:latin typeface="Arial"/>
                <a:ea typeface="Arial"/>
                <a:cs typeface="Arial"/>
                <a:sym typeface="Arial"/>
              </a:endParaRPr>
            </a:p>
          </p:txBody>
        </p:sp>
      </p:grpSp>
      <p:grpSp>
        <p:nvGrpSpPr>
          <p:cNvPr id="1763" name="Google Shape;1763;p38"/>
          <p:cNvGrpSpPr/>
          <p:nvPr/>
        </p:nvGrpSpPr>
        <p:grpSpPr>
          <a:xfrm>
            <a:off x="9484353" y="5269720"/>
            <a:ext cx="8412378" cy="1279163"/>
            <a:chOff x="0" y="0"/>
            <a:chExt cx="11216504" cy="1705550"/>
          </a:xfrm>
        </p:grpSpPr>
        <p:sp>
          <p:nvSpPr>
            <p:cNvPr id="1764" name="Google Shape;1764;p38"/>
            <p:cNvSpPr txBox="1"/>
            <p:nvPr/>
          </p:nvSpPr>
          <p:spPr>
            <a:xfrm>
              <a:off x="2019304" y="57882"/>
              <a:ext cx="9197200" cy="1561211"/>
            </a:xfrm>
            <a:prstGeom prst="rect">
              <a:avLst/>
            </a:prstGeom>
            <a:noFill/>
            <a:ln>
              <a:noFill/>
            </a:ln>
          </p:spPr>
          <p:txBody>
            <a:bodyPr anchorCtr="0" anchor="t" bIns="0" lIns="0" spcFirstLastPara="1" rIns="0" wrap="square" tIns="0">
              <a:spAutoFit/>
            </a:bodyPr>
            <a:lstStyle/>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47FF"/>
                  </a:solidFill>
                  <a:latin typeface="Outfit"/>
                  <a:ea typeface="Outfit"/>
                  <a:cs typeface="Outfit"/>
                  <a:sym typeface="Outfit"/>
                </a:rPr>
                <a:t>Sheldon Paul </a:t>
              </a:r>
              <a:r>
                <a:rPr b="0" i="0" lang="en-US" sz="1350" u="none" cap="none" strike="noStrike">
                  <a:solidFill>
                    <a:srgbClr val="000000"/>
                  </a:solidFill>
                  <a:latin typeface="Outfit"/>
                  <a:ea typeface="Outfit"/>
                  <a:cs typeface="Outfit"/>
                  <a:sym typeface="Outfit"/>
                </a:rPr>
                <a:t>/ Member Proposed </a:t>
              </a:r>
              <a:endParaRPr b="0" i="0" sz="1400" u="none" cap="none" strike="noStrike">
                <a:solidFill>
                  <a:srgbClr val="000000"/>
                </a:solidFill>
                <a:latin typeface="Arial"/>
                <a:ea typeface="Arial"/>
                <a:cs typeface="Arial"/>
                <a:sym typeface="Arial"/>
              </a:endParaRPr>
            </a:p>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0000"/>
                  </a:solidFill>
                  <a:latin typeface="Outfit"/>
                  <a:ea typeface="Outfit"/>
                  <a:cs typeface="Outfit"/>
                  <a:sym typeface="Outfit"/>
                </a:rPr>
                <a:t>Renowned medical practitioner and entrepreneur in Las Vegas, Dr. Paul has developed and operated multiple clinics  across the west coast over 28 years of practice.  He has also branched into other businesses and investments very successfully, including early investments in Dot Ai.  He brings unique practical entrepreneurial experience. </a:t>
              </a:r>
              <a:endParaRPr b="0" i="0" sz="1400" u="none" cap="none" strike="noStrike">
                <a:solidFill>
                  <a:srgbClr val="000000"/>
                </a:solidFill>
                <a:latin typeface="Arial"/>
                <a:ea typeface="Arial"/>
                <a:cs typeface="Arial"/>
                <a:sym typeface="Arial"/>
              </a:endParaRPr>
            </a:p>
          </p:txBody>
        </p:sp>
        <p:sp>
          <p:nvSpPr>
            <p:cNvPr descr="Dr. Sheldon W. Paul MD" id="1765" name="Google Shape;1765;p38"/>
            <p:cNvSpPr/>
            <p:nvPr/>
          </p:nvSpPr>
          <p:spPr>
            <a:xfrm>
              <a:off x="0" y="0"/>
              <a:ext cx="1705550" cy="1705550"/>
            </a:xfrm>
            <a:custGeom>
              <a:rect b="b" l="l" r="r" t="t"/>
              <a:pathLst>
                <a:path extrusionOk="0" h="1705550" w="1705550">
                  <a:moveTo>
                    <a:pt x="0" y="0"/>
                  </a:moveTo>
                  <a:lnTo>
                    <a:pt x="1705550" y="0"/>
                  </a:lnTo>
                  <a:lnTo>
                    <a:pt x="1705550" y="1705550"/>
                  </a:lnTo>
                  <a:lnTo>
                    <a:pt x="0" y="170555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66" name="Google Shape;1766;p38"/>
          <p:cNvSpPr/>
          <p:nvPr/>
        </p:nvSpPr>
        <p:spPr>
          <a:xfrm>
            <a:off x="10477162" y="6273938"/>
            <a:ext cx="235363" cy="228124"/>
          </a:xfrm>
          <a:custGeom>
            <a:rect b="b" l="l" r="r" t="t"/>
            <a:pathLst>
              <a:path extrusionOk="0" h="304165" w="313817">
                <a:moveTo>
                  <a:pt x="0" y="0"/>
                </a:moveTo>
                <a:lnTo>
                  <a:pt x="313817" y="0"/>
                </a:lnTo>
                <a:lnTo>
                  <a:pt x="313817" y="304165"/>
                </a:lnTo>
                <a:lnTo>
                  <a:pt x="0" y="304165"/>
                </a:lnTo>
                <a:close/>
              </a:path>
            </a:pathLst>
          </a:custGeom>
          <a:solidFill>
            <a:srgbClr val="1B1B1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67" name="Google Shape;1767;p38"/>
          <p:cNvGrpSpPr/>
          <p:nvPr/>
        </p:nvGrpSpPr>
        <p:grpSpPr>
          <a:xfrm>
            <a:off x="637653" y="7677087"/>
            <a:ext cx="8412302" cy="1460194"/>
            <a:chOff x="0" y="0"/>
            <a:chExt cx="11216402" cy="1946925"/>
          </a:xfrm>
        </p:grpSpPr>
        <p:sp>
          <p:nvSpPr>
            <p:cNvPr id="1768" name="Google Shape;1768;p38"/>
            <p:cNvSpPr txBox="1"/>
            <p:nvPr/>
          </p:nvSpPr>
          <p:spPr>
            <a:xfrm>
              <a:off x="2019302" y="74925"/>
              <a:ext cx="9197100" cy="1872000"/>
            </a:xfrm>
            <a:prstGeom prst="rect">
              <a:avLst/>
            </a:prstGeom>
            <a:noFill/>
            <a:ln>
              <a:noFill/>
            </a:ln>
          </p:spPr>
          <p:txBody>
            <a:bodyPr anchorCtr="0" anchor="t" bIns="0" lIns="0" spcFirstLastPara="1" rIns="0" wrap="square" tIns="0">
              <a:spAutoFit/>
            </a:bodyPr>
            <a:lstStyle/>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47FF"/>
                  </a:solidFill>
                  <a:latin typeface="Outfit"/>
                  <a:ea typeface="Outfit"/>
                  <a:cs typeface="Outfit"/>
                  <a:sym typeface="Outfit"/>
                </a:rPr>
                <a:t>Dr. David Carlson </a:t>
              </a:r>
              <a:r>
                <a:rPr b="0" i="0" lang="en-US" sz="1350" u="none" cap="none" strike="noStrike">
                  <a:solidFill>
                    <a:srgbClr val="000000"/>
                  </a:solidFill>
                  <a:latin typeface="Outfit"/>
                  <a:ea typeface="Outfit"/>
                  <a:cs typeface="Outfit"/>
                  <a:sym typeface="Outfit"/>
                </a:rPr>
                <a:t>/ Governance &amp; Compensation Chair Proposed</a:t>
              </a:r>
              <a:endParaRPr b="0" i="0" sz="1400" u="none" cap="none" strike="noStrike">
                <a:solidFill>
                  <a:srgbClr val="000000"/>
                </a:solidFill>
                <a:latin typeface="Arial"/>
                <a:ea typeface="Arial"/>
                <a:cs typeface="Arial"/>
                <a:sym typeface="Arial"/>
              </a:endParaRPr>
            </a:p>
            <a:p>
              <a:pPr indent="0" lvl="0" marL="0" marR="0" rtl="0" algn="l">
                <a:lnSpc>
                  <a:spcPct val="143925"/>
                </a:lnSpc>
                <a:spcBef>
                  <a:spcPts val="0"/>
                </a:spcBef>
                <a:spcAft>
                  <a:spcPts val="0"/>
                </a:spcAft>
                <a:buClr>
                  <a:srgbClr val="000000"/>
                </a:buClr>
                <a:buSzPts val="1350"/>
                <a:buFont typeface="Arial"/>
                <a:buNone/>
              </a:pPr>
              <a:r>
                <a:rPr b="0" i="0" lang="en-US" sz="1350" u="none" cap="none" strike="noStrike">
                  <a:solidFill>
                    <a:srgbClr val="000000"/>
                  </a:solidFill>
                  <a:latin typeface="Outfit"/>
                  <a:ea typeface="Outfit"/>
                  <a:cs typeface="Outfit"/>
                  <a:sym typeface="Outfit"/>
                </a:rPr>
                <a:t>David Carlson, DO, MBA is the Chief Medical Officer in South King County for Virginia Mason Franciscan Health.  Dr. Carlson is a member and former chair of Physician Insurance Company, and has served on the boards of the Washington Healthcare Alliance, United Way Pierce County and Physicians of Southwest Washington.</a:t>
              </a:r>
              <a:endParaRPr b="0" i="0" sz="1400" u="none" cap="none" strike="noStrike">
                <a:solidFill>
                  <a:srgbClr val="000000"/>
                </a:solidFill>
                <a:latin typeface="Arial"/>
                <a:ea typeface="Arial"/>
                <a:cs typeface="Arial"/>
                <a:sym typeface="Arial"/>
              </a:endParaRPr>
            </a:p>
          </p:txBody>
        </p:sp>
        <p:sp>
          <p:nvSpPr>
            <p:cNvPr descr="David Carlson, D.O. - Physicians Insurance A Mutual Company | LinkedIn" id="1769" name="Google Shape;1769;p38"/>
            <p:cNvSpPr/>
            <p:nvPr/>
          </p:nvSpPr>
          <p:spPr>
            <a:xfrm>
              <a:off x="0" y="0"/>
              <a:ext cx="1739636" cy="1739636"/>
            </a:xfrm>
            <a:custGeom>
              <a:rect b="b" l="l" r="r" t="t"/>
              <a:pathLst>
                <a:path extrusionOk="0" h="1739636" w="1739636">
                  <a:moveTo>
                    <a:pt x="0" y="0"/>
                  </a:moveTo>
                  <a:lnTo>
                    <a:pt x="1739636" y="0"/>
                  </a:lnTo>
                  <a:lnTo>
                    <a:pt x="1739636" y="1739636"/>
                  </a:lnTo>
                  <a:lnTo>
                    <a:pt x="0" y="17396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70" name="Google Shape;1770;p38"/>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71" name="Google Shape;1771;p38"/>
          <p:cNvPicPr preferRelativeResize="0"/>
          <p:nvPr/>
        </p:nvPicPr>
        <p:blipFill rotWithShape="1">
          <a:blip r:embed="rId9">
            <a:alphaModFix/>
          </a:blip>
          <a:srcRect b="0" l="19671" r="18427" t="0"/>
          <a:stretch/>
        </p:blipFill>
        <p:spPr>
          <a:xfrm>
            <a:off x="9556150" y="7764525"/>
            <a:ext cx="1247825" cy="1341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descr="Usa map icon map icon united states Royalty Free Vector" id="1780" name="Google Shape;1780;p39"/>
          <p:cNvSpPr/>
          <p:nvPr/>
        </p:nvSpPr>
        <p:spPr>
          <a:xfrm>
            <a:off x="4748744" y="2335929"/>
            <a:ext cx="8840860" cy="6119251"/>
          </a:xfrm>
          <a:custGeom>
            <a:rect b="b" l="l" r="r" t="t"/>
            <a:pathLst>
              <a:path extrusionOk="0" h="6119251" w="8840860">
                <a:moveTo>
                  <a:pt x="0" y="0"/>
                </a:moveTo>
                <a:lnTo>
                  <a:pt x="8840860" y="0"/>
                </a:lnTo>
                <a:lnTo>
                  <a:pt x="8840860" y="6119251"/>
                </a:lnTo>
                <a:lnTo>
                  <a:pt x="0" y="6119251"/>
                </a:lnTo>
                <a:lnTo>
                  <a:pt x="0" y="0"/>
                </a:lnTo>
                <a:close/>
              </a:path>
            </a:pathLst>
          </a:custGeom>
          <a:blipFill rotWithShape="1">
            <a:blip r:embed="rId3">
              <a:alphaModFix/>
            </a:blip>
            <a:stretch>
              <a:fillRect b="-55366" l="-12504" r="-13253" t="-4085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1" name="Google Shape;1781;p39"/>
          <p:cNvSpPr/>
          <p:nvPr/>
        </p:nvSpPr>
        <p:spPr>
          <a:xfrm>
            <a:off x="1313691" y="3611628"/>
            <a:ext cx="3518738" cy="1274218"/>
          </a:xfrm>
          <a:custGeom>
            <a:rect b="b" l="l" r="r" t="t"/>
            <a:pathLst>
              <a:path extrusionOk="0" h="1274218" w="3518738">
                <a:moveTo>
                  <a:pt x="0" y="0"/>
                </a:moveTo>
                <a:lnTo>
                  <a:pt x="3518737" y="0"/>
                </a:lnTo>
                <a:lnTo>
                  <a:pt x="3518737" y="1274219"/>
                </a:lnTo>
                <a:lnTo>
                  <a:pt x="0" y="127421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7500 Old Georgetown Road" id="1782" name="Google Shape;1782;p39"/>
          <p:cNvSpPr/>
          <p:nvPr/>
        </p:nvSpPr>
        <p:spPr>
          <a:xfrm>
            <a:off x="13087846" y="4572055"/>
            <a:ext cx="2294418" cy="2754892"/>
          </a:xfrm>
          <a:custGeom>
            <a:rect b="b" l="l" r="r" t="t"/>
            <a:pathLst>
              <a:path extrusionOk="0" h="2754892" w="2294418">
                <a:moveTo>
                  <a:pt x="0" y="0"/>
                </a:moveTo>
                <a:lnTo>
                  <a:pt x="2294418" y="0"/>
                </a:lnTo>
                <a:lnTo>
                  <a:pt x="2294418" y="2754892"/>
                </a:lnTo>
                <a:lnTo>
                  <a:pt x="0" y="2754892"/>
                </a:lnTo>
                <a:lnTo>
                  <a:pt x="0" y="0"/>
                </a:lnTo>
                <a:close/>
              </a:path>
            </a:pathLst>
          </a:custGeom>
          <a:blipFill rotWithShape="1">
            <a:blip r:embed="rId5">
              <a:alphaModFix/>
            </a:blip>
            <a:stretch>
              <a:fillRect b="-4274" l="0" r="0" t="-1408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Editable India Map Template for PowerPoint - SlideModel" id="1783" name="Google Shape;1783;p39"/>
          <p:cNvSpPr/>
          <p:nvPr/>
        </p:nvSpPr>
        <p:spPr>
          <a:xfrm>
            <a:off x="4617854" y="6645910"/>
            <a:ext cx="2892326" cy="3281034"/>
          </a:xfrm>
          <a:custGeom>
            <a:rect b="b" l="l" r="r" t="t"/>
            <a:pathLst>
              <a:path extrusionOk="0" h="3281034" w="2892326">
                <a:moveTo>
                  <a:pt x="0" y="0"/>
                </a:moveTo>
                <a:lnTo>
                  <a:pt x="2892325" y="0"/>
                </a:lnTo>
                <a:lnTo>
                  <a:pt x="2892325" y="3281034"/>
                </a:lnTo>
                <a:lnTo>
                  <a:pt x="0" y="3281034"/>
                </a:lnTo>
                <a:lnTo>
                  <a:pt x="0" y="0"/>
                </a:lnTo>
                <a:close/>
              </a:path>
            </a:pathLst>
          </a:custGeom>
          <a:blipFill rotWithShape="1">
            <a:blip r:embed="rId6">
              <a:alphaModFix/>
            </a:blip>
            <a:stretch>
              <a:fillRect b="0" l="-28314" r="-106736" t="-1655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4" name="Google Shape;1784;p39"/>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Locations</a:t>
            </a:r>
            <a:endParaRPr b="0" i="0" sz="1400" u="none" cap="none" strike="noStrike">
              <a:solidFill>
                <a:srgbClr val="000000"/>
              </a:solidFill>
              <a:latin typeface="Arial"/>
              <a:ea typeface="Arial"/>
              <a:cs typeface="Arial"/>
              <a:sym typeface="Arial"/>
            </a:endParaRPr>
          </a:p>
        </p:txBody>
      </p:sp>
      <p:grpSp>
        <p:nvGrpSpPr>
          <p:cNvPr id="1785" name="Google Shape;1785;p39"/>
          <p:cNvGrpSpPr/>
          <p:nvPr/>
        </p:nvGrpSpPr>
        <p:grpSpPr>
          <a:xfrm>
            <a:off x="1528257" y="8698017"/>
            <a:ext cx="3089597" cy="664295"/>
            <a:chOff x="0" y="0"/>
            <a:chExt cx="4119463" cy="885727"/>
          </a:xfrm>
        </p:grpSpPr>
        <p:sp>
          <p:nvSpPr>
            <p:cNvPr id="1786" name="Google Shape;1786;p39"/>
            <p:cNvSpPr/>
            <p:nvPr/>
          </p:nvSpPr>
          <p:spPr>
            <a:xfrm>
              <a:off x="0" y="0"/>
              <a:ext cx="4119420" cy="885727"/>
            </a:xfrm>
            <a:custGeom>
              <a:rect b="b" l="l" r="r" t="t"/>
              <a:pathLst>
                <a:path extrusionOk="0" h="885727" w="4119420">
                  <a:moveTo>
                    <a:pt x="0" y="0"/>
                  </a:moveTo>
                  <a:lnTo>
                    <a:pt x="4119420" y="0"/>
                  </a:lnTo>
                  <a:lnTo>
                    <a:pt x="4119420" y="885727"/>
                  </a:lnTo>
                  <a:lnTo>
                    <a:pt x="0" y="885727"/>
                  </a:ln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7" name="Google Shape;1787;p39"/>
            <p:cNvSpPr txBox="1"/>
            <p:nvPr/>
          </p:nvSpPr>
          <p:spPr>
            <a:xfrm>
              <a:off x="0" y="0"/>
              <a:ext cx="4119463" cy="885679"/>
            </a:xfrm>
            <a:prstGeom prst="rect">
              <a:avLst/>
            </a:prstGeom>
            <a:noFill/>
            <a:ln>
              <a:noFill/>
            </a:ln>
          </p:spPr>
          <p:txBody>
            <a:bodyPr anchorCtr="0" anchor="t" bIns="50800" lIns="50800" spcFirstLastPara="1" rIns="50800" wrap="square" tIns="50800">
              <a:noAutofit/>
            </a:bodyPr>
            <a:lstStyle/>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a:ea typeface="Outfit"/>
                  <a:cs typeface="Outfit"/>
                  <a:sym typeface="Outfit"/>
                </a:rPr>
                <a:t>Software Team in Bangalore, India</a:t>
              </a:r>
              <a:endParaRPr b="0" i="0" sz="1400" u="none" cap="none" strike="noStrike">
                <a:solidFill>
                  <a:srgbClr val="000000"/>
                </a:solidFill>
                <a:latin typeface="Arial"/>
                <a:ea typeface="Arial"/>
                <a:cs typeface="Arial"/>
                <a:sym typeface="Arial"/>
              </a:endParaRPr>
            </a:p>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a:ea typeface="Outfit"/>
                  <a:cs typeface="Outfit"/>
                  <a:sym typeface="Outfit"/>
                </a:rPr>
                <a:t>(Lab &amp; Subsidiary planned in 2025)</a:t>
              </a:r>
              <a:endParaRPr b="0" i="0" sz="1400" u="none" cap="none" strike="noStrike">
                <a:solidFill>
                  <a:srgbClr val="000000"/>
                </a:solidFill>
                <a:latin typeface="Arial"/>
                <a:ea typeface="Arial"/>
                <a:cs typeface="Arial"/>
                <a:sym typeface="Arial"/>
              </a:endParaRPr>
            </a:p>
          </p:txBody>
        </p:sp>
      </p:grpSp>
      <p:sp>
        <p:nvSpPr>
          <p:cNvPr descr="Printable Vector Map of Puerto Rico - Blue | Free Vector Maps" id="1788" name="Google Shape;1788;p39"/>
          <p:cNvSpPr/>
          <p:nvPr/>
        </p:nvSpPr>
        <p:spPr>
          <a:xfrm>
            <a:off x="10642847" y="8568482"/>
            <a:ext cx="1248009" cy="923330"/>
          </a:xfrm>
          <a:custGeom>
            <a:rect b="b" l="l" r="r" t="t"/>
            <a:pathLst>
              <a:path extrusionOk="0" h="923330" w="1248009">
                <a:moveTo>
                  <a:pt x="0" y="0"/>
                </a:moveTo>
                <a:lnTo>
                  <a:pt x="1248009" y="0"/>
                </a:lnTo>
                <a:lnTo>
                  <a:pt x="1248009" y="923329"/>
                </a:lnTo>
                <a:lnTo>
                  <a:pt x="0" y="923329"/>
                </a:lnTo>
                <a:lnTo>
                  <a:pt x="0" y="0"/>
                </a:lnTo>
                <a:close/>
              </a:path>
            </a:pathLst>
          </a:custGeom>
          <a:blipFill rotWithShape="1">
            <a:blip r:embed="rId7">
              <a:alphaModFix/>
            </a:blip>
            <a:stretch>
              <a:fillRect b="-37408" l="-49658" r="-30707" t="-4542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9" name="Google Shape;1789;p39"/>
          <p:cNvSpPr txBox="1"/>
          <p:nvPr/>
        </p:nvSpPr>
        <p:spPr>
          <a:xfrm>
            <a:off x="572322" y="1360966"/>
            <a:ext cx="13875714" cy="460613"/>
          </a:xfrm>
          <a:prstGeom prst="rect">
            <a:avLst/>
          </a:prstGeom>
          <a:noFill/>
          <a:ln>
            <a:noFill/>
          </a:ln>
        </p:spPr>
        <p:txBody>
          <a:bodyPr anchorCtr="0" anchor="t" bIns="0" lIns="0" spcFirstLastPara="1" rIns="0" wrap="square" tIns="0">
            <a:spAutoFit/>
          </a:bodyPr>
          <a:lstStyle/>
          <a:p>
            <a:pPr indent="0" lvl="0" marL="0" marR="0" rtl="0" algn="l">
              <a:lnSpc>
                <a:spcPct val="144016"/>
              </a:lnSpc>
              <a:spcBef>
                <a:spcPts val="0"/>
              </a:spcBef>
              <a:spcAft>
                <a:spcPts val="0"/>
              </a:spcAft>
              <a:buClr>
                <a:srgbClr val="000000"/>
              </a:buClr>
              <a:buSzPts val="2699"/>
              <a:buFont typeface="Arial"/>
              <a:buNone/>
            </a:pPr>
            <a:r>
              <a:rPr b="0" i="0" lang="en-US" sz="2699" u="none" cap="none" strike="noStrike">
                <a:solidFill>
                  <a:srgbClr val="000000"/>
                </a:solidFill>
                <a:latin typeface="Outfit"/>
                <a:ea typeface="Outfit"/>
                <a:cs typeface="Outfit"/>
                <a:sym typeface="Outfit"/>
              </a:rPr>
              <a:t>Customer Success staff across the country and in India for 24/7 support coverage</a:t>
            </a:r>
            <a:endParaRPr b="0" i="0" sz="1400" u="none" cap="none" strike="noStrike">
              <a:solidFill>
                <a:srgbClr val="000000"/>
              </a:solidFill>
              <a:latin typeface="Arial"/>
              <a:ea typeface="Arial"/>
              <a:cs typeface="Arial"/>
              <a:sym typeface="Arial"/>
            </a:endParaRPr>
          </a:p>
        </p:txBody>
      </p:sp>
      <p:grpSp>
        <p:nvGrpSpPr>
          <p:cNvPr id="1790" name="Google Shape;1790;p39"/>
          <p:cNvGrpSpPr/>
          <p:nvPr/>
        </p:nvGrpSpPr>
        <p:grpSpPr>
          <a:xfrm>
            <a:off x="1313682" y="4885832"/>
            <a:ext cx="3518550" cy="646652"/>
            <a:chOff x="0" y="0"/>
            <a:chExt cx="4691400" cy="862203"/>
          </a:xfrm>
        </p:grpSpPr>
        <p:sp>
          <p:nvSpPr>
            <p:cNvPr id="1791" name="Google Shape;1791;p39"/>
            <p:cNvSpPr/>
            <p:nvPr/>
          </p:nvSpPr>
          <p:spPr>
            <a:xfrm>
              <a:off x="0" y="0"/>
              <a:ext cx="4691380" cy="862203"/>
            </a:xfrm>
            <a:custGeom>
              <a:rect b="b" l="l" r="r" t="t"/>
              <a:pathLst>
                <a:path extrusionOk="0" h="862203" w="4691380">
                  <a:moveTo>
                    <a:pt x="0" y="0"/>
                  </a:moveTo>
                  <a:lnTo>
                    <a:pt x="4691380" y="0"/>
                  </a:lnTo>
                  <a:lnTo>
                    <a:pt x="4691380" y="862203"/>
                  </a:lnTo>
                  <a:lnTo>
                    <a:pt x="0" y="862203"/>
                  </a:ln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2" name="Google Shape;1792;p39"/>
            <p:cNvSpPr txBox="1"/>
            <p:nvPr/>
          </p:nvSpPr>
          <p:spPr>
            <a:xfrm>
              <a:off x="0" y="0"/>
              <a:ext cx="4691400" cy="862200"/>
            </a:xfrm>
            <a:prstGeom prst="rect">
              <a:avLst/>
            </a:prstGeom>
            <a:noFill/>
            <a:ln>
              <a:noFill/>
            </a:ln>
          </p:spPr>
          <p:txBody>
            <a:bodyPr anchorCtr="0" anchor="t" bIns="50800" lIns="50800" spcFirstLastPara="1" rIns="50800" wrap="square" tIns="50800">
              <a:noAutofit/>
            </a:bodyPr>
            <a:lstStyle/>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a:ea typeface="Outfit"/>
                  <a:cs typeface="Outfit"/>
                  <a:sym typeface="Outfit"/>
                </a:rPr>
                <a:t>Corporate HQ, Western Experience Center, Las Vegas, NV</a:t>
              </a:r>
              <a:endParaRPr b="0" i="0" sz="1400" u="none" cap="none" strike="noStrike">
                <a:solidFill>
                  <a:srgbClr val="000000"/>
                </a:solidFill>
                <a:latin typeface="Arial"/>
                <a:ea typeface="Arial"/>
                <a:cs typeface="Arial"/>
                <a:sym typeface="Arial"/>
              </a:endParaRPr>
            </a:p>
          </p:txBody>
        </p:sp>
      </p:grpSp>
      <p:grpSp>
        <p:nvGrpSpPr>
          <p:cNvPr id="1793" name="Google Shape;1793;p39"/>
          <p:cNvGrpSpPr/>
          <p:nvPr/>
        </p:nvGrpSpPr>
        <p:grpSpPr>
          <a:xfrm>
            <a:off x="13078380" y="7137559"/>
            <a:ext cx="2303908" cy="750988"/>
            <a:chOff x="0" y="0"/>
            <a:chExt cx="3071876" cy="1001317"/>
          </a:xfrm>
        </p:grpSpPr>
        <p:sp>
          <p:nvSpPr>
            <p:cNvPr id="1794" name="Google Shape;1794;p39"/>
            <p:cNvSpPr/>
            <p:nvPr/>
          </p:nvSpPr>
          <p:spPr>
            <a:xfrm>
              <a:off x="0" y="0"/>
              <a:ext cx="3071876" cy="1001317"/>
            </a:xfrm>
            <a:custGeom>
              <a:rect b="b" l="l" r="r" t="t"/>
              <a:pathLst>
                <a:path extrusionOk="0" h="1001317" w="3071876">
                  <a:moveTo>
                    <a:pt x="0" y="0"/>
                  </a:moveTo>
                  <a:lnTo>
                    <a:pt x="3071876" y="0"/>
                  </a:lnTo>
                  <a:lnTo>
                    <a:pt x="3071876" y="1001317"/>
                  </a:lnTo>
                  <a:lnTo>
                    <a:pt x="0" y="1001317"/>
                  </a:ln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5" name="Google Shape;1795;p39"/>
            <p:cNvSpPr txBox="1"/>
            <p:nvPr/>
          </p:nvSpPr>
          <p:spPr>
            <a:xfrm>
              <a:off x="0" y="0"/>
              <a:ext cx="3071846" cy="1001305"/>
            </a:xfrm>
            <a:prstGeom prst="rect">
              <a:avLst/>
            </a:prstGeom>
            <a:noFill/>
            <a:ln>
              <a:noFill/>
            </a:ln>
          </p:spPr>
          <p:txBody>
            <a:bodyPr anchorCtr="0" anchor="t" bIns="50800" lIns="50800" spcFirstLastPara="1" rIns="50800" wrap="square" tIns="50800">
              <a:noAutofit/>
            </a:bodyPr>
            <a:lstStyle/>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Light"/>
                  <a:ea typeface="Outfit Light"/>
                  <a:cs typeface="Outfit Light"/>
                  <a:sym typeface="Outfit Light"/>
                </a:rPr>
                <a:t>Admin Center </a:t>
              </a:r>
              <a:endParaRPr b="0" i="0" sz="1400" u="none" cap="none" strike="noStrike">
                <a:solidFill>
                  <a:srgbClr val="000000"/>
                </a:solidFill>
                <a:latin typeface="Arial"/>
                <a:ea typeface="Arial"/>
                <a:cs typeface="Arial"/>
                <a:sym typeface="Arial"/>
              </a:endParaRPr>
            </a:p>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Light"/>
                  <a:ea typeface="Outfit Light"/>
                  <a:cs typeface="Outfit Light"/>
                  <a:sym typeface="Outfit Light"/>
                </a:rPr>
                <a:t>Eastern Experience Center</a:t>
              </a:r>
              <a:endParaRPr b="0" i="0" sz="1400" u="none" cap="none" strike="noStrike">
                <a:solidFill>
                  <a:srgbClr val="000000"/>
                </a:solidFill>
                <a:latin typeface="Arial"/>
                <a:ea typeface="Arial"/>
                <a:cs typeface="Arial"/>
                <a:sym typeface="Arial"/>
              </a:endParaRPr>
            </a:p>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Light"/>
                  <a:ea typeface="Outfit Light"/>
                  <a:cs typeface="Outfit Light"/>
                  <a:sym typeface="Outfit Light"/>
                </a:rPr>
                <a:t>Bethesda, MD</a:t>
              </a:r>
              <a:endParaRPr b="0" i="0" sz="1400" u="none" cap="none" strike="noStrike">
                <a:solidFill>
                  <a:srgbClr val="000000"/>
                </a:solidFill>
                <a:latin typeface="Arial"/>
                <a:ea typeface="Arial"/>
                <a:cs typeface="Arial"/>
                <a:sym typeface="Arial"/>
              </a:endParaRPr>
            </a:p>
          </p:txBody>
        </p:sp>
      </p:grpSp>
      <p:grpSp>
        <p:nvGrpSpPr>
          <p:cNvPr id="1796" name="Google Shape;1796;p39"/>
          <p:cNvGrpSpPr/>
          <p:nvPr/>
        </p:nvGrpSpPr>
        <p:grpSpPr>
          <a:xfrm>
            <a:off x="11808819" y="9220619"/>
            <a:ext cx="3198722" cy="461676"/>
            <a:chOff x="0" y="0"/>
            <a:chExt cx="4264962" cy="615569"/>
          </a:xfrm>
        </p:grpSpPr>
        <p:sp>
          <p:nvSpPr>
            <p:cNvPr id="1797" name="Google Shape;1797;p39"/>
            <p:cNvSpPr/>
            <p:nvPr/>
          </p:nvSpPr>
          <p:spPr>
            <a:xfrm>
              <a:off x="0" y="0"/>
              <a:ext cx="4264914" cy="615569"/>
            </a:xfrm>
            <a:custGeom>
              <a:rect b="b" l="l" r="r" t="t"/>
              <a:pathLst>
                <a:path extrusionOk="0" h="615569" w="4264914">
                  <a:moveTo>
                    <a:pt x="0" y="0"/>
                  </a:moveTo>
                  <a:lnTo>
                    <a:pt x="4264914" y="0"/>
                  </a:lnTo>
                  <a:lnTo>
                    <a:pt x="4264914" y="615569"/>
                  </a:lnTo>
                  <a:lnTo>
                    <a:pt x="0" y="615569"/>
                  </a:ln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8" name="Google Shape;1798;p39"/>
            <p:cNvSpPr txBox="1"/>
            <p:nvPr/>
          </p:nvSpPr>
          <p:spPr>
            <a:xfrm>
              <a:off x="0" y="0"/>
              <a:ext cx="4264962" cy="615554"/>
            </a:xfrm>
            <a:prstGeom prst="rect">
              <a:avLst/>
            </a:prstGeom>
            <a:noFill/>
            <a:ln>
              <a:noFill/>
            </a:ln>
          </p:spPr>
          <p:txBody>
            <a:bodyPr anchorCtr="0" anchor="t" bIns="50800" lIns="50800" spcFirstLastPara="1" rIns="50800" wrap="square" tIns="50800">
              <a:noAutofit/>
            </a:bodyPr>
            <a:lstStyle/>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a:ea typeface="Outfit"/>
                  <a:cs typeface="Outfit"/>
                  <a:sym typeface="Outfit"/>
                </a:rPr>
                <a:t>Manufacturing &amp; Test, Puerto Rico</a:t>
              </a:r>
              <a:endParaRPr b="0" i="0" sz="1400" u="none" cap="none" strike="noStrike">
                <a:solidFill>
                  <a:srgbClr val="000000"/>
                </a:solidFill>
                <a:latin typeface="Arial"/>
                <a:ea typeface="Arial"/>
                <a:cs typeface="Arial"/>
                <a:sym typeface="Arial"/>
              </a:endParaRPr>
            </a:p>
          </p:txBody>
        </p:sp>
      </p:grpSp>
      <p:grpSp>
        <p:nvGrpSpPr>
          <p:cNvPr id="1799" name="Google Shape;1799;p39"/>
          <p:cNvGrpSpPr/>
          <p:nvPr/>
        </p:nvGrpSpPr>
        <p:grpSpPr>
          <a:xfrm>
            <a:off x="13442635" y="2947170"/>
            <a:ext cx="2905019" cy="1015662"/>
            <a:chOff x="0" y="0"/>
            <a:chExt cx="3873359" cy="1354216"/>
          </a:xfrm>
        </p:grpSpPr>
        <p:sp>
          <p:nvSpPr>
            <p:cNvPr id="1800" name="Google Shape;1800;p39"/>
            <p:cNvSpPr/>
            <p:nvPr/>
          </p:nvSpPr>
          <p:spPr>
            <a:xfrm>
              <a:off x="0" y="0"/>
              <a:ext cx="3873359" cy="1354201"/>
            </a:xfrm>
            <a:custGeom>
              <a:rect b="b" l="l" r="r" t="t"/>
              <a:pathLst>
                <a:path extrusionOk="0" h="1354201" w="3873359">
                  <a:moveTo>
                    <a:pt x="0" y="0"/>
                  </a:moveTo>
                  <a:lnTo>
                    <a:pt x="3873359" y="0"/>
                  </a:lnTo>
                  <a:lnTo>
                    <a:pt x="3873359" y="1354201"/>
                  </a:lnTo>
                  <a:lnTo>
                    <a:pt x="0" y="1354201"/>
                  </a:lnTo>
                  <a:close/>
                </a:path>
              </a:pathLst>
            </a:cu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1" name="Google Shape;1801;p39"/>
            <p:cNvSpPr txBox="1"/>
            <p:nvPr/>
          </p:nvSpPr>
          <p:spPr>
            <a:xfrm>
              <a:off x="0" y="0"/>
              <a:ext cx="3873358" cy="1354216"/>
            </a:xfrm>
            <a:prstGeom prst="rect">
              <a:avLst/>
            </a:prstGeom>
            <a:noFill/>
            <a:ln>
              <a:noFill/>
            </a:ln>
          </p:spPr>
          <p:txBody>
            <a:bodyPr anchorCtr="0" anchor="t" bIns="50800" lIns="50800" spcFirstLastPara="1" rIns="50800" wrap="square" tIns="50800">
              <a:noAutofit/>
            </a:bodyPr>
            <a:lstStyle/>
            <a:p>
              <a:pPr indent="0" lvl="0" marL="0" marR="0" rtl="0" algn="l">
                <a:lnSpc>
                  <a:spcPct val="120014"/>
                </a:lnSpc>
                <a:spcBef>
                  <a:spcPts val="0"/>
                </a:spcBef>
                <a:spcAft>
                  <a:spcPts val="0"/>
                </a:spcAft>
                <a:buClr>
                  <a:srgbClr val="000000"/>
                </a:buClr>
                <a:buSzPts val="1399"/>
                <a:buFont typeface="Arial"/>
                <a:buNone/>
              </a:pPr>
              <a:r>
                <a:rPr b="0" i="0" lang="en-US" sz="1399" u="none" cap="none" strike="noStrike">
                  <a:solidFill>
                    <a:srgbClr val="FFFFFF"/>
                  </a:solidFill>
                  <a:latin typeface="Outfit"/>
                  <a:ea typeface="Outfit"/>
                  <a:cs typeface="Outfit"/>
                  <a:sym typeface="Outfit"/>
                </a:rPr>
                <a:t>Systems Lab, Shirley, MA</a:t>
              </a:r>
              <a:endParaRPr b="0" i="0" sz="1400" u="none" cap="none" strike="noStrike">
                <a:solidFill>
                  <a:srgbClr val="000000"/>
                </a:solidFill>
                <a:latin typeface="Arial"/>
                <a:ea typeface="Arial"/>
                <a:cs typeface="Arial"/>
                <a:sym typeface="Arial"/>
              </a:endParaRPr>
            </a:p>
            <a:p>
              <a:pPr indent="-175299" lvl="1" marL="350597" marR="0" rtl="0" algn="l">
                <a:lnSpc>
                  <a:spcPct val="120014"/>
                </a:lnSpc>
                <a:spcBef>
                  <a:spcPts val="0"/>
                </a:spcBef>
                <a:spcAft>
                  <a:spcPts val="0"/>
                </a:spcAft>
                <a:buClr>
                  <a:srgbClr val="FFFFFF"/>
                </a:buClr>
                <a:buSzPts val="1399"/>
                <a:buFont typeface="Arial"/>
                <a:buChar char="•"/>
              </a:pPr>
              <a:r>
                <a:rPr b="0" i="0" lang="en-US" sz="1399" u="none" cap="none" strike="noStrike">
                  <a:solidFill>
                    <a:srgbClr val="FFFFFF"/>
                  </a:solidFill>
                  <a:latin typeface="Outfit"/>
                  <a:ea typeface="Outfit"/>
                  <a:cs typeface="Outfit"/>
                  <a:sym typeface="Outfit"/>
                </a:rPr>
                <a:t>Protocol/Firmware Dev &amp; Test</a:t>
              </a:r>
              <a:endParaRPr b="0" i="0" sz="1400" u="none" cap="none" strike="noStrike">
                <a:solidFill>
                  <a:srgbClr val="000000"/>
                </a:solidFill>
                <a:latin typeface="Arial"/>
                <a:ea typeface="Arial"/>
                <a:cs typeface="Arial"/>
                <a:sym typeface="Arial"/>
              </a:endParaRPr>
            </a:p>
            <a:p>
              <a:pPr indent="-175299" lvl="1" marL="350597" marR="0" rtl="0" algn="l">
                <a:lnSpc>
                  <a:spcPct val="120014"/>
                </a:lnSpc>
                <a:spcBef>
                  <a:spcPts val="0"/>
                </a:spcBef>
                <a:spcAft>
                  <a:spcPts val="0"/>
                </a:spcAft>
                <a:buClr>
                  <a:srgbClr val="FFFFFF"/>
                </a:buClr>
                <a:buSzPts val="1399"/>
                <a:buFont typeface="Arial"/>
                <a:buChar char="•"/>
              </a:pPr>
              <a:r>
                <a:rPr b="0" i="0" lang="en-US" sz="1399" u="none" cap="none" strike="noStrike">
                  <a:solidFill>
                    <a:srgbClr val="FFFFFF"/>
                  </a:solidFill>
                  <a:latin typeface="Outfit"/>
                  <a:ea typeface="Outfit"/>
                  <a:cs typeface="Outfit"/>
                  <a:sym typeface="Outfit"/>
                </a:rPr>
                <a:t>DFM/Certs Engineering</a:t>
              </a:r>
              <a:endParaRPr b="0" i="0" sz="1400" u="none" cap="none" strike="noStrike">
                <a:solidFill>
                  <a:srgbClr val="000000"/>
                </a:solidFill>
                <a:latin typeface="Arial"/>
                <a:ea typeface="Arial"/>
                <a:cs typeface="Arial"/>
                <a:sym typeface="Arial"/>
              </a:endParaRPr>
            </a:p>
            <a:p>
              <a:pPr indent="-175299" lvl="1" marL="350597" marR="0" rtl="0" algn="l">
                <a:lnSpc>
                  <a:spcPct val="120014"/>
                </a:lnSpc>
                <a:spcBef>
                  <a:spcPts val="0"/>
                </a:spcBef>
                <a:spcAft>
                  <a:spcPts val="0"/>
                </a:spcAft>
                <a:buClr>
                  <a:srgbClr val="FFFFFF"/>
                </a:buClr>
                <a:buSzPts val="1399"/>
                <a:buFont typeface="Arial"/>
                <a:buChar char="•"/>
              </a:pPr>
              <a:r>
                <a:rPr b="0" i="0" lang="en-US" sz="1399" u="none" cap="none" strike="noStrike">
                  <a:solidFill>
                    <a:srgbClr val="FFFFFF"/>
                  </a:solidFill>
                  <a:latin typeface="Outfit"/>
                  <a:ea typeface="Outfit"/>
                  <a:cs typeface="Outfit"/>
                  <a:sym typeface="Outfit"/>
                </a:rPr>
                <a:t>Technical Meetings &amp; Demos </a:t>
              </a:r>
              <a:endParaRPr b="0" i="0" sz="1400" u="none" cap="none" strike="noStrike">
                <a:solidFill>
                  <a:srgbClr val="000000"/>
                </a:solidFill>
                <a:latin typeface="Arial"/>
                <a:ea typeface="Arial"/>
                <a:cs typeface="Arial"/>
                <a:sym typeface="Arial"/>
              </a:endParaRPr>
            </a:p>
          </p:txBody>
        </p:sp>
      </p:grpSp>
      <p:sp>
        <p:nvSpPr>
          <p:cNvPr descr="Marker with solid fill" id="1802" name="Google Shape;1802;p39"/>
          <p:cNvSpPr/>
          <p:nvPr/>
        </p:nvSpPr>
        <p:spPr>
          <a:xfrm>
            <a:off x="10777822" y="8215494"/>
            <a:ext cx="863991" cy="863991"/>
          </a:xfrm>
          <a:custGeom>
            <a:rect b="b" l="l" r="r" t="t"/>
            <a:pathLst>
              <a:path extrusionOk="0" h="863991" w="863991">
                <a:moveTo>
                  <a:pt x="0" y="0"/>
                </a:moveTo>
                <a:lnTo>
                  <a:pt x="863992" y="0"/>
                </a:lnTo>
                <a:lnTo>
                  <a:pt x="863992" y="863991"/>
                </a:lnTo>
                <a:lnTo>
                  <a:pt x="0" y="8639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Marker with solid fill" id="1803" name="Google Shape;1803;p39"/>
          <p:cNvSpPr/>
          <p:nvPr/>
        </p:nvSpPr>
        <p:spPr>
          <a:xfrm>
            <a:off x="4998576" y="8455180"/>
            <a:ext cx="863991" cy="863991"/>
          </a:xfrm>
          <a:custGeom>
            <a:rect b="b" l="l" r="r" t="t"/>
            <a:pathLst>
              <a:path extrusionOk="0" h="863991" w="863991">
                <a:moveTo>
                  <a:pt x="0" y="0"/>
                </a:moveTo>
                <a:lnTo>
                  <a:pt x="863991" y="0"/>
                </a:lnTo>
                <a:lnTo>
                  <a:pt x="863991" y="863992"/>
                </a:lnTo>
                <a:lnTo>
                  <a:pt x="0" y="8639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Marker with solid fill" id="1804" name="Google Shape;1804;p39"/>
          <p:cNvSpPr/>
          <p:nvPr/>
        </p:nvSpPr>
        <p:spPr>
          <a:xfrm>
            <a:off x="5956606" y="4866070"/>
            <a:ext cx="863991" cy="863991"/>
          </a:xfrm>
          <a:custGeom>
            <a:rect b="b" l="l" r="r" t="t"/>
            <a:pathLst>
              <a:path extrusionOk="0" h="863991" w="863991">
                <a:moveTo>
                  <a:pt x="0" y="0"/>
                </a:moveTo>
                <a:lnTo>
                  <a:pt x="863991" y="0"/>
                </a:lnTo>
                <a:lnTo>
                  <a:pt x="863991" y="863992"/>
                </a:lnTo>
                <a:lnTo>
                  <a:pt x="0" y="8639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Marker with solid fill" id="1805" name="Google Shape;1805;p39"/>
          <p:cNvSpPr/>
          <p:nvPr/>
        </p:nvSpPr>
        <p:spPr>
          <a:xfrm>
            <a:off x="11641814" y="4325978"/>
            <a:ext cx="863991" cy="863991"/>
          </a:xfrm>
          <a:custGeom>
            <a:rect b="b" l="l" r="r" t="t"/>
            <a:pathLst>
              <a:path extrusionOk="0" h="863991" w="863991">
                <a:moveTo>
                  <a:pt x="0" y="0"/>
                </a:moveTo>
                <a:lnTo>
                  <a:pt x="863990" y="0"/>
                </a:lnTo>
                <a:lnTo>
                  <a:pt x="863990" y="863990"/>
                </a:lnTo>
                <a:lnTo>
                  <a:pt x="0" y="86399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Marker with solid fill" id="1806" name="Google Shape;1806;p39"/>
          <p:cNvSpPr/>
          <p:nvPr/>
        </p:nvSpPr>
        <p:spPr>
          <a:xfrm>
            <a:off x="12214389" y="3428338"/>
            <a:ext cx="863991" cy="863991"/>
          </a:xfrm>
          <a:custGeom>
            <a:rect b="b" l="l" r="r" t="t"/>
            <a:pathLst>
              <a:path extrusionOk="0" h="863991" w="863991">
                <a:moveTo>
                  <a:pt x="0" y="0"/>
                </a:moveTo>
                <a:lnTo>
                  <a:pt x="863991" y="0"/>
                </a:lnTo>
                <a:lnTo>
                  <a:pt x="863991" y="863992"/>
                </a:lnTo>
                <a:lnTo>
                  <a:pt x="0" y="8639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7" name="Google Shape;1807;p39"/>
          <p:cNvSpPr/>
          <p:nvPr/>
        </p:nvSpPr>
        <p:spPr>
          <a:xfrm>
            <a:off x="13300551" y="959535"/>
            <a:ext cx="3047102" cy="2032388"/>
          </a:xfrm>
          <a:custGeom>
            <a:rect b="b" l="l" r="r" t="t"/>
            <a:pathLst>
              <a:path extrusionOk="0" h="2032388" w="3047102">
                <a:moveTo>
                  <a:pt x="0" y="0"/>
                </a:moveTo>
                <a:lnTo>
                  <a:pt x="3047102" y="0"/>
                </a:lnTo>
                <a:lnTo>
                  <a:pt x="3047102" y="2032388"/>
                </a:lnTo>
                <a:lnTo>
                  <a:pt x="0" y="2032388"/>
                </a:lnTo>
                <a:lnTo>
                  <a:pt x="0" y="0"/>
                </a:lnTo>
                <a:close/>
              </a:path>
            </a:pathLst>
          </a:custGeom>
          <a:blipFill rotWithShape="1">
            <a:blip r:embed="rId9">
              <a:alphaModFix/>
            </a:blip>
            <a:stretch>
              <a:fillRect b="0" l="4514" r="-451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8" name="Google Shape;1808;p39"/>
          <p:cNvSpPr txBox="1"/>
          <p:nvPr/>
        </p:nvSpPr>
        <p:spPr>
          <a:xfrm>
            <a:off x="8955740" y="9760435"/>
            <a:ext cx="37652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38</a:t>
            </a:r>
            <a:endParaRPr b="0" i="0" sz="1400" u="none" cap="none" strike="noStrike">
              <a:solidFill>
                <a:srgbClr val="000000"/>
              </a:solidFill>
              <a:latin typeface="Arial"/>
              <a:ea typeface="Arial"/>
              <a:cs typeface="Arial"/>
              <a:sym typeface="Arial"/>
            </a:endParaRPr>
          </a:p>
        </p:txBody>
      </p:sp>
      <p:grpSp>
        <p:nvGrpSpPr>
          <p:cNvPr id="1809" name="Google Shape;1809;p39"/>
          <p:cNvGrpSpPr/>
          <p:nvPr/>
        </p:nvGrpSpPr>
        <p:grpSpPr>
          <a:xfrm>
            <a:off x="11848930" y="8385848"/>
            <a:ext cx="2533620" cy="817103"/>
            <a:chOff x="53482" y="53482"/>
            <a:chExt cx="3378160" cy="1089471"/>
          </a:xfrm>
        </p:grpSpPr>
        <p:grpSp>
          <p:nvGrpSpPr>
            <p:cNvPr id="1810" name="Google Shape;1810;p39"/>
            <p:cNvGrpSpPr/>
            <p:nvPr/>
          </p:nvGrpSpPr>
          <p:grpSpPr>
            <a:xfrm>
              <a:off x="53482" y="53482"/>
              <a:ext cx="3348398" cy="1053698"/>
              <a:chOff x="63500" y="63500"/>
              <a:chExt cx="3975608" cy="1251077"/>
            </a:xfrm>
          </p:grpSpPr>
          <p:sp>
            <p:nvSpPr>
              <p:cNvPr id="1811" name="Google Shape;1811;p39"/>
              <p:cNvSpPr/>
              <p:nvPr/>
            </p:nvSpPr>
            <p:spPr>
              <a:xfrm>
                <a:off x="1275968" y="313817"/>
                <a:ext cx="820039" cy="822071"/>
              </a:xfrm>
              <a:custGeom>
                <a:rect b="b" l="l" r="r" t="t"/>
                <a:pathLst>
                  <a:path extrusionOk="0" h="822071" w="820039">
                    <a:moveTo>
                      <a:pt x="819532" y="327152"/>
                    </a:moveTo>
                    <a:lnTo>
                      <a:pt x="816357" y="315214"/>
                    </a:lnTo>
                    <a:cubicBezTo>
                      <a:pt x="804927" y="310896"/>
                      <a:pt x="799339" y="309118"/>
                      <a:pt x="793878" y="308991"/>
                    </a:cubicBezTo>
                    <a:lnTo>
                      <a:pt x="768986" y="308737"/>
                    </a:lnTo>
                    <a:cubicBezTo>
                      <a:pt x="757048" y="307848"/>
                      <a:pt x="745491" y="302514"/>
                      <a:pt x="736855" y="292862"/>
                    </a:cubicBezTo>
                    <a:cubicBezTo>
                      <a:pt x="721361" y="275336"/>
                      <a:pt x="721107" y="249555"/>
                      <a:pt x="735331" y="231902"/>
                    </a:cubicBezTo>
                    <a:lnTo>
                      <a:pt x="738887" y="227838"/>
                    </a:lnTo>
                    <a:lnTo>
                      <a:pt x="742316" y="224790"/>
                    </a:lnTo>
                    <a:lnTo>
                      <a:pt x="743459" y="223901"/>
                    </a:lnTo>
                    <a:lnTo>
                      <a:pt x="754127" y="213233"/>
                    </a:lnTo>
                    <a:cubicBezTo>
                      <a:pt x="767208" y="198120"/>
                      <a:pt x="766446" y="188341"/>
                      <a:pt x="757937" y="179451"/>
                    </a:cubicBezTo>
                    <a:lnTo>
                      <a:pt x="749555" y="170688"/>
                    </a:lnTo>
                    <a:cubicBezTo>
                      <a:pt x="729489" y="150876"/>
                      <a:pt x="713614" y="135382"/>
                      <a:pt x="697866" y="119761"/>
                    </a:cubicBezTo>
                    <a:lnTo>
                      <a:pt x="641478" y="63246"/>
                    </a:lnTo>
                    <a:cubicBezTo>
                      <a:pt x="632588" y="54610"/>
                      <a:pt x="622682" y="54483"/>
                      <a:pt x="613411" y="62992"/>
                    </a:cubicBezTo>
                    <a:lnTo>
                      <a:pt x="601854" y="74041"/>
                    </a:lnTo>
                    <a:lnTo>
                      <a:pt x="596012" y="79121"/>
                    </a:lnTo>
                    <a:cubicBezTo>
                      <a:pt x="588010" y="87757"/>
                      <a:pt x="576835" y="93980"/>
                      <a:pt x="564007" y="94996"/>
                    </a:cubicBezTo>
                    <a:cubicBezTo>
                      <a:pt x="537972" y="97028"/>
                      <a:pt x="515112" y="77724"/>
                      <a:pt x="513081" y="51562"/>
                    </a:cubicBezTo>
                    <a:lnTo>
                      <a:pt x="512954" y="49149"/>
                    </a:lnTo>
                    <a:lnTo>
                      <a:pt x="512954" y="33909"/>
                    </a:lnTo>
                    <a:cubicBezTo>
                      <a:pt x="512700" y="8255"/>
                      <a:pt x="505842" y="1397"/>
                      <a:pt x="487046" y="1397"/>
                    </a:cubicBezTo>
                    <a:lnTo>
                      <a:pt x="410592" y="1397"/>
                    </a:lnTo>
                    <a:cubicBezTo>
                      <a:pt x="387097" y="1397"/>
                      <a:pt x="363602" y="2286"/>
                      <a:pt x="340234" y="1143"/>
                    </a:cubicBezTo>
                    <a:cubicBezTo>
                      <a:pt x="315469" y="0"/>
                      <a:pt x="305563" y="8509"/>
                      <a:pt x="306833" y="34544"/>
                    </a:cubicBezTo>
                    <a:lnTo>
                      <a:pt x="307087" y="41910"/>
                    </a:lnTo>
                    <a:lnTo>
                      <a:pt x="306833" y="45466"/>
                    </a:lnTo>
                    <a:cubicBezTo>
                      <a:pt x="307468" y="57277"/>
                      <a:pt x="303658" y="69469"/>
                      <a:pt x="295149" y="79248"/>
                    </a:cubicBezTo>
                    <a:cubicBezTo>
                      <a:pt x="278004" y="98933"/>
                      <a:pt x="248159" y="100965"/>
                      <a:pt x="228347" y="83820"/>
                    </a:cubicBezTo>
                    <a:lnTo>
                      <a:pt x="226442" y="82169"/>
                    </a:lnTo>
                    <a:lnTo>
                      <a:pt x="225553" y="81661"/>
                    </a:lnTo>
                    <a:lnTo>
                      <a:pt x="207646" y="64008"/>
                    </a:lnTo>
                    <a:cubicBezTo>
                      <a:pt x="198121" y="54610"/>
                      <a:pt x="188723" y="54356"/>
                      <a:pt x="178944" y="63627"/>
                    </a:cubicBezTo>
                    <a:lnTo>
                      <a:pt x="140844" y="100711"/>
                    </a:lnTo>
                    <a:cubicBezTo>
                      <a:pt x="119127" y="122301"/>
                      <a:pt x="97537" y="144018"/>
                      <a:pt x="75820" y="165735"/>
                    </a:cubicBezTo>
                    <a:lnTo>
                      <a:pt x="66549" y="174752"/>
                    </a:lnTo>
                    <a:cubicBezTo>
                      <a:pt x="53721" y="188722"/>
                      <a:pt x="55246" y="202692"/>
                      <a:pt x="65532" y="213106"/>
                    </a:cubicBezTo>
                    <a:lnTo>
                      <a:pt x="78486" y="226060"/>
                    </a:lnTo>
                    <a:lnTo>
                      <a:pt x="80645" y="227965"/>
                    </a:lnTo>
                    <a:lnTo>
                      <a:pt x="83058" y="230505"/>
                    </a:lnTo>
                    <a:cubicBezTo>
                      <a:pt x="90805" y="239522"/>
                      <a:pt x="95123" y="250317"/>
                      <a:pt x="95123" y="262001"/>
                    </a:cubicBezTo>
                    <a:cubicBezTo>
                      <a:pt x="95123" y="286639"/>
                      <a:pt x="76327" y="306832"/>
                      <a:pt x="52324" y="309118"/>
                    </a:cubicBezTo>
                    <a:lnTo>
                      <a:pt x="49276" y="309372"/>
                    </a:lnTo>
                    <a:lnTo>
                      <a:pt x="45212" y="309372"/>
                    </a:lnTo>
                    <a:lnTo>
                      <a:pt x="43307" y="309245"/>
                    </a:lnTo>
                    <a:lnTo>
                      <a:pt x="42799" y="309118"/>
                    </a:lnTo>
                    <a:lnTo>
                      <a:pt x="33147" y="308991"/>
                    </a:lnTo>
                    <a:cubicBezTo>
                      <a:pt x="7493" y="308483"/>
                      <a:pt x="0" y="318008"/>
                      <a:pt x="381" y="336169"/>
                    </a:cubicBezTo>
                    <a:lnTo>
                      <a:pt x="762" y="412115"/>
                    </a:lnTo>
                    <a:cubicBezTo>
                      <a:pt x="762" y="412750"/>
                      <a:pt x="762" y="413512"/>
                      <a:pt x="762" y="414147"/>
                    </a:cubicBezTo>
                    <a:lnTo>
                      <a:pt x="6096" y="425958"/>
                    </a:lnTo>
                    <a:lnTo>
                      <a:pt x="172466" y="425958"/>
                    </a:lnTo>
                    <a:cubicBezTo>
                      <a:pt x="179070" y="425958"/>
                      <a:pt x="184404" y="420624"/>
                      <a:pt x="184277" y="414020"/>
                    </a:cubicBezTo>
                    <a:lnTo>
                      <a:pt x="184277" y="411353"/>
                    </a:lnTo>
                    <a:cubicBezTo>
                      <a:pt x="184404" y="288290"/>
                      <a:pt x="284353" y="187071"/>
                      <a:pt x="408051" y="185801"/>
                    </a:cubicBezTo>
                    <a:cubicBezTo>
                      <a:pt x="532257" y="184531"/>
                      <a:pt x="635889" y="286258"/>
                      <a:pt x="635762" y="412369"/>
                    </a:cubicBezTo>
                    <a:cubicBezTo>
                      <a:pt x="635635" y="535051"/>
                      <a:pt x="536575" y="636524"/>
                      <a:pt x="410718" y="638175"/>
                    </a:cubicBezTo>
                    <a:lnTo>
                      <a:pt x="410591" y="638175"/>
                    </a:lnTo>
                    <a:lnTo>
                      <a:pt x="398526" y="643382"/>
                    </a:lnTo>
                    <a:lnTo>
                      <a:pt x="398526" y="810260"/>
                    </a:lnTo>
                    <a:cubicBezTo>
                      <a:pt x="398526" y="816737"/>
                      <a:pt x="403860" y="822071"/>
                      <a:pt x="410337" y="822071"/>
                    </a:cubicBezTo>
                    <a:lnTo>
                      <a:pt x="486410" y="822071"/>
                    </a:lnTo>
                    <a:cubicBezTo>
                      <a:pt x="505968" y="822071"/>
                      <a:pt x="512953" y="815213"/>
                      <a:pt x="513080" y="796036"/>
                    </a:cubicBezTo>
                    <a:lnTo>
                      <a:pt x="513207" y="787654"/>
                    </a:lnTo>
                    <a:lnTo>
                      <a:pt x="513207" y="780923"/>
                    </a:lnTo>
                    <a:lnTo>
                      <a:pt x="512445" y="771525"/>
                    </a:lnTo>
                    <a:cubicBezTo>
                      <a:pt x="514096" y="760476"/>
                      <a:pt x="516382" y="754253"/>
                      <a:pt x="520192" y="748411"/>
                    </a:cubicBezTo>
                    <a:cubicBezTo>
                      <a:pt x="534289" y="726440"/>
                      <a:pt x="563626" y="720090"/>
                      <a:pt x="585597" y="734187"/>
                    </a:cubicBezTo>
                    <a:lnTo>
                      <a:pt x="587629" y="735457"/>
                    </a:lnTo>
                    <a:lnTo>
                      <a:pt x="588645" y="736092"/>
                    </a:lnTo>
                    <a:lnTo>
                      <a:pt x="589280" y="736727"/>
                    </a:lnTo>
                    <a:lnTo>
                      <a:pt x="594868" y="741807"/>
                    </a:lnTo>
                    <a:cubicBezTo>
                      <a:pt x="601345" y="748919"/>
                      <a:pt x="605536" y="753237"/>
                      <a:pt x="609854" y="757555"/>
                    </a:cubicBezTo>
                    <a:cubicBezTo>
                      <a:pt x="618998" y="767080"/>
                      <a:pt x="633730" y="769874"/>
                      <a:pt x="645922" y="756539"/>
                    </a:cubicBezTo>
                    <a:lnTo>
                      <a:pt x="667258" y="735076"/>
                    </a:lnTo>
                    <a:cubicBezTo>
                      <a:pt x="695325" y="707136"/>
                      <a:pt x="723392" y="679323"/>
                      <a:pt x="751459" y="651256"/>
                    </a:cubicBezTo>
                    <a:lnTo>
                      <a:pt x="758063" y="644144"/>
                    </a:lnTo>
                    <a:cubicBezTo>
                      <a:pt x="766445" y="632587"/>
                      <a:pt x="766318" y="623697"/>
                      <a:pt x="760476" y="616585"/>
                    </a:cubicBezTo>
                    <a:lnTo>
                      <a:pt x="751205" y="606425"/>
                    </a:lnTo>
                    <a:cubicBezTo>
                      <a:pt x="744855" y="600075"/>
                      <a:pt x="743331" y="598551"/>
                      <a:pt x="741807" y="597154"/>
                    </a:cubicBezTo>
                    <a:lnTo>
                      <a:pt x="741934" y="597027"/>
                    </a:lnTo>
                    <a:cubicBezTo>
                      <a:pt x="733171" y="588899"/>
                      <a:pt x="727456" y="577469"/>
                      <a:pt x="726821" y="564642"/>
                    </a:cubicBezTo>
                    <a:cubicBezTo>
                      <a:pt x="725551" y="539877"/>
                      <a:pt x="743585" y="518541"/>
                      <a:pt x="767715" y="515366"/>
                    </a:cubicBezTo>
                    <a:lnTo>
                      <a:pt x="770255" y="515112"/>
                    </a:lnTo>
                    <a:lnTo>
                      <a:pt x="774065" y="514985"/>
                    </a:lnTo>
                    <a:lnTo>
                      <a:pt x="777748" y="515112"/>
                    </a:lnTo>
                    <a:lnTo>
                      <a:pt x="780034" y="515366"/>
                    </a:lnTo>
                    <a:lnTo>
                      <a:pt x="789432" y="515239"/>
                    </a:lnTo>
                    <a:cubicBezTo>
                      <a:pt x="813054" y="514985"/>
                      <a:pt x="820039" y="507619"/>
                      <a:pt x="820039" y="488569"/>
                    </a:cubicBezTo>
                    <a:lnTo>
                      <a:pt x="820039" y="335661"/>
                    </a:lnTo>
                    <a:cubicBezTo>
                      <a:pt x="820039" y="332867"/>
                      <a:pt x="820039" y="329946"/>
                      <a:pt x="819912" y="327152"/>
                    </a:cubicBezTo>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2" name="Google Shape;1812;p39"/>
              <p:cNvSpPr/>
              <p:nvPr/>
            </p:nvSpPr>
            <p:spPr>
              <a:xfrm>
                <a:off x="1098042" y="769239"/>
                <a:ext cx="544068" cy="545338"/>
              </a:xfrm>
              <a:custGeom>
                <a:rect b="b" l="l" r="r" t="t"/>
                <a:pathLst>
                  <a:path extrusionOk="0" h="545338" w="544068">
                    <a:moveTo>
                      <a:pt x="272542" y="423545"/>
                    </a:moveTo>
                    <a:cubicBezTo>
                      <a:pt x="189738" y="422910"/>
                      <a:pt x="122174" y="357378"/>
                      <a:pt x="122301" y="272161"/>
                    </a:cubicBezTo>
                    <a:cubicBezTo>
                      <a:pt x="122428" y="191389"/>
                      <a:pt x="188722" y="124206"/>
                      <a:pt x="270764" y="123317"/>
                    </a:cubicBezTo>
                    <a:cubicBezTo>
                      <a:pt x="353187" y="122428"/>
                      <a:pt x="422021" y="189992"/>
                      <a:pt x="421894" y="273685"/>
                    </a:cubicBezTo>
                    <a:cubicBezTo>
                      <a:pt x="421767" y="355092"/>
                      <a:pt x="356108" y="422529"/>
                      <a:pt x="272542" y="423545"/>
                    </a:cubicBezTo>
                    <a:moveTo>
                      <a:pt x="544068" y="217170"/>
                    </a:moveTo>
                    <a:lnTo>
                      <a:pt x="542036" y="209296"/>
                    </a:lnTo>
                    <a:lnTo>
                      <a:pt x="530733" y="205232"/>
                    </a:lnTo>
                    <a:cubicBezTo>
                      <a:pt x="521589" y="205105"/>
                      <a:pt x="516128" y="205105"/>
                      <a:pt x="510540" y="204978"/>
                    </a:cubicBezTo>
                    <a:lnTo>
                      <a:pt x="510540" y="204978"/>
                    </a:lnTo>
                    <a:lnTo>
                      <a:pt x="494919" y="200914"/>
                    </a:lnTo>
                    <a:cubicBezTo>
                      <a:pt x="478917" y="182880"/>
                      <a:pt x="478790" y="165735"/>
                      <a:pt x="488188" y="154051"/>
                    </a:cubicBezTo>
                    <a:lnTo>
                      <a:pt x="490474" y="151384"/>
                    </a:lnTo>
                    <a:lnTo>
                      <a:pt x="492760" y="149352"/>
                    </a:lnTo>
                    <a:lnTo>
                      <a:pt x="493522" y="148717"/>
                    </a:lnTo>
                    <a:lnTo>
                      <a:pt x="500634" y="141605"/>
                    </a:lnTo>
                    <a:cubicBezTo>
                      <a:pt x="509397" y="131572"/>
                      <a:pt x="508889" y="125095"/>
                      <a:pt x="503174" y="119126"/>
                    </a:cubicBezTo>
                    <a:lnTo>
                      <a:pt x="497586" y="113284"/>
                    </a:lnTo>
                    <a:cubicBezTo>
                      <a:pt x="484251" y="100076"/>
                      <a:pt x="473710" y="89916"/>
                      <a:pt x="463296" y="79502"/>
                    </a:cubicBezTo>
                    <a:lnTo>
                      <a:pt x="425831" y="42037"/>
                    </a:lnTo>
                    <a:cubicBezTo>
                      <a:pt x="419989" y="36322"/>
                      <a:pt x="413385" y="36195"/>
                      <a:pt x="407289" y="41910"/>
                    </a:cubicBezTo>
                    <a:lnTo>
                      <a:pt x="399542" y="49149"/>
                    </a:lnTo>
                    <a:lnTo>
                      <a:pt x="395605" y="52578"/>
                    </a:lnTo>
                    <a:cubicBezTo>
                      <a:pt x="390398" y="58293"/>
                      <a:pt x="382905" y="62357"/>
                      <a:pt x="374396" y="63119"/>
                    </a:cubicBezTo>
                    <a:cubicBezTo>
                      <a:pt x="357124" y="64516"/>
                      <a:pt x="341884" y="51689"/>
                      <a:pt x="340614" y="34290"/>
                    </a:cubicBezTo>
                    <a:lnTo>
                      <a:pt x="340487" y="32639"/>
                    </a:lnTo>
                    <a:lnTo>
                      <a:pt x="340487" y="22479"/>
                    </a:lnTo>
                    <a:cubicBezTo>
                      <a:pt x="340360" y="5461"/>
                      <a:pt x="335788" y="889"/>
                      <a:pt x="323342" y="889"/>
                    </a:cubicBezTo>
                    <a:lnTo>
                      <a:pt x="272542" y="889"/>
                    </a:lnTo>
                    <a:cubicBezTo>
                      <a:pt x="256921" y="889"/>
                      <a:pt x="241300" y="1524"/>
                      <a:pt x="225806" y="762"/>
                    </a:cubicBezTo>
                    <a:cubicBezTo>
                      <a:pt x="209423" y="0"/>
                      <a:pt x="202819" y="5588"/>
                      <a:pt x="203581" y="22860"/>
                    </a:cubicBezTo>
                    <a:lnTo>
                      <a:pt x="203708" y="27813"/>
                    </a:lnTo>
                    <a:lnTo>
                      <a:pt x="203581" y="30099"/>
                    </a:lnTo>
                    <a:cubicBezTo>
                      <a:pt x="203962" y="37973"/>
                      <a:pt x="201422" y="46101"/>
                      <a:pt x="195834" y="52578"/>
                    </a:cubicBezTo>
                    <a:cubicBezTo>
                      <a:pt x="184404" y="65659"/>
                      <a:pt x="164592" y="67056"/>
                      <a:pt x="151511" y="55626"/>
                    </a:cubicBezTo>
                    <a:lnTo>
                      <a:pt x="150241" y="54483"/>
                    </a:lnTo>
                    <a:lnTo>
                      <a:pt x="149606" y="54102"/>
                    </a:lnTo>
                    <a:lnTo>
                      <a:pt x="141732" y="46355"/>
                    </a:lnTo>
                    <a:cubicBezTo>
                      <a:pt x="131445" y="36195"/>
                      <a:pt x="125095" y="36068"/>
                      <a:pt x="118745" y="42164"/>
                    </a:cubicBezTo>
                    <a:lnTo>
                      <a:pt x="93472" y="66802"/>
                    </a:lnTo>
                    <a:cubicBezTo>
                      <a:pt x="78994" y="81153"/>
                      <a:pt x="64643" y="95504"/>
                      <a:pt x="50292" y="109982"/>
                    </a:cubicBezTo>
                    <a:lnTo>
                      <a:pt x="44069" y="115951"/>
                    </a:lnTo>
                    <a:cubicBezTo>
                      <a:pt x="35560" y="125222"/>
                      <a:pt x="36576" y="134493"/>
                      <a:pt x="43434" y="141351"/>
                    </a:cubicBezTo>
                    <a:lnTo>
                      <a:pt x="52070" y="149987"/>
                    </a:lnTo>
                    <a:lnTo>
                      <a:pt x="53467" y="151257"/>
                    </a:lnTo>
                    <a:lnTo>
                      <a:pt x="55118" y="152908"/>
                    </a:lnTo>
                    <a:lnTo>
                      <a:pt x="63119" y="166116"/>
                    </a:lnTo>
                    <a:cubicBezTo>
                      <a:pt x="63119" y="190246"/>
                      <a:pt x="50673" y="203708"/>
                      <a:pt x="34671" y="205105"/>
                    </a:cubicBezTo>
                    <a:lnTo>
                      <a:pt x="32639" y="205232"/>
                    </a:lnTo>
                    <a:lnTo>
                      <a:pt x="29972" y="205232"/>
                    </a:lnTo>
                    <a:lnTo>
                      <a:pt x="28702" y="205105"/>
                    </a:lnTo>
                    <a:lnTo>
                      <a:pt x="28321" y="205105"/>
                    </a:lnTo>
                    <a:lnTo>
                      <a:pt x="21971" y="204978"/>
                    </a:lnTo>
                    <a:cubicBezTo>
                      <a:pt x="4953" y="204597"/>
                      <a:pt x="0" y="210947"/>
                      <a:pt x="254" y="223012"/>
                    </a:cubicBezTo>
                    <a:lnTo>
                      <a:pt x="381" y="302006"/>
                    </a:lnTo>
                    <a:cubicBezTo>
                      <a:pt x="381" y="310388"/>
                      <a:pt x="254" y="318643"/>
                      <a:pt x="381" y="327025"/>
                    </a:cubicBezTo>
                    <a:lnTo>
                      <a:pt x="4953" y="340995"/>
                    </a:lnTo>
                    <a:cubicBezTo>
                      <a:pt x="17018" y="342265"/>
                      <a:pt x="20320" y="342138"/>
                      <a:pt x="23495" y="342138"/>
                    </a:cubicBezTo>
                    <a:lnTo>
                      <a:pt x="25400" y="342138"/>
                    </a:lnTo>
                    <a:lnTo>
                      <a:pt x="33782" y="341249"/>
                    </a:lnTo>
                    <a:lnTo>
                      <a:pt x="38100" y="342138"/>
                    </a:lnTo>
                    <a:lnTo>
                      <a:pt x="45212" y="344297"/>
                    </a:lnTo>
                    <a:cubicBezTo>
                      <a:pt x="63119" y="355727"/>
                      <a:pt x="67310" y="375158"/>
                      <a:pt x="58039" y="389763"/>
                    </a:cubicBezTo>
                    <a:lnTo>
                      <a:pt x="57150" y="391033"/>
                    </a:lnTo>
                    <a:lnTo>
                      <a:pt x="56642" y="391668"/>
                    </a:lnTo>
                    <a:lnTo>
                      <a:pt x="52451" y="396367"/>
                    </a:lnTo>
                    <a:lnTo>
                      <a:pt x="49784" y="398272"/>
                    </a:lnTo>
                    <a:lnTo>
                      <a:pt x="45339" y="403098"/>
                    </a:lnTo>
                    <a:cubicBezTo>
                      <a:pt x="35179" y="413258"/>
                      <a:pt x="34925" y="421259"/>
                      <a:pt x="42799" y="429133"/>
                    </a:cubicBezTo>
                    <a:lnTo>
                      <a:pt x="80899" y="467360"/>
                    </a:lnTo>
                    <a:cubicBezTo>
                      <a:pt x="92710" y="479171"/>
                      <a:pt x="104394" y="490982"/>
                      <a:pt x="116205" y="502666"/>
                    </a:cubicBezTo>
                    <a:lnTo>
                      <a:pt x="131445" y="509778"/>
                    </a:lnTo>
                    <a:lnTo>
                      <a:pt x="140462" y="501269"/>
                    </a:lnTo>
                    <a:lnTo>
                      <a:pt x="150749" y="490982"/>
                    </a:lnTo>
                    <a:lnTo>
                      <a:pt x="150749" y="491109"/>
                    </a:lnTo>
                    <a:lnTo>
                      <a:pt x="164592" y="482854"/>
                    </a:lnTo>
                    <a:cubicBezTo>
                      <a:pt x="190500" y="483997"/>
                      <a:pt x="203835" y="498729"/>
                      <a:pt x="203073" y="516001"/>
                    </a:cubicBezTo>
                    <a:lnTo>
                      <a:pt x="202946" y="517652"/>
                    </a:lnTo>
                    <a:lnTo>
                      <a:pt x="203073" y="518414"/>
                    </a:lnTo>
                    <a:lnTo>
                      <a:pt x="203200" y="524637"/>
                    </a:lnTo>
                    <a:cubicBezTo>
                      <a:pt x="203327" y="540639"/>
                      <a:pt x="207899" y="545338"/>
                      <a:pt x="220726" y="545338"/>
                    </a:cubicBezTo>
                    <a:lnTo>
                      <a:pt x="322326" y="545338"/>
                    </a:lnTo>
                    <a:cubicBezTo>
                      <a:pt x="335407" y="545338"/>
                      <a:pt x="339979" y="540766"/>
                      <a:pt x="339979" y="528066"/>
                    </a:cubicBezTo>
                    <a:lnTo>
                      <a:pt x="339979" y="522478"/>
                    </a:lnTo>
                    <a:lnTo>
                      <a:pt x="339979" y="518033"/>
                    </a:lnTo>
                    <a:lnTo>
                      <a:pt x="339471" y="511810"/>
                    </a:lnTo>
                    <a:lnTo>
                      <a:pt x="342138" y="500253"/>
                    </a:lnTo>
                    <a:cubicBezTo>
                      <a:pt x="353949" y="481838"/>
                      <a:pt x="373380" y="477647"/>
                      <a:pt x="387985" y="487045"/>
                    </a:cubicBezTo>
                    <a:lnTo>
                      <a:pt x="389382" y="487934"/>
                    </a:lnTo>
                    <a:lnTo>
                      <a:pt x="390017" y="488315"/>
                    </a:lnTo>
                    <a:lnTo>
                      <a:pt x="390398" y="488696"/>
                    </a:lnTo>
                    <a:lnTo>
                      <a:pt x="394081" y="492125"/>
                    </a:lnTo>
                    <a:lnTo>
                      <a:pt x="401193" y="499745"/>
                    </a:lnTo>
                    <a:cubicBezTo>
                      <a:pt x="410083" y="508889"/>
                      <a:pt x="419862" y="510794"/>
                      <a:pt x="427990" y="502031"/>
                    </a:cubicBezTo>
                    <a:lnTo>
                      <a:pt x="437515" y="492506"/>
                    </a:lnTo>
                    <a:cubicBezTo>
                      <a:pt x="460883" y="469265"/>
                      <a:pt x="479552" y="450723"/>
                      <a:pt x="498094" y="432181"/>
                    </a:cubicBezTo>
                    <a:lnTo>
                      <a:pt x="502539" y="427482"/>
                    </a:lnTo>
                    <a:lnTo>
                      <a:pt x="508000" y="413893"/>
                    </a:lnTo>
                    <a:cubicBezTo>
                      <a:pt x="501142" y="405765"/>
                      <a:pt x="497967" y="402463"/>
                      <a:pt x="494665" y="399288"/>
                    </a:cubicBezTo>
                    <a:lnTo>
                      <a:pt x="492633" y="397383"/>
                    </a:lnTo>
                    <a:lnTo>
                      <a:pt x="491744" y="396367"/>
                    </a:lnTo>
                    <a:lnTo>
                      <a:pt x="482092" y="383413"/>
                    </a:lnTo>
                    <a:cubicBezTo>
                      <a:pt x="480822" y="358394"/>
                      <a:pt x="492760" y="344297"/>
                      <a:pt x="508762" y="342138"/>
                    </a:cubicBezTo>
                    <a:lnTo>
                      <a:pt x="510413" y="341884"/>
                    </a:lnTo>
                    <a:lnTo>
                      <a:pt x="512953" y="341757"/>
                    </a:lnTo>
                    <a:lnTo>
                      <a:pt x="515747" y="341884"/>
                    </a:lnTo>
                    <a:lnTo>
                      <a:pt x="522986" y="342011"/>
                    </a:lnTo>
                    <a:cubicBezTo>
                      <a:pt x="538861" y="341757"/>
                      <a:pt x="543433" y="336931"/>
                      <a:pt x="543560" y="324231"/>
                    </a:cubicBezTo>
                    <a:lnTo>
                      <a:pt x="543560" y="222631"/>
                    </a:lnTo>
                    <a:cubicBezTo>
                      <a:pt x="543560" y="220726"/>
                      <a:pt x="543560" y="218821"/>
                      <a:pt x="543433" y="217043"/>
                    </a:cubicBezTo>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3" name="Google Shape;1813;p39"/>
              <p:cNvSpPr/>
              <p:nvPr/>
            </p:nvSpPr>
            <p:spPr>
              <a:xfrm>
                <a:off x="169164" y="393446"/>
                <a:ext cx="1065530" cy="668274"/>
              </a:xfrm>
              <a:custGeom>
                <a:rect b="b" l="l" r="r" t="t"/>
                <a:pathLst>
                  <a:path extrusionOk="0" h="668274" w="1065530">
                    <a:moveTo>
                      <a:pt x="0" y="0"/>
                    </a:moveTo>
                    <a:lnTo>
                      <a:pt x="206248" y="0"/>
                    </a:lnTo>
                    <a:lnTo>
                      <a:pt x="320421" y="387731"/>
                    </a:lnTo>
                    <a:lnTo>
                      <a:pt x="446786" y="0"/>
                    </a:lnTo>
                    <a:lnTo>
                      <a:pt x="617347" y="0"/>
                    </a:lnTo>
                    <a:lnTo>
                      <a:pt x="743839" y="387731"/>
                    </a:lnTo>
                    <a:lnTo>
                      <a:pt x="859282" y="0"/>
                    </a:lnTo>
                    <a:lnTo>
                      <a:pt x="1065530" y="0"/>
                    </a:lnTo>
                    <a:lnTo>
                      <a:pt x="834517" y="668274"/>
                    </a:lnTo>
                    <a:lnTo>
                      <a:pt x="662686" y="668274"/>
                    </a:lnTo>
                    <a:lnTo>
                      <a:pt x="532003" y="283210"/>
                    </a:lnTo>
                    <a:lnTo>
                      <a:pt x="401447" y="668274"/>
                    </a:lnTo>
                    <a:lnTo>
                      <a:pt x="230886" y="668274"/>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4" name="Google Shape;1814;p39"/>
              <p:cNvSpPr/>
              <p:nvPr/>
            </p:nvSpPr>
            <p:spPr>
              <a:xfrm>
                <a:off x="2168906" y="379730"/>
                <a:ext cx="530606" cy="681990"/>
              </a:xfrm>
              <a:custGeom>
                <a:rect b="b" l="l" r="r" t="t"/>
                <a:pathLst>
                  <a:path extrusionOk="0" h="681990" w="530606">
                    <a:moveTo>
                      <a:pt x="0" y="13716"/>
                    </a:moveTo>
                    <a:lnTo>
                      <a:pt x="210312" y="13716"/>
                    </a:lnTo>
                    <a:lnTo>
                      <a:pt x="210312" y="64643"/>
                    </a:lnTo>
                    <a:cubicBezTo>
                      <a:pt x="252984" y="21971"/>
                      <a:pt x="309372" y="0"/>
                      <a:pt x="382143" y="0"/>
                    </a:cubicBezTo>
                    <a:cubicBezTo>
                      <a:pt x="445389" y="0"/>
                      <a:pt x="494919" y="19304"/>
                      <a:pt x="530606" y="59055"/>
                    </a:cubicBezTo>
                    <a:lnTo>
                      <a:pt x="405511" y="217170"/>
                    </a:lnTo>
                    <a:cubicBezTo>
                      <a:pt x="386207" y="197866"/>
                      <a:pt x="360172" y="185547"/>
                      <a:pt x="324358" y="185547"/>
                    </a:cubicBezTo>
                    <a:cubicBezTo>
                      <a:pt x="254254" y="185547"/>
                      <a:pt x="210185" y="228219"/>
                      <a:pt x="210185" y="314833"/>
                    </a:cubicBezTo>
                    <a:lnTo>
                      <a:pt x="210185" y="681990"/>
                    </a:lnTo>
                    <a:lnTo>
                      <a:pt x="0" y="681990"/>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5" name="Google Shape;1815;p39"/>
              <p:cNvSpPr/>
              <p:nvPr/>
            </p:nvSpPr>
            <p:spPr>
              <a:xfrm>
                <a:off x="2760218" y="63500"/>
                <a:ext cx="675005" cy="998220"/>
              </a:xfrm>
              <a:custGeom>
                <a:rect b="b" l="l" r="r" t="t"/>
                <a:pathLst>
                  <a:path extrusionOk="0" h="998220" w="675005">
                    <a:moveTo>
                      <a:pt x="0" y="0"/>
                    </a:moveTo>
                    <a:lnTo>
                      <a:pt x="210312" y="0"/>
                    </a:lnTo>
                    <a:lnTo>
                      <a:pt x="210312" y="628396"/>
                    </a:lnTo>
                    <a:lnTo>
                      <a:pt x="426212" y="330073"/>
                    </a:lnTo>
                    <a:lnTo>
                      <a:pt x="661289" y="330073"/>
                    </a:lnTo>
                    <a:lnTo>
                      <a:pt x="416560" y="644779"/>
                    </a:lnTo>
                    <a:lnTo>
                      <a:pt x="675005" y="998220"/>
                    </a:lnTo>
                    <a:lnTo>
                      <a:pt x="427609" y="998220"/>
                    </a:lnTo>
                    <a:lnTo>
                      <a:pt x="210312" y="676402"/>
                    </a:lnTo>
                    <a:lnTo>
                      <a:pt x="210312" y="998220"/>
                    </a:lnTo>
                    <a:lnTo>
                      <a:pt x="0" y="998220"/>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6" name="Google Shape;1816;p39"/>
              <p:cNvSpPr/>
              <p:nvPr/>
            </p:nvSpPr>
            <p:spPr>
              <a:xfrm>
                <a:off x="3447923" y="375539"/>
                <a:ext cx="591185" cy="704088"/>
              </a:xfrm>
              <a:custGeom>
                <a:rect b="b" l="l" r="r" t="t"/>
                <a:pathLst>
                  <a:path extrusionOk="0" h="704088" w="591185">
                    <a:moveTo>
                      <a:pt x="127" y="580263"/>
                    </a:moveTo>
                    <a:lnTo>
                      <a:pt x="119761" y="459232"/>
                    </a:lnTo>
                    <a:cubicBezTo>
                      <a:pt x="163703" y="507365"/>
                      <a:pt x="225679" y="534924"/>
                      <a:pt x="297053" y="534924"/>
                    </a:cubicBezTo>
                    <a:cubicBezTo>
                      <a:pt x="346583" y="534924"/>
                      <a:pt x="374015" y="519811"/>
                      <a:pt x="374015" y="493649"/>
                    </a:cubicBezTo>
                    <a:cubicBezTo>
                      <a:pt x="374015" y="395986"/>
                      <a:pt x="48133" y="460629"/>
                      <a:pt x="48133" y="214503"/>
                    </a:cubicBezTo>
                    <a:cubicBezTo>
                      <a:pt x="48133" y="86614"/>
                      <a:pt x="152654" y="0"/>
                      <a:pt x="316230" y="0"/>
                    </a:cubicBezTo>
                    <a:cubicBezTo>
                      <a:pt x="429006" y="0"/>
                      <a:pt x="530733" y="39878"/>
                      <a:pt x="591185" y="116840"/>
                    </a:cubicBezTo>
                    <a:lnTo>
                      <a:pt x="471551" y="237871"/>
                    </a:lnTo>
                    <a:cubicBezTo>
                      <a:pt x="430276" y="188341"/>
                      <a:pt x="375285" y="170561"/>
                      <a:pt x="324485" y="170561"/>
                    </a:cubicBezTo>
                    <a:cubicBezTo>
                      <a:pt x="276352" y="170561"/>
                      <a:pt x="252984" y="185674"/>
                      <a:pt x="252984" y="210439"/>
                    </a:cubicBezTo>
                    <a:cubicBezTo>
                      <a:pt x="252984" y="295656"/>
                      <a:pt x="577469" y="240665"/>
                      <a:pt x="577469" y="490982"/>
                    </a:cubicBezTo>
                    <a:cubicBezTo>
                      <a:pt x="577469" y="622935"/>
                      <a:pt x="471551" y="704088"/>
                      <a:pt x="305181" y="704088"/>
                    </a:cubicBezTo>
                    <a:cubicBezTo>
                      <a:pt x="185547" y="704088"/>
                      <a:pt x="68707" y="655955"/>
                      <a:pt x="0" y="580390"/>
                    </a:cubicBezTo>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7" name="Google Shape;1817;p39"/>
              <p:cNvSpPr/>
              <p:nvPr/>
            </p:nvSpPr>
            <p:spPr>
              <a:xfrm>
                <a:off x="63500" y="896747"/>
                <a:ext cx="210820" cy="210820"/>
              </a:xfrm>
              <a:custGeom>
                <a:rect b="b" l="l" r="r" t="t"/>
                <a:pathLst>
                  <a:path extrusionOk="0" h="210820" w="210820">
                    <a:moveTo>
                      <a:pt x="210820" y="105410"/>
                    </a:moveTo>
                    <a:cubicBezTo>
                      <a:pt x="210820" y="163703"/>
                      <a:pt x="163576" y="210820"/>
                      <a:pt x="105410" y="210820"/>
                    </a:cubicBezTo>
                    <a:cubicBezTo>
                      <a:pt x="47244" y="210820"/>
                      <a:pt x="0" y="163703"/>
                      <a:pt x="0" y="105410"/>
                    </a:cubicBezTo>
                    <a:cubicBezTo>
                      <a:pt x="0" y="47117"/>
                      <a:pt x="47244" y="0"/>
                      <a:pt x="105410" y="0"/>
                    </a:cubicBezTo>
                    <a:cubicBezTo>
                      <a:pt x="163576" y="0"/>
                      <a:pt x="210820" y="47244"/>
                      <a:pt x="210820" y="105410"/>
                    </a:cubicBezTo>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8" name="Google Shape;1818;p39"/>
            <p:cNvSpPr txBox="1"/>
            <p:nvPr/>
          </p:nvSpPr>
          <p:spPr>
            <a:xfrm>
              <a:off x="1833865" y="889973"/>
              <a:ext cx="1597777" cy="252980"/>
            </a:xfrm>
            <a:prstGeom prst="rect">
              <a:avLst/>
            </a:prstGeom>
            <a:noFill/>
            <a:ln>
              <a:noFill/>
            </a:ln>
          </p:spPr>
          <p:txBody>
            <a:bodyPr anchorCtr="0" anchor="t" bIns="0" lIns="0" spcFirstLastPara="1" rIns="0" wrap="square" tIns="0">
              <a:spAutoFit/>
            </a:bodyPr>
            <a:lstStyle/>
            <a:p>
              <a:pPr indent="0" lvl="0" marL="0" marR="0" rtl="0" algn="l">
                <a:lnSpc>
                  <a:spcPct val="139929"/>
                </a:lnSpc>
                <a:spcBef>
                  <a:spcPts val="0"/>
                </a:spcBef>
                <a:spcAft>
                  <a:spcPts val="0"/>
                </a:spcAft>
                <a:buClr>
                  <a:srgbClr val="000000"/>
                </a:buClr>
                <a:buSzPts val="1137"/>
                <a:buFont typeface="Arial"/>
                <a:buNone/>
              </a:pPr>
              <a:r>
                <a:rPr b="0" i="0" lang="en-US" sz="1137" u="none" cap="none" strike="noStrike">
                  <a:solidFill>
                    <a:srgbClr val="000000"/>
                  </a:solidFill>
                  <a:latin typeface="Outfit ExtraLight"/>
                  <a:ea typeface="Outfit ExtraLight"/>
                  <a:cs typeface="Outfit ExtraLight"/>
                  <a:sym typeface="Outfit ExtraLight"/>
                </a:rPr>
                <a:t>A Dot Ai Company</a:t>
              </a:r>
              <a:endParaRPr b="0" i="0" sz="1400" u="none" cap="none" strike="noStrike">
                <a:solidFill>
                  <a:srgbClr val="000000"/>
                </a:solidFill>
                <a:latin typeface="Arial"/>
                <a:ea typeface="Arial"/>
                <a:cs typeface="Arial"/>
                <a:sym typeface="Arial"/>
              </a:endParaRPr>
            </a:p>
          </p:txBody>
        </p:sp>
      </p:grpSp>
      <p:sp>
        <p:nvSpPr>
          <p:cNvPr id="1819" name="Google Shape;1819;p39"/>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5"/>
          <p:cNvSpPr txBox="1"/>
          <p:nvPr/>
        </p:nvSpPr>
        <p:spPr>
          <a:xfrm>
            <a:off x="1530480" y="1874575"/>
            <a:ext cx="15939000" cy="79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ability to meet stock exchange listing standards following the consummation of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risk that the Business Combination disrupts current plans and operations of the Company as a result of the announcement and consummation of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ability of the combined company to recognize the anticipated benefits of the Business Combination, which may be affected by, among other things, competition, the ability of the combined company to grow and manage growth profitably, maintain relationships with customers and suppliers and retain its management and key employees;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costs related to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changes in applicable laws or regulations;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possibility that the Company or the combined company may be adversely affected by other economic, business, or competitive factors;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inaccuracy of estimates of expenses and profitability;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ability to raise necessary financing in the future;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success in retaining or recruiting, or changes required in, officers, key employees or directors following the Business Combination;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Limitations on the liquidity and trading of the securities of the combined company;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the expenses and requirements of being a public company, including compliance with the SEC’s requirements regarding internal controls over financial reporting;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litigation and the ability to adequately protect the Company’s intellectual property rights; and</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 other factors relating to the business, operations and financial performance detailed under the section titled “Risk Factors” in the proxy statement/prospectus included in the Registration Statement on Form S-4 filed by SUAC with the SEC. Should one or more of these risks or uncertainties materialize, or should any of our assumptions prove incorrect, actual results may vary in material respects from those projected in forward-looking statements. Nothing in this Presentation should be regarded as a representation by any person that the forward-looking statements set forth herein will be achieved or that any of the contemplated results of such forward-looking statements will be achieved. You should not place undue reliance on forward-looking statements,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which speak only as of the date they are made. Neither SUAC nor the Company undertakes any duty to update these forward-looking</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statements. </a:t>
            </a:r>
            <a:endParaRPr b="0" i="0" sz="1400" u="none" cap="none" strike="noStrike">
              <a:solidFill>
                <a:srgbClr val="000000"/>
              </a:solidFill>
              <a:latin typeface="Arial"/>
              <a:ea typeface="Arial"/>
              <a:cs typeface="Arial"/>
              <a:sym typeface="Arial"/>
            </a:endParaRPr>
          </a:p>
        </p:txBody>
      </p:sp>
      <p:sp>
        <p:nvSpPr>
          <p:cNvPr id="129" name="Google Shape;129;p5"/>
          <p:cNvSpPr txBox="1"/>
          <p:nvPr/>
        </p:nvSpPr>
        <p:spPr>
          <a:xfrm>
            <a:off x="1613885" y="1275086"/>
            <a:ext cx="8957400"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 (continued from previous page)</a:t>
            </a:r>
            <a:endParaRPr b="0" i="0" sz="1400" u="none" cap="none" strike="noStrike">
              <a:solidFill>
                <a:srgbClr val="000000"/>
              </a:solidFill>
              <a:latin typeface="Arial"/>
              <a:ea typeface="Arial"/>
              <a:cs typeface="Arial"/>
              <a:sym typeface="Arial"/>
            </a:endParaRPr>
          </a:p>
        </p:txBody>
      </p:sp>
      <p:sp>
        <p:nvSpPr>
          <p:cNvPr id="130" name="Google Shape;130;p5"/>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5</a:t>
            </a:r>
            <a:endParaRPr b="0" i="0" sz="1400" u="none" cap="none" strike="noStrike">
              <a:solidFill>
                <a:srgbClr val="000000"/>
              </a:solidFill>
              <a:latin typeface="Arial"/>
              <a:ea typeface="Arial"/>
              <a:cs typeface="Arial"/>
              <a:sym typeface="Arial"/>
            </a:endParaRPr>
          </a:p>
        </p:txBody>
      </p:sp>
      <p:sp>
        <p:nvSpPr>
          <p:cNvPr id="131" name="Google Shape;131;p5"/>
          <p:cNvSpPr txBox="1"/>
          <p:nvPr/>
        </p:nvSpPr>
        <p:spPr>
          <a:xfrm>
            <a:off x="370243"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Disclaimer: Forward Looking Statements</a:t>
            </a:r>
            <a:endParaRPr b="0" i="0" sz="1400" u="none" cap="none" strike="noStrike">
              <a:solidFill>
                <a:srgbClr val="000000"/>
              </a:solidFill>
              <a:latin typeface="Arial"/>
              <a:ea typeface="Arial"/>
              <a:cs typeface="Arial"/>
              <a:sym typeface="Arial"/>
            </a:endParaRPr>
          </a:p>
        </p:txBody>
      </p:sp>
      <p:sp>
        <p:nvSpPr>
          <p:cNvPr id="132" name="Google Shape;132;p5"/>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0B8"/>
        </a:solidFill>
      </p:bgPr>
    </p:bg>
    <p:spTree>
      <p:nvGrpSpPr>
        <p:cNvPr id="1827" name="Shape 1827"/>
        <p:cNvGrpSpPr/>
        <p:nvPr/>
      </p:nvGrpSpPr>
      <p:grpSpPr>
        <a:xfrm>
          <a:off x="0" y="0"/>
          <a:ext cx="0" cy="0"/>
          <a:chOff x="0" y="0"/>
          <a:chExt cx="0" cy="0"/>
        </a:xfrm>
      </p:grpSpPr>
      <p:sp>
        <p:nvSpPr>
          <p:cNvPr id="1828" name="Google Shape;1828;p44"/>
          <p:cNvSpPr txBox="1"/>
          <p:nvPr/>
        </p:nvSpPr>
        <p:spPr>
          <a:xfrm>
            <a:off x="2317350" y="4308834"/>
            <a:ext cx="13533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Clr>
                <a:srgbClr val="000000"/>
              </a:buClr>
              <a:buSzPts val="9000"/>
              <a:buFont typeface="Arial"/>
              <a:buNone/>
            </a:pPr>
            <a:r>
              <a:rPr b="0" i="0" lang="en-US" sz="9000" u="none" cap="none" strike="noStrike">
                <a:solidFill>
                  <a:srgbClr val="FFFFFF"/>
                </a:solidFill>
                <a:latin typeface="Outfit"/>
                <a:ea typeface="Outfit"/>
                <a:cs typeface="Outfit"/>
                <a:sym typeface="Outfit"/>
              </a:rPr>
              <a:t>Appendix</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1829" name="Google Shape;1829;p44"/>
          <p:cNvSpPr/>
          <p:nvPr/>
        </p:nvSpPr>
        <p:spPr>
          <a:xfrm>
            <a:off x="15100252" y="7606146"/>
            <a:ext cx="2507676" cy="2057401"/>
          </a:xfrm>
          <a:custGeom>
            <a:rect b="b" l="l" r="r" t="t"/>
            <a:pathLst>
              <a:path extrusionOk="0" h="2057401" w="2507676">
                <a:moveTo>
                  <a:pt x="0" y="0"/>
                </a:moveTo>
                <a:lnTo>
                  <a:pt x="2507676" y="0"/>
                </a:lnTo>
                <a:lnTo>
                  <a:pt x="2507676" y="2057402"/>
                </a:lnTo>
                <a:lnTo>
                  <a:pt x="0" y="2057402"/>
                </a:lnTo>
                <a:lnTo>
                  <a:pt x="0" y="0"/>
                </a:lnTo>
                <a:close/>
              </a:path>
            </a:pathLst>
          </a:custGeom>
          <a:blipFill rotWithShape="1">
            <a:blip r:embed="rId3">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0" name="Google Shape;1830;p44"/>
          <p:cNvSpPr txBox="1"/>
          <p:nvPr/>
        </p:nvSpPr>
        <p:spPr>
          <a:xfrm>
            <a:off x="8894368" y="9870265"/>
            <a:ext cx="499263"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46"/>
          <p:cNvSpPr/>
          <p:nvPr/>
        </p:nvSpPr>
        <p:spPr>
          <a:xfrm rot="2508475">
            <a:off x="5540081" y="2077452"/>
            <a:ext cx="6828927" cy="6828927"/>
          </a:xfrm>
          <a:custGeom>
            <a:rect b="b" l="l" r="r" t="t"/>
            <a:pathLst>
              <a:path extrusionOk="0" h="6828927" w="6828927">
                <a:moveTo>
                  <a:pt x="0" y="0"/>
                </a:moveTo>
                <a:lnTo>
                  <a:pt x="6828927" y="0"/>
                </a:lnTo>
                <a:lnTo>
                  <a:pt x="6828927" y="6828927"/>
                </a:lnTo>
                <a:lnTo>
                  <a:pt x="0" y="682892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0" name="Google Shape;1840;p46"/>
          <p:cNvSpPr txBox="1"/>
          <p:nvPr/>
        </p:nvSpPr>
        <p:spPr>
          <a:xfrm>
            <a:off x="1028700" y="2194369"/>
            <a:ext cx="6209112" cy="652841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3600"/>
              <a:buFont typeface="Arial"/>
              <a:buNone/>
            </a:pPr>
            <a:r>
              <a:rPr b="0" i="0" lang="en-US" sz="3600" u="none" cap="none" strike="noStrike">
                <a:solidFill>
                  <a:srgbClr val="000000"/>
                </a:solidFill>
                <a:latin typeface="Outfit"/>
                <a:ea typeface="Outfit"/>
                <a:cs typeface="Outfit"/>
                <a:sym typeface="Outfit"/>
              </a:rPr>
              <a:t>Embedded Team:</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ZIM Bridge Firmware</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Manufacturing &amp; Test Program</a:t>
            </a:r>
            <a:endParaRPr b="0" i="0" sz="1400" u="none" cap="none" strike="noStrike">
              <a:solidFill>
                <a:srgbClr val="000000"/>
              </a:solidFill>
              <a:latin typeface="Arial"/>
              <a:ea typeface="Arial"/>
              <a:cs typeface="Arial"/>
              <a:sym typeface="Arial"/>
            </a:endParaRPr>
          </a:p>
          <a:p>
            <a:pPr indent="0" lvl="0" marL="0" marR="0" rtl="0" algn="just">
              <a:lnSpc>
                <a:spcPct val="24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just">
              <a:lnSpc>
                <a:spcPct val="140000"/>
              </a:lnSpc>
              <a:spcBef>
                <a:spcPts val="0"/>
              </a:spcBef>
              <a:spcAft>
                <a:spcPts val="0"/>
              </a:spcAft>
              <a:buClr>
                <a:srgbClr val="000000"/>
              </a:buClr>
              <a:buSzPts val="3600"/>
              <a:buFont typeface="Arial"/>
              <a:buNone/>
            </a:pPr>
            <a:r>
              <a:rPr b="0" i="0" lang="en-US" sz="3600" u="none" cap="none" strike="noStrike">
                <a:solidFill>
                  <a:srgbClr val="000000"/>
                </a:solidFill>
                <a:latin typeface="Outfit"/>
                <a:ea typeface="Outfit"/>
                <a:cs typeface="Outfit"/>
                <a:sym typeface="Outfit"/>
              </a:rPr>
              <a:t>Back End Team:</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ZIM Bridge Support</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UHF RFID reader support</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AI Camera Integration</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Cost reductions on AWS</a:t>
            </a:r>
            <a:endParaRPr b="0" i="0" sz="1400" u="none" cap="none" strike="noStrike">
              <a:solidFill>
                <a:srgbClr val="000000"/>
              </a:solidFill>
              <a:latin typeface="Arial"/>
              <a:ea typeface="Arial"/>
              <a:cs typeface="Arial"/>
              <a:sym typeface="Arial"/>
            </a:endParaRPr>
          </a:p>
          <a:p>
            <a:pPr indent="0" lvl="0" marL="0" marR="0" rtl="0" algn="just">
              <a:lnSpc>
                <a:spcPct val="24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just">
              <a:lnSpc>
                <a:spcPct val="140000"/>
              </a:lnSpc>
              <a:spcBef>
                <a:spcPts val="0"/>
              </a:spcBef>
              <a:spcAft>
                <a:spcPts val="0"/>
              </a:spcAft>
              <a:buClr>
                <a:srgbClr val="000000"/>
              </a:buClr>
              <a:buSzPts val="3600"/>
              <a:buFont typeface="Arial"/>
              <a:buNone/>
            </a:pPr>
            <a:r>
              <a:rPr b="0" i="0" lang="en-US" sz="3600" u="none" cap="none" strike="noStrike">
                <a:solidFill>
                  <a:srgbClr val="000000"/>
                </a:solidFill>
                <a:latin typeface="Outfit"/>
                <a:ea typeface="Outfit"/>
                <a:cs typeface="Outfit"/>
                <a:sym typeface="Outfit"/>
              </a:rPr>
              <a:t>Front End Team:</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UI/UX improvements</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Image handling </a:t>
            </a:r>
            <a:endParaRPr b="0" i="0" sz="1400" u="none" cap="none" strike="noStrike">
              <a:solidFill>
                <a:srgbClr val="000000"/>
              </a:solidFill>
              <a:latin typeface="Arial"/>
              <a:ea typeface="Arial"/>
              <a:cs typeface="Arial"/>
              <a:sym typeface="Arial"/>
            </a:endParaRPr>
          </a:p>
          <a:p>
            <a:pPr indent="-190023" lvl="1" marL="380048" marR="0" rtl="0" algn="just">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Mobile App (PWA)</a:t>
            </a:r>
            <a:endParaRPr b="0" i="0" sz="1400" u="none" cap="none" strike="noStrike">
              <a:solidFill>
                <a:srgbClr val="000000"/>
              </a:solidFill>
              <a:latin typeface="Arial"/>
              <a:ea typeface="Arial"/>
              <a:cs typeface="Arial"/>
              <a:sym typeface="Arial"/>
            </a:endParaRPr>
          </a:p>
        </p:txBody>
      </p:sp>
      <p:sp>
        <p:nvSpPr>
          <p:cNvPr id="1841" name="Google Shape;1841;p46"/>
          <p:cNvSpPr txBox="1"/>
          <p:nvPr/>
        </p:nvSpPr>
        <p:spPr>
          <a:xfrm>
            <a:off x="12780350" y="2111853"/>
            <a:ext cx="5034090" cy="1375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600"/>
              <a:buFont typeface="Arial"/>
              <a:buNone/>
            </a:pPr>
            <a:r>
              <a:rPr b="0" i="0" lang="en-US" sz="3600" u="none" cap="none" strike="noStrike">
                <a:solidFill>
                  <a:srgbClr val="000000"/>
                </a:solidFill>
                <a:latin typeface="Outfit"/>
                <a:ea typeface="Outfit"/>
                <a:cs typeface="Outfit"/>
                <a:sym typeface="Outfit"/>
              </a:rPr>
              <a:t>AI Team:</a:t>
            </a:r>
            <a:endParaRPr b="0" i="0" sz="1400" u="none" cap="none" strike="noStrike">
              <a:solidFill>
                <a:srgbClr val="000000"/>
              </a:solidFill>
              <a:latin typeface="Arial"/>
              <a:ea typeface="Arial"/>
              <a:cs typeface="Arial"/>
              <a:sym typeface="Arial"/>
            </a:endParaRPr>
          </a:p>
          <a:p>
            <a:pPr indent="-190023" lvl="1" marL="380048"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Image interpretation</a:t>
            </a:r>
            <a:endParaRPr b="0" i="0" sz="1400" u="none" cap="none" strike="noStrike">
              <a:solidFill>
                <a:srgbClr val="000000"/>
              </a:solidFill>
              <a:latin typeface="Arial"/>
              <a:ea typeface="Arial"/>
              <a:cs typeface="Arial"/>
              <a:sym typeface="Arial"/>
            </a:endParaRPr>
          </a:p>
          <a:p>
            <a:pPr indent="-190023" lvl="1" marL="380048"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Machine learning module</a:t>
            </a:r>
            <a:endParaRPr b="0" i="0" sz="1400" u="none" cap="none" strike="noStrike">
              <a:solidFill>
                <a:srgbClr val="000000"/>
              </a:solidFill>
              <a:latin typeface="Arial"/>
              <a:ea typeface="Arial"/>
              <a:cs typeface="Arial"/>
              <a:sym typeface="Arial"/>
            </a:endParaRPr>
          </a:p>
        </p:txBody>
      </p:sp>
      <p:grpSp>
        <p:nvGrpSpPr>
          <p:cNvPr id="1842" name="Google Shape;1842;p46"/>
          <p:cNvGrpSpPr/>
          <p:nvPr/>
        </p:nvGrpSpPr>
        <p:grpSpPr>
          <a:xfrm>
            <a:off x="12877316" y="7088127"/>
            <a:ext cx="3542748" cy="2031326"/>
            <a:chOff x="0" y="0"/>
            <a:chExt cx="4723664" cy="2708434"/>
          </a:xfrm>
        </p:grpSpPr>
        <p:sp>
          <p:nvSpPr>
            <p:cNvPr id="1843" name="Google Shape;1843;p46"/>
            <p:cNvSpPr/>
            <p:nvPr/>
          </p:nvSpPr>
          <p:spPr>
            <a:xfrm>
              <a:off x="0" y="0"/>
              <a:ext cx="4723638" cy="2708402"/>
            </a:xfrm>
            <a:custGeom>
              <a:rect b="b" l="l" r="r" t="t"/>
              <a:pathLst>
                <a:path extrusionOk="0" h="2708402" w="4723638">
                  <a:moveTo>
                    <a:pt x="0" y="451358"/>
                  </a:moveTo>
                  <a:cubicBezTo>
                    <a:pt x="0" y="202057"/>
                    <a:pt x="202057" y="0"/>
                    <a:pt x="451358" y="0"/>
                  </a:cubicBezTo>
                  <a:lnTo>
                    <a:pt x="4272280" y="0"/>
                  </a:lnTo>
                  <a:cubicBezTo>
                    <a:pt x="4521581" y="0"/>
                    <a:pt x="4723638" y="202057"/>
                    <a:pt x="4723638" y="451358"/>
                  </a:cubicBezTo>
                  <a:lnTo>
                    <a:pt x="4723638" y="2257044"/>
                  </a:lnTo>
                  <a:cubicBezTo>
                    <a:pt x="4723638" y="2506345"/>
                    <a:pt x="4521581" y="2708402"/>
                    <a:pt x="4272280" y="2708402"/>
                  </a:cubicBezTo>
                  <a:lnTo>
                    <a:pt x="451358" y="2708402"/>
                  </a:lnTo>
                  <a:cubicBezTo>
                    <a:pt x="202057" y="2708402"/>
                    <a:pt x="0" y="2506345"/>
                    <a:pt x="0" y="2257044"/>
                  </a:cubicBez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4" name="Google Shape;1844;p46"/>
            <p:cNvSpPr txBox="1"/>
            <p:nvPr/>
          </p:nvSpPr>
          <p:spPr>
            <a:xfrm>
              <a:off x="0" y="0"/>
              <a:ext cx="4723664" cy="270843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SOC2</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Cyber Audits &amp; Compliance improvements</a:t>
              </a:r>
              <a:endParaRPr b="0" i="0" sz="1400" u="none" cap="none" strike="noStrike">
                <a:solidFill>
                  <a:srgbClr val="000000"/>
                </a:solidFill>
                <a:latin typeface="Arial"/>
                <a:ea typeface="Arial"/>
                <a:cs typeface="Arial"/>
                <a:sym typeface="Arial"/>
              </a:endParaRPr>
            </a:p>
          </p:txBody>
        </p:sp>
      </p:grpSp>
      <p:sp>
        <p:nvSpPr>
          <p:cNvPr id="1845" name="Google Shape;1845;p46"/>
          <p:cNvSpPr txBox="1"/>
          <p:nvPr/>
        </p:nvSpPr>
        <p:spPr>
          <a:xfrm>
            <a:off x="12780350" y="4231910"/>
            <a:ext cx="3736680" cy="1375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600"/>
              <a:buFont typeface="Arial"/>
              <a:buNone/>
            </a:pPr>
            <a:r>
              <a:rPr b="0" i="0" lang="en-US" sz="3600" u="none" cap="none" strike="noStrike">
                <a:solidFill>
                  <a:srgbClr val="000000"/>
                </a:solidFill>
                <a:latin typeface="Outfit"/>
                <a:ea typeface="Outfit"/>
                <a:cs typeface="Outfit"/>
                <a:sym typeface="Outfit"/>
              </a:rPr>
              <a:t>Dev Ops &amp; Test:</a:t>
            </a:r>
            <a:endParaRPr b="0" i="0" sz="1400" u="none" cap="none" strike="noStrike">
              <a:solidFill>
                <a:srgbClr val="000000"/>
              </a:solidFill>
              <a:latin typeface="Arial"/>
              <a:ea typeface="Arial"/>
              <a:cs typeface="Arial"/>
              <a:sym typeface="Arial"/>
            </a:endParaRPr>
          </a:p>
          <a:p>
            <a:pPr indent="-190023" lvl="1" marL="380048"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Tools and support of development operations</a:t>
            </a:r>
            <a:endParaRPr b="0" i="0" sz="1400" u="none" cap="none" strike="noStrike">
              <a:solidFill>
                <a:srgbClr val="000000"/>
              </a:solidFill>
              <a:latin typeface="Arial"/>
              <a:ea typeface="Arial"/>
              <a:cs typeface="Arial"/>
              <a:sym typeface="Arial"/>
            </a:endParaRPr>
          </a:p>
        </p:txBody>
      </p:sp>
      <p:sp>
        <p:nvSpPr>
          <p:cNvPr id="1846" name="Google Shape;1846;p46"/>
          <p:cNvSpPr txBox="1"/>
          <p:nvPr/>
        </p:nvSpPr>
        <p:spPr>
          <a:xfrm>
            <a:off x="8803425" y="9904662"/>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45</a:t>
            </a:r>
            <a:endParaRPr b="0" i="0" sz="1400" u="none" cap="none" strike="noStrike">
              <a:solidFill>
                <a:srgbClr val="000000"/>
              </a:solidFill>
              <a:latin typeface="Arial"/>
              <a:ea typeface="Arial"/>
              <a:cs typeface="Arial"/>
              <a:sym typeface="Arial"/>
            </a:endParaRPr>
          </a:p>
        </p:txBody>
      </p:sp>
      <p:sp>
        <p:nvSpPr>
          <p:cNvPr id="1847" name="Google Shape;1847;p46"/>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AI Engine and Cloud Applications – Software Teams</a:t>
            </a:r>
            <a:endParaRPr b="0" i="0" sz="1400" u="none" cap="none" strike="noStrike">
              <a:solidFill>
                <a:srgbClr val="000000"/>
              </a:solidFill>
              <a:latin typeface="Arial"/>
              <a:ea typeface="Arial"/>
              <a:cs typeface="Arial"/>
              <a:sym typeface="Arial"/>
            </a:endParaRPr>
          </a:p>
        </p:txBody>
      </p:sp>
      <p:sp>
        <p:nvSpPr>
          <p:cNvPr id="1848" name="Google Shape;1848;p46"/>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45"/>
          <p:cNvSpPr/>
          <p:nvPr/>
        </p:nvSpPr>
        <p:spPr>
          <a:xfrm>
            <a:off x="714488" y="2480850"/>
            <a:ext cx="3923348" cy="7144417"/>
          </a:xfrm>
          <a:custGeom>
            <a:rect b="b" l="l" r="r" t="t"/>
            <a:pathLst>
              <a:path extrusionOk="0" h="9525889" w="5231130">
                <a:moveTo>
                  <a:pt x="0" y="887476"/>
                </a:moveTo>
                <a:cubicBezTo>
                  <a:pt x="0" y="397383"/>
                  <a:pt x="395986" y="0"/>
                  <a:pt x="884555" y="0"/>
                </a:cubicBezTo>
                <a:lnTo>
                  <a:pt x="4346575" y="0"/>
                </a:lnTo>
                <a:lnTo>
                  <a:pt x="4346575" y="19050"/>
                </a:lnTo>
                <a:lnTo>
                  <a:pt x="4346575" y="0"/>
                </a:lnTo>
                <a:cubicBezTo>
                  <a:pt x="4835144" y="0"/>
                  <a:pt x="5231130" y="397383"/>
                  <a:pt x="5231130" y="887476"/>
                </a:cubicBezTo>
                <a:lnTo>
                  <a:pt x="5212080" y="887476"/>
                </a:lnTo>
                <a:lnTo>
                  <a:pt x="5231130" y="887476"/>
                </a:lnTo>
                <a:lnTo>
                  <a:pt x="5231130" y="8638413"/>
                </a:lnTo>
                <a:lnTo>
                  <a:pt x="5212080" y="8638413"/>
                </a:lnTo>
                <a:lnTo>
                  <a:pt x="5231130" y="8638413"/>
                </a:lnTo>
                <a:cubicBezTo>
                  <a:pt x="5231130" y="9128506"/>
                  <a:pt x="4835144" y="9525889"/>
                  <a:pt x="4346575" y="9525889"/>
                </a:cubicBezTo>
                <a:lnTo>
                  <a:pt x="4346575" y="9506839"/>
                </a:lnTo>
                <a:lnTo>
                  <a:pt x="4346575" y="9525889"/>
                </a:lnTo>
                <a:lnTo>
                  <a:pt x="884555" y="9525889"/>
                </a:lnTo>
                <a:lnTo>
                  <a:pt x="884555" y="9506839"/>
                </a:lnTo>
                <a:lnTo>
                  <a:pt x="884555" y="9525889"/>
                </a:lnTo>
                <a:cubicBezTo>
                  <a:pt x="395986" y="9525889"/>
                  <a:pt x="0" y="9128506"/>
                  <a:pt x="0" y="8638413"/>
                </a:cubicBezTo>
                <a:lnTo>
                  <a:pt x="0" y="887476"/>
                </a:lnTo>
                <a:lnTo>
                  <a:pt x="19050" y="887476"/>
                </a:lnTo>
                <a:lnTo>
                  <a:pt x="0" y="887476"/>
                </a:lnTo>
                <a:moveTo>
                  <a:pt x="38100" y="887476"/>
                </a:moveTo>
                <a:lnTo>
                  <a:pt x="38100" y="8638413"/>
                </a:lnTo>
                <a:lnTo>
                  <a:pt x="19050" y="8638413"/>
                </a:lnTo>
                <a:lnTo>
                  <a:pt x="38100" y="8638413"/>
                </a:lnTo>
                <a:cubicBezTo>
                  <a:pt x="38100" y="9107551"/>
                  <a:pt x="417195" y="9487789"/>
                  <a:pt x="884555" y="9487789"/>
                </a:cubicBezTo>
                <a:lnTo>
                  <a:pt x="4346575" y="9487789"/>
                </a:lnTo>
                <a:cubicBezTo>
                  <a:pt x="4814062" y="9487789"/>
                  <a:pt x="5193030" y="9107551"/>
                  <a:pt x="5193030" y="8638413"/>
                </a:cubicBezTo>
                <a:lnTo>
                  <a:pt x="5193030" y="887476"/>
                </a:lnTo>
                <a:cubicBezTo>
                  <a:pt x="5193030" y="418338"/>
                  <a:pt x="4813935" y="38100"/>
                  <a:pt x="4346575" y="38100"/>
                </a:cubicBezTo>
                <a:lnTo>
                  <a:pt x="884555" y="38100"/>
                </a:lnTo>
                <a:lnTo>
                  <a:pt x="884555" y="19050"/>
                </a:lnTo>
                <a:lnTo>
                  <a:pt x="884555" y="38100"/>
                </a:lnTo>
                <a:cubicBezTo>
                  <a:pt x="417195" y="38100"/>
                  <a:pt x="38100" y="418338"/>
                  <a:pt x="38100" y="887476"/>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8" name="Google Shape;1858;p45"/>
          <p:cNvSpPr txBox="1"/>
          <p:nvPr/>
        </p:nvSpPr>
        <p:spPr>
          <a:xfrm>
            <a:off x="1140070" y="2777262"/>
            <a:ext cx="3072150" cy="4667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A4F0D"/>
                </a:solidFill>
                <a:latin typeface="Outfit"/>
                <a:ea typeface="Outfit"/>
                <a:cs typeface="Outfit"/>
                <a:sym typeface="Outfit"/>
              </a:rPr>
              <a:t>MQTT Client</a:t>
            </a:r>
            <a:endParaRPr b="0" i="0" sz="1400" u="none" cap="none" strike="noStrike">
              <a:solidFill>
                <a:srgbClr val="000000"/>
              </a:solidFill>
              <a:latin typeface="Arial"/>
              <a:ea typeface="Arial"/>
              <a:cs typeface="Arial"/>
              <a:sym typeface="Arial"/>
            </a:endParaRPr>
          </a:p>
        </p:txBody>
      </p:sp>
      <p:sp>
        <p:nvSpPr>
          <p:cNvPr id="1859" name="Google Shape;1859;p45"/>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Message Query Telemetry Transport (MQTT)</a:t>
            </a:r>
            <a:endParaRPr b="0" i="0" sz="1400" u="none" cap="none" strike="noStrike">
              <a:solidFill>
                <a:srgbClr val="000000"/>
              </a:solidFill>
              <a:latin typeface="Arial"/>
              <a:ea typeface="Arial"/>
              <a:cs typeface="Arial"/>
              <a:sym typeface="Arial"/>
            </a:endParaRPr>
          </a:p>
        </p:txBody>
      </p:sp>
      <p:sp>
        <p:nvSpPr>
          <p:cNvPr id="1860" name="Google Shape;1860;p45"/>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44</a:t>
            </a:r>
            <a:endParaRPr b="0" i="0" sz="1400" u="none" cap="none" strike="noStrike">
              <a:solidFill>
                <a:srgbClr val="000000"/>
              </a:solidFill>
              <a:latin typeface="Arial"/>
              <a:ea typeface="Arial"/>
              <a:cs typeface="Arial"/>
              <a:sym typeface="Arial"/>
            </a:endParaRPr>
          </a:p>
        </p:txBody>
      </p:sp>
      <p:sp>
        <p:nvSpPr>
          <p:cNvPr id="1861" name="Google Shape;1861;p45"/>
          <p:cNvSpPr/>
          <p:nvPr/>
        </p:nvSpPr>
        <p:spPr>
          <a:xfrm>
            <a:off x="5074134" y="2480850"/>
            <a:ext cx="3923348" cy="7144417"/>
          </a:xfrm>
          <a:custGeom>
            <a:rect b="b" l="l" r="r" t="t"/>
            <a:pathLst>
              <a:path extrusionOk="0" h="9525889" w="5231130">
                <a:moveTo>
                  <a:pt x="0" y="887476"/>
                </a:moveTo>
                <a:cubicBezTo>
                  <a:pt x="0" y="397383"/>
                  <a:pt x="395986" y="0"/>
                  <a:pt x="884555" y="0"/>
                </a:cubicBezTo>
                <a:lnTo>
                  <a:pt x="4346575" y="0"/>
                </a:lnTo>
                <a:lnTo>
                  <a:pt x="4346575" y="19050"/>
                </a:lnTo>
                <a:lnTo>
                  <a:pt x="4346575" y="0"/>
                </a:lnTo>
                <a:cubicBezTo>
                  <a:pt x="4835144" y="0"/>
                  <a:pt x="5231130" y="397383"/>
                  <a:pt x="5231130" y="887476"/>
                </a:cubicBezTo>
                <a:lnTo>
                  <a:pt x="5212080" y="887476"/>
                </a:lnTo>
                <a:lnTo>
                  <a:pt x="5231130" y="887476"/>
                </a:lnTo>
                <a:lnTo>
                  <a:pt x="5231130" y="8638413"/>
                </a:lnTo>
                <a:lnTo>
                  <a:pt x="5212080" y="8638413"/>
                </a:lnTo>
                <a:lnTo>
                  <a:pt x="5231130" y="8638413"/>
                </a:lnTo>
                <a:cubicBezTo>
                  <a:pt x="5231130" y="9128506"/>
                  <a:pt x="4835144" y="9525889"/>
                  <a:pt x="4346575" y="9525889"/>
                </a:cubicBezTo>
                <a:lnTo>
                  <a:pt x="4346575" y="9506839"/>
                </a:lnTo>
                <a:lnTo>
                  <a:pt x="4346575" y="9525889"/>
                </a:lnTo>
                <a:lnTo>
                  <a:pt x="884555" y="9525889"/>
                </a:lnTo>
                <a:lnTo>
                  <a:pt x="884555" y="9506839"/>
                </a:lnTo>
                <a:lnTo>
                  <a:pt x="884555" y="9525889"/>
                </a:lnTo>
                <a:cubicBezTo>
                  <a:pt x="395986" y="9525889"/>
                  <a:pt x="0" y="9128506"/>
                  <a:pt x="0" y="8638413"/>
                </a:cubicBezTo>
                <a:lnTo>
                  <a:pt x="0" y="887476"/>
                </a:lnTo>
                <a:lnTo>
                  <a:pt x="19050" y="887476"/>
                </a:lnTo>
                <a:lnTo>
                  <a:pt x="0" y="887476"/>
                </a:lnTo>
                <a:moveTo>
                  <a:pt x="38100" y="887476"/>
                </a:moveTo>
                <a:lnTo>
                  <a:pt x="38100" y="8638413"/>
                </a:lnTo>
                <a:lnTo>
                  <a:pt x="19050" y="8638413"/>
                </a:lnTo>
                <a:lnTo>
                  <a:pt x="38100" y="8638413"/>
                </a:lnTo>
                <a:cubicBezTo>
                  <a:pt x="38100" y="9107551"/>
                  <a:pt x="417195" y="9487789"/>
                  <a:pt x="884555" y="9487789"/>
                </a:cubicBezTo>
                <a:lnTo>
                  <a:pt x="4346575" y="9487789"/>
                </a:lnTo>
                <a:cubicBezTo>
                  <a:pt x="4814062" y="9487789"/>
                  <a:pt x="5193030" y="9107551"/>
                  <a:pt x="5193030" y="8638413"/>
                </a:cubicBezTo>
                <a:lnTo>
                  <a:pt x="5193030" y="887476"/>
                </a:lnTo>
                <a:cubicBezTo>
                  <a:pt x="5193030" y="418338"/>
                  <a:pt x="4813935" y="38100"/>
                  <a:pt x="4346575" y="38100"/>
                </a:cubicBezTo>
                <a:lnTo>
                  <a:pt x="884555" y="38100"/>
                </a:lnTo>
                <a:lnTo>
                  <a:pt x="884555" y="19050"/>
                </a:lnTo>
                <a:lnTo>
                  <a:pt x="884555" y="38100"/>
                </a:lnTo>
                <a:cubicBezTo>
                  <a:pt x="417195" y="38100"/>
                  <a:pt x="38100" y="418338"/>
                  <a:pt x="38100" y="887476"/>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2" name="Google Shape;1862;p45"/>
          <p:cNvSpPr txBox="1"/>
          <p:nvPr/>
        </p:nvSpPr>
        <p:spPr>
          <a:xfrm>
            <a:off x="5337921" y="2642112"/>
            <a:ext cx="3379500" cy="92399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A4F0D"/>
                </a:solidFill>
                <a:latin typeface="Outfit"/>
                <a:ea typeface="Outfit"/>
                <a:cs typeface="Outfit"/>
                <a:sym typeface="Outfit"/>
              </a:rPr>
              <a:t>Gateway</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A4F0D"/>
                </a:solidFill>
                <a:latin typeface="Outfit"/>
                <a:ea typeface="Outfit"/>
                <a:cs typeface="Outfit"/>
                <a:sym typeface="Outfit"/>
              </a:rPr>
              <a:t>(RF or LAN)</a:t>
            </a:r>
            <a:endParaRPr b="0" i="0" sz="1400" u="none" cap="none" strike="noStrike">
              <a:solidFill>
                <a:srgbClr val="000000"/>
              </a:solidFill>
              <a:latin typeface="Arial"/>
              <a:ea typeface="Arial"/>
              <a:cs typeface="Arial"/>
              <a:sym typeface="Arial"/>
            </a:endParaRPr>
          </a:p>
        </p:txBody>
      </p:sp>
      <p:sp>
        <p:nvSpPr>
          <p:cNvPr id="1863" name="Google Shape;1863;p45"/>
          <p:cNvSpPr/>
          <p:nvPr/>
        </p:nvSpPr>
        <p:spPr>
          <a:xfrm>
            <a:off x="9433780" y="2477025"/>
            <a:ext cx="3923347" cy="7152132"/>
          </a:xfrm>
          <a:custGeom>
            <a:rect b="b" l="l" r="r" t="t"/>
            <a:pathLst>
              <a:path extrusionOk="0" h="9536176" w="5231130">
                <a:moveTo>
                  <a:pt x="0" y="887476"/>
                </a:moveTo>
                <a:cubicBezTo>
                  <a:pt x="0" y="397383"/>
                  <a:pt x="395986" y="0"/>
                  <a:pt x="884555" y="0"/>
                </a:cubicBezTo>
                <a:lnTo>
                  <a:pt x="4346575" y="0"/>
                </a:lnTo>
                <a:lnTo>
                  <a:pt x="4346575" y="19050"/>
                </a:lnTo>
                <a:lnTo>
                  <a:pt x="4346575" y="0"/>
                </a:lnTo>
                <a:cubicBezTo>
                  <a:pt x="4835144" y="0"/>
                  <a:pt x="5231130" y="397383"/>
                  <a:pt x="5231130" y="887476"/>
                </a:cubicBezTo>
                <a:lnTo>
                  <a:pt x="5212080" y="887476"/>
                </a:lnTo>
                <a:lnTo>
                  <a:pt x="5231130" y="887476"/>
                </a:lnTo>
                <a:lnTo>
                  <a:pt x="5231130" y="8648700"/>
                </a:lnTo>
                <a:lnTo>
                  <a:pt x="5212080" y="8648700"/>
                </a:lnTo>
                <a:lnTo>
                  <a:pt x="5231130" y="8648700"/>
                </a:lnTo>
                <a:cubicBezTo>
                  <a:pt x="5231130" y="9138793"/>
                  <a:pt x="4835144" y="9536176"/>
                  <a:pt x="4346575" y="9536176"/>
                </a:cubicBezTo>
                <a:lnTo>
                  <a:pt x="4346575" y="9517126"/>
                </a:lnTo>
                <a:lnTo>
                  <a:pt x="4346575" y="9536176"/>
                </a:lnTo>
                <a:lnTo>
                  <a:pt x="884555" y="9536176"/>
                </a:lnTo>
                <a:lnTo>
                  <a:pt x="884555" y="9517126"/>
                </a:lnTo>
                <a:lnTo>
                  <a:pt x="884555" y="9536176"/>
                </a:lnTo>
                <a:cubicBezTo>
                  <a:pt x="395986" y="9536049"/>
                  <a:pt x="0" y="9138666"/>
                  <a:pt x="0" y="8648700"/>
                </a:cubicBezTo>
                <a:lnTo>
                  <a:pt x="0" y="887476"/>
                </a:lnTo>
                <a:lnTo>
                  <a:pt x="19050" y="887476"/>
                </a:lnTo>
                <a:lnTo>
                  <a:pt x="0" y="887476"/>
                </a:lnTo>
                <a:moveTo>
                  <a:pt x="38100" y="887476"/>
                </a:moveTo>
                <a:lnTo>
                  <a:pt x="38100" y="8648700"/>
                </a:lnTo>
                <a:lnTo>
                  <a:pt x="19050" y="8648700"/>
                </a:lnTo>
                <a:lnTo>
                  <a:pt x="38100" y="8648700"/>
                </a:lnTo>
                <a:cubicBezTo>
                  <a:pt x="38100" y="9117838"/>
                  <a:pt x="417195" y="9498076"/>
                  <a:pt x="884555" y="9498076"/>
                </a:cubicBezTo>
                <a:lnTo>
                  <a:pt x="4346575" y="9498076"/>
                </a:lnTo>
                <a:cubicBezTo>
                  <a:pt x="4814062" y="9498076"/>
                  <a:pt x="5193030" y="9117838"/>
                  <a:pt x="5193030" y="8648700"/>
                </a:cubicBezTo>
                <a:lnTo>
                  <a:pt x="5193030" y="887476"/>
                </a:lnTo>
                <a:cubicBezTo>
                  <a:pt x="5193030" y="418338"/>
                  <a:pt x="4813935" y="38100"/>
                  <a:pt x="4346575" y="38100"/>
                </a:cubicBezTo>
                <a:lnTo>
                  <a:pt x="884555" y="38100"/>
                </a:lnTo>
                <a:lnTo>
                  <a:pt x="884555" y="19050"/>
                </a:lnTo>
                <a:lnTo>
                  <a:pt x="884555" y="38100"/>
                </a:lnTo>
                <a:cubicBezTo>
                  <a:pt x="417195" y="38100"/>
                  <a:pt x="38100" y="418338"/>
                  <a:pt x="38100" y="887476"/>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4" name="Google Shape;1864;p45"/>
          <p:cNvSpPr txBox="1"/>
          <p:nvPr/>
        </p:nvSpPr>
        <p:spPr>
          <a:xfrm>
            <a:off x="9859396" y="2773437"/>
            <a:ext cx="3072150" cy="4667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A4F0D"/>
                </a:solidFill>
                <a:latin typeface="Outfit"/>
                <a:ea typeface="Outfit"/>
                <a:cs typeface="Outfit"/>
                <a:sym typeface="Outfit"/>
              </a:rPr>
              <a:t>MQTT Broker</a:t>
            </a:r>
            <a:endParaRPr b="0" i="0" sz="1400" u="none" cap="none" strike="noStrike">
              <a:solidFill>
                <a:srgbClr val="000000"/>
              </a:solidFill>
              <a:latin typeface="Arial"/>
              <a:ea typeface="Arial"/>
              <a:cs typeface="Arial"/>
              <a:sym typeface="Arial"/>
            </a:endParaRPr>
          </a:p>
        </p:txBody>
      </p:sp>
      <p:sp>
        <p:nvSpPr>
          <p:cNvPr id="1865" name="Google Shape;1865;p45"/>
          <p:cNvSpPr/>
          <p:nvPr/>
        </p:nvSpPr>
        <p:spPr>
          <a:xfrm>
            <a:off x="585381" y="1226781"/>
            <a:ext cx="17117091" cy="640667"/>
          </a:xfrm>
          <a:custGeom>
            <a:rect b="b" l="l" r="r" t="t"/>
            <a:pathLst>
              <a:path extrusionOk="0" h="854223" w="22822788">
                <a:moveTo>
                  <a:pt x="0" y="0"/>
                </a:moveTo>
                <a:lnTo>
                  <a:pt x="22822788" y="0"/>
                </a:lnTo>
                <a:lnTo>
                  <a:pt x="22822788" y="854223"/>
                </a:lnTo>
                <a:lnTo>
                  <a:pt x="0" y="854223"/>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6" name="Google Shape;1866;p45"/>
          <p:cNvSpPr txBox="1"/>
          <p:nvPr/>
        </p:nvSpPr>
        <p:spPr>
          <a:xfrm>
            <a:off x="3224100" y="1342299"/>
            <a:ext cx="11839800" cy="40960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Outfit Medium"/>
                <a:ea typeface="Outfit Medium"/>
                <a:cs typeface="Outfit Medium"/>
                <a:sym typeface="Outfit Medium"/>
              </a:rPr>
              <a:t>Businesses Across Supply Chain &amp; Logistics Face Consistent Challenges</a:t>
            </a:r>
            <a:endParaRPr b="0" i="0" sz="1400" u="none" cap="none" strike="noStrike">
              <a:solidFill>
                <a:srgbClr val="000000"/>
              </a:solidFill>
              <a:latin typeface="Arial"/>
              <a:ea typeface="Arial"/>
              <a:cs typeface="Arial"/>
              <a:sym typeface="Arial"/>
            </a:endParaRPr>
          </a:p>
        </p:txBody>
      </p:sp>
      <p:sp>
        <p:nvSpPr>
          <p:cNvPr id="1867" name="Google Shape;1867;p45"/>
          <p:cNvSpPr/>
          <p:nvPr/>
        </p:nvSpPr>
        <p:spPr>
          <a:xfrm>
            <a:off x="13793427" y="2477025"/>
            <a:ext cx="3923348" cy="7152132"/>
          </a:xfrm>
          <a:custGeom>
            <a:rect b="b" l="l" r="r" t="t"/>
            <a:pathLst>
              <a:path extrusionOk="0" h="9536176" w="5231130">
                <a:moveTo>
                  <a:pt x="0" y="887476"/>
                </a:moveTo>
                <a:cubicBezTo>
                  <a:pt x="0" y="397383"/>
                  <a:pt x="395986" y="0"/>
                  <a:pt x="884555" y="0"/>
                </a:cubicBezTo>
                <a:lnTo>
                  <a:pt x="4346575" y="0"/>
                </a:lnTo>
                <a:lnTo>
                  <a:pt x="4346575" y="19050"/>
                </a:lnTo>
                <a:lnTo>
                  <a:pt x="4346575" y="0"/>
                </a:lnTo>
                <a:cubicBezTo>
                  <a:pt x="4835144" y="0"/>
                  <a:pt x="5231130" y="397383"/>
                  <a:pt x="5231130" y="887476"/>
                </a:cubicBezTo>
                <a:lnTo>
                  <a:pt x="5212080" y="887476"/>
                </a:lnTo>
                <a:lnTo>
                  <a:pt x="5231130" y="887476"/>
                </a:lnTo>
                <a:lnTo>
                  <a:pt x="5231130" y="8648700"/>
                </a:lnTo>
                <a:lnTo>
                  <a:pt x="5212080" y="8648700"/>
                </a:lnTo>
                <a:lnTo>
                  <a:pt x="5231130" y="8648700"/>
                </a:lnTo>
                <a:cubicBezTo>
                  <a:pt x="5231130" y="9138793"/>
                  <a:pt x="4835144" y="9536176"/>
                  <a:pt x="4346575" y="9536176"/>
                </a:cubicBezTo>
                <a:lnTo>
                  <a:pt x="4346575" y="9517126"/>
                </a:lnTo>
                <a:lnTo>
                  <a:pt x="4346575" y="9536176"/>
                </a:lnTo>
                <a:lnTo>
                  <a:pt x="884555" y="9536176"/>
                </a:lnTo>
                <a:lnTo>
                  <a:pt x="884555" y="9517126"/>
                </a:lnTo>
                <a:lnTo>
                  <a:pt x="884555" y="9536176"/>
                </a:lnTo>
                <a:cubicBezTo>
                  <a:pt x="395986" y="9536049"/>
                  <a:pt x="0" y="9138666"/>
                  <a:pt x="0" y="8648700"/>
                </a:cubicBezTo>
                <a:lnTo>
                  <a:pt x="0" y="887476"/>
                </a:lnTo>
                <a:lnTo>
                  <a:pt x="19050" y="887476"/>
                </a:lnTo>
                <a:lnTo>
                  <a:pt x="0" y="887476"/>
                </a:lnTo>
                <a:moveTo>
                  <a:pt x="38100" y="887476"/>
                </a:moveTo>
                <a:lnTo>
                  <a:pt x="38100" y="8648700"/>
                </a:lnTo>
                <a:lnTo>
                  <a:pt x="19050" y="8648700"/>
                </a:lnTo>
                <a:lnTo>
                  <a:pt x="38100" y="8648700"/>
                </a:lnTo>
                <a:cubicBezTo>
                  <a:pt x="38100" y="9117838"/>
                  <a:pt x="417195" y="9498076"/>
                  <a:pt x="884555" y="9498076"/>
                </a:cubicBezTo>
                <a:lnTo>
                  <a:pt x="4346575" y="9498076"/>
                </a:lnTo>
                <a:cubicBezTo>
                  <a:pt x="4814062" y="9498076"/>
                  <a:pt x="5193030" y="9117838"/>
                  <a:pt x="5193030" y="8648700"/>
                </a:cubicBezTo>
                <a:lnTo>
                  <a:pt x="5193030" y="887476"/>
                </a:lnTo>
                <a:cubicBezTo>
                  <a:pt x="5193030" y="418338"/>
                  <a:pt x="4813935" y="38100"/>
                  <a:pt x="4346575" y="38100"/>
                </a:cubicBezTo>
                <a:lnTo>
                  <a:pt x="884555" y="38100"/>
                </a:lnTo>
                <a:lnTo>
                  <a:pt x="884555" y="19050"/>
                </a:lnTo>
                <a:lnTo>
                  <a:pt x="884555" y="38100"/>
                </a:lnTo>
                <a:cubicBezTo>
                  <a:pt x="417195" y="38100"/>
                  <a:pt x="38100" y="418338"/>
                  <a:pt x="38100" y="887476"/>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8" name="Google Shape;1868;p45"/>
          <p:cNvSpPr txBox="1"/>
          <p:nvPr/>
        </p:nvSpPr>
        <p:spPr>
          <a:xfrm>
            <a:off x="14219043" y="2661350"/>
            <a:ext cx="3072150" cy="92399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A4F0D"/>
                </a:solidFill>
                <a:latin typeface="Outfit"/>
                <a:ea typeface="Outfit"/>
                <a:cs typeface="Outfit"/>
                <a:sym typeface="Outfit"/>
              </a:rPr>
              <a:t>MQTT Client Subscriber</a:t>
            </a:r>
            <a:endParaRPr b="0" i="0" sz="1400" u="none" cap="none" strike="noStrike">
              <a:solidFill>
                <a:srgbClr val="000000"/>
              </a:solidFill>
              <a:latin typeface="Arial"/>
              <a:ea typeface="Arial"/>
              <a:cs typeface="Arial"/>
              <a:sym typeface="Arial"/>
            </a:endParaRPr>
          </a:p>
        </p:txBody>
      </p:sp>
      <p:sp>
        <p:nvSpPr>
          <p:cNvPr descr="Thermometer with solid fill" id="1869" name="Google Shape;1869;p45"/>
          <p:cNvSpPr/>
          <p:nvPr/>
        </p:nvSpPr>
        <p:spPr>
          <a:xfrm>
            <a:off x="2092695" y="5668712"/>
            <a:ext cx="1166912" cy="1166914"/>
          </a:xfrm>
          <a:custGeom>
            <a:rect b="b" l="l" r="r" t="t"/>
            <a:pathLst>
              <a:path extrusionOk="0" h="1166914" w="1166912">
                <a:moveTo>
                  <a:pt x="0" y="0"/>
                </a:moveTo>
                <a:lnTo>
                  <a:pt x="1166911" y="0"/>
                </a:lnTo>
                <a:lnTo>
                  <a:pt x="1166911" y="1166914"/>
                </a:lnTo>
                <a:lnTo>
                  <a:pt x="0" y="11669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amera with solid fill" id="1870" name="Google Shape;1870;p45"/>
          <p:cNvSpPr/>
          <p:nvPr/>
        </p:nvSpPr>
        <p:spPr>
          <a:xfrm>
            <a:off x="1998792" y="3920046"/>
            <a:ext cx="1354715" cy="1354719"/>
          </a:xfrm>
          <a:custGeom>
            <a:rect b="b" l="l" r="r" t="t"/>
            <a:pathLst>
              <a:path extrusionOk="0" h="1354719" w="1354715">
                <a:moveTo>
                  <a:pt x="0" y="0"/>
                </a:moveTo>
                <a:lnTo>
                  <a:pt x="1354715" y="0"/>
                </a:lnTo>
                <a:lnTo>
                  <a:pt x="1354715" y="1354719"/>
                </a:lnTo>
                <a:lnTo>
                  <a:pt x="0" y="135471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Label with solid fill" id="1871" name="Google Shape;1871;p45"/>
          <p:cNvSpPr/>
          <p:nvPr/>
        </p:nvSpPr>
        <p:spPr>
          <a:xfrm>
            <a:off x="1990312" y="7229588"/>
            <a:ext cx="1371600" cy="1371600"/>
          </a:xfrm>
          <a:custGeom>
            <a:rect b="b" l="l" r="r" t="t"/>
            <a:pathLst>
              <a:path extrusionOk="0" h="1371600" w="1371600">
                <a:moveTo>
                  <a:pt x="0" y="0"/>
                </a:moveTo>
                <a:lnTo>
                  <a:pt x="1371601" y="0"/>
                </a:lnTo>
                <a:lnTo>
                  <a:pt x="1371601" y="1371600"/>
                </a:lnTo>
                <a:lnTo>
                  <a:pt x="0" y="1371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ell Tower with solid fill" id="1872" name="Google Shape;1872;p45"/>
          <p:cNvSpPr/>
          <p:nvPr/>
        </p:nvSpPr>
        <p:spPr>
          <a:xfrm>
            <a:off x="6223800" y="5155275"/>
            <a:ext cx="1583400" cy="1795575"/>
          </a:xfrm>
          <a:custGeom>
            <a:rect b="b" l="l" r="r" t="t"/>
            <a:pathLst>
              <a:path extrusionOk="0" h="1795575" w="1583400">
                <a:moveTo>
                  <a:pt x="0" y="0"/>
                </a:moveTo>
                <a:lnTo>
                  <a:pt x="1583400" y="0"/>
                </a:lnTo>
                <a:lnTo>
                  <a:pt x="1583400" y="1795575"/>
                </a:lnTo>
                <a:lnTo>
                  <a:pt x="0" y="1795575"/>
                </a:lnTo>
                <a:lnTo>
                  <a:pt x="0" y="0"/>
                </a:lnTo>
                <a:close/>
              </a:path>
            </a:pathLst>
          </a:custGeom>
          <a:blipFill rotWithShape="1">
            <a:blip r:embed="rId6">
              <a:alphaModFix/>
            </a:blip>
            <a:stretch>
              <a:fillRect b="0" l="0" r="-133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Server with solid fill" id="1873" name="Google Shape;1873;p45"/>
          <p:cNvSpPr/>
          <p:nvPr/>
        </p:nvSpPr>
        <p:spPr>
          <a:xfrm>
            <a:off x="10709644" y="682197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Syncing cloud outline" id="1874" name="Google Shape;1874;p45"/>
          <p:cNvSpPr/>
          <p:nvPr/>
        </p:nvSpPr>
        <p:spPr>
          <a:xfrm>
            <a:off x="10731747" y="407989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875" name="Google Shape;1875;p45"/>
          <p:cNvGrpSpPr/>
          <p:nvPr/>
        </p:nvGrpSpPr>
        <p:grpSpPr>
          <a:xfrm>
            <a:off x="3907950" y="5542368"/>
            <a:ext cx="1814893" cy="1014317"/>
            <a:chOff x="0" y="-9525"/>
            <a:chExt cx="2419858" cy="1352423"/>
          </a:xfrm>
        </p:grpSpPr>
        <p:sp>
          <p:nvSpPr>
            <p:cNvPr id="1876" name="Google Shape;1876;p45"/>
            <p:cNvSpPr/>
            <p:nvPr/>
          </p:nvSpPr>
          <p:spPr>
            <a:xfrm>
              <a:off x="0" y="0"/>
              <a:ext cx="2419858" cy="1342898"/>
            </a:xfrm>
            <a:custGeom>
              <a:rect b="b" l="l" r="r" t="t"/>
              <a:pathLst>
                <a:path extrusionOk="0" h="1342898" w="2419858">
                  <a:moveTo>
                    <a:pt x="0" y="335661"/>
                  </a:moveTo>
                  <a:lnTo>
                    <a:pt x="1748409" y="335661"/>
                  </a:lnTo>
                  <a:lnTo>
                    <a:pt x="1748409" y="0"/>
                  </a:lnTo>
                  <a:lnTo>
                    <a:pt x="2419858" y="671449"/>
                  </a:lnTo>
                  <a:lnTo>
                    <a:pt x="1748409" y="1342898"/>
                  </a:lnTo>
                  <a:lnTo>
                    <a:pt x="1748409" y="1007110"/>
                  </a:lnTo>
                  <a:lnTo>
                    <a:pt x="0" y="100711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7" name="Google Shape;1877;p45"/>
            <p:cNvSpPr txBox="1"/>
            <p:nvPr/>
          </p:nvSpPr>
          <p:spPr>
            <a:xfrm>
              <a:off x="0" y="-9525"/>
              <a:ext cx="2419800" cy="13523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FFFFFF"/>
                  </a:solidFill>
                  <a:latin typeface="Outfit"/>
                  <a:ea typeface="Outfit"/>
                  <a:cs typeface="Outfit"/>
                  <a:sym typeface="Outfit"/>
                </a:rPr>
                <a:t>Publish</a:t>
              </a:r>
              <a:endParaRPr b="0" i="0" sz="1400" u="none" cap="none" strike="noStrike">
                <a:solidFill>
                  <a:srgbClr val="000000"/>
                </a:solidFill>
                <a:latin typeface="Arial"/>
                <a:ea typeface="Arial"/>
                <a:cs typeface="Arial"/>
                <a:sym typeface="Arial"/>
              </a:endParaRPr>
            </a:p>
          </p:txBody>
        </p:sp>
      </p:grpSp>
      <p:grpSp>
        <p:nvGrpSpPr>
          <p:cNvPr id="1878" name="Google Shape;1878;p45"/>
          <p:cNvGrpSpPr/>
          <p:nvPr/>
        </p:nvGrpSpPr>
        <p:grpSpPr>
          <a:xfrm>
            <a:off x="8308200" y="5542368"/>
            <a:ext cx="1814893" cy="1014317"/>
            <a:chOff x="0" y="-9525"/>
            <a:chExt cx="2419858" cy="1352423"/>
          </a:xfrm>
        </p:grpSpPr>
        <p:sp>
          <p:nvSpPr>
            <p:cNvPr id="1879" name="Google Shape;1879;p45"/>
            <p:cNvSpPr/>
            <p:nvPr/>
          </p:nvSpPr>
          <p:spPr>
            <a:xfrm>
              <a:off x="0" y="0"/>
              <a:ext cx="2419858" cy="1342898"/>
            </a:xfrm>
            <a:custGeom>
              <a:rect b="b" l="l" r="r" t="t"/>
              <a:pathLst>
                <a:path extrusionOk="0" h="1342898" w="2419858">
                  <a:moveTo>
                    <a:pt x="0" y="335661"/>
                  </a:moveTo>
                  <a:lnTo>
                    <a:pt x="1748409" y="335661"/>
                  </a:lnTo>
                  <a:lnTo>
                    <a:pt x="1748409" y="0"/>
                  </a:lnTo>
                  <a:lnTo>
                    <a:pt x="2419858" y="671449"/>
                  </a:lnTo>
                  <a:lnTo>
                    <a:pt x="1748409" y="1342898"/>
                  </a:lnTo>
                  <a:lnTo>
                    <a:pt x="1748409" y="1007110"/>
                  </a:lnTo>
                  <a:lnTo>
                    <a:pt x="0" y="100711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0" name="Google Shape;1880;p45"/>
            <p:cNvSpPr txBox="1"/>
            <p:nvPr/>
          </p:nvSpPr>
          <p:spPr>
            <a:xfrm>
              <a:off x="0" y="-9525"/>
              <a:ext cx="2419800" cy="13523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FFFFFF"/>
                  </a:solidFill>
                  <a:latin typeface="Outfit"/>
                  <a:ea typeface="Outfit"/>
                  <a:cs typeface="Outfit"/>
                  <a:sym typeface="Outfit"/>
                </a:rPr>
                <a:t>Publish</a:t>
              </a:r>
              <a:endParaRPr b="0" i="0" sz="1400" u="none" cap="none" strike="noStrike">
                <a:solidFill>
                  <a:srgbClr val="000000"/>
                </a:solidFill>
                <a:latin typeface="Arial"/>
                <a:ea typeface="Arial"/>
                <a:cs typeface="Arial"/>
                <a:sym typeface="Arial"/>
              </a:endParaRPr>
            </a:p>
          </p:txBody>
        </p:sp>
      </p:grpSp>
      <p:grpSp>
        <p:nvGrpSpPr>
          <p:cNvPr id="1881" name="Google Shape;1881;p45"/>
          <p:cNvGrpSpPr/>
          <p:nvPr/>
        </p:nvGrpSpPr>
        <p:grpSpPr>
          <a:xfrm>
            <a:off x="12784425" y="3912918"/>
            <a:ext cx="1814893" cy="1014317"/>
            <a:chOff x="0" y="-9525"/>
            <a:chExt cx="2419858" cy="1352423"/>
          </a:xfrm>
        </p:grpSpPr>
        <p:sp>
          <p:nvSpPr>
            <p:cNvPr id="1882" name="Google Shape;1882;p45"/>
            <p:cNvSpPr/>
            <p:nvPr/>
          </p:nvSpPr>
          <p:spPr>
            <a:xfrm>
              <a:off x="0" y="0"/>
              <a:ext cx="2419858" cy="1342898"/>
            </a:xfrm>
            <a:custGeom>
              <a:rect b="b" l="l" r="r" t="t"/>
              <a:pathLst>
                <a:path extrusionOk="0" h="1342898" w="2419858">
                  <a:moveTo>
                    <a:pt x="0" y="335661"/>
                  </a:moveTo>
                  <a:lnTo>
                    <a:pt x="1748409" y="335661"/>
                  </a:lnTo>
                  <a:lnTo>
                    <a:pt x="1748409" y="0"/>
                  </a:lnTo>
                  <a:lnTo>
                    <a:pt x="2419858" y="671449"/>
                  </a:lnTo>
                  <a:lnTo>
                    <a:pt x="1748409" y="1342898"/>
                  </a:lnTo>
                  <a:lnTo>
                    <a:pt x="1748409" y="1007110"/>
                  </a:lnTo>
                  <a:lnTo>
                    <a:pt x="0" y="100711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3" name="Google Shape;1883;p45"/>
            <p:cNvSpPr txBox="1"/>
            <p:nvPr/>
          </p:nvSpPr>
          <p:spPr>
            <a:xfrm>
              <a:off x="0" y="-9525"/>
              <a:ext cx="2419800" cy="13523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FFFFFF"/>
                  </a:solidFill>
                  <a:latin typeface="Outfit"/>
                  <a:ea typeface="Outfit"/>
                  <a:cs typeface="Outfit"/>
                  <a:sym typeface="Outfit"/>
                </a:rPr>
                <a:t>Publish</a:t>
              </a:r>
              <a:endParaRPr b="0" i="0" sz="1400" u="none" cap="none" strike="noStrike">
                <a:solidFill>
                  <a:srgbClr val="000000"/>
                </a:solidFill>
                <a:latin typeface="Arial"/>
                <a:ea typeface="Arial"/>
                <a:cs typeface="Arial"/>
                <a:sym typeface="Arial"/>
              </a:endParaRPr>
            </a:p>
          </p:txBody>
        </p:sp>
      </p:grpSp>
      <p:grpSp>
        <p:nvGrpSpPr>
          <p:cNvPr id="1884" name="Google Shape;1884;p45"/>
          <p:cNvGrpSpPr/>
          <p:nvPr/>
        </p:nvGrpSpPr>
        <p:grpSpPr>
          <a:xfrm>
            <a:off x="12784425" y="6731718"/>
            <a:ext cx="1814893" cy="1014317"/>
            <a:chOff x="0" y="-9525"/>
            <a:chExt cx="2419858" cy="1352423"/>
          </a:xfrm>
        </p:grpSpPr>
        <p:sp>
          <p:nvSpPr>
            <p:cNvPr id="1885" name="Google Shape;1885;p45"/>
            <p:cNvSpPr/>
            <p:nvPr/>
          </p:nvSpPr>
          <p:spPr>
            <a:xfrm>
              <a:off x="0" y="0"/>
              <a:ext cx="2419858" cy="1342898"/>
            </a:xfrm>
            <a:custGeom>
              <a:rect b="b" l="l" r="r" t="t"/>
              <a:pathLst>
                <a:path extrusionOk="0" h="1342898" w="2419858">
                  <a:moveTo>
                    <a:pt x="0" y="335661"/>
                  </a:moveTo>
                  <a:lnTo>
                    <a:pt x="1748409" y="335661"/>
                  </a:lnTo>
                  <a:lnTo>
                    <a:pt x="1748409" y="0"/>
                  </a:lnTo>
                  <a:lnTo>
                    <a:pt x="2419858" y="671449"/>
                  </a:lnTo>
                  <a:lnTo>
                    <a:pt x="1748409" y="1342898"/>
                  </a:lnTo>
                  <a:lnTo>
                    <a:pt x="1748409" y="1007110"/>
                  </a:lnTo>
                  <a:lnTo>
                    <a:pt x="0" y="1007110"/>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6" name="Google Shape;1886;p45"/>
            <p:cNvSpPr txBox="1"/>
            <p:nvPr/>
          </p:nvSpPr>
          <p:spPr>
            <a:xfrm>
              <a:off x="0" y="-9525"/>
              <a:ext cx="2419800" cy="13523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FFFFFF"/>
                  </a:solidFill>
                  <a:latin typeface="Outfit"/>
                  <a:ea typeface="Outfit"/>
                  <a:cs typeface="Outfit"/>
                  <a:sym typeface="Outfit"/>
                </a:rPr>
                <a:t>Publish</a:t>
              </a:r>
              <a:endParaRPr b="0" i="0" sz="1400" u="none" cap="none" strike="noStrike">
                <a:solidFill>
                  <a:srgbClr val="000000"/>
                </a:solidFill>
                <a:latin typeface="Arial"/>
                <a:ea typeface="Arial"/>
                <a:cs typeface="Arial"/>
                <a:sym typeface="Arial"/>
              </a:endParaRPr>
            </a:p>
          </p:txBody>
        </p:sp>
      </p:grpSp>
      <p:grpSp>
        <p:nvGrpSpPr>
          <p:cNvPr id="1887" name="Google Shape;1887;p45"/>
          <p:cNvGrpSpPr/>
          <p:nvPr/>
        </p:nvGrpSpPr>
        <p:grpSpPr>
          <a:xfrm>
            <a:off x="12708450" y="4768781"/>
            <a:ext cx="1814893" cy="1014317"/>
            <a:chOff x="0" y="-9525"/>
            <a:chExt cx="2419858" cy="1352423"/>
          </a:xfrm>
        </p:grpSpPr>
        <p:sp>
          <p:nvSpPr>
            <p:cNvPr id="1888" name="Google Shape;1888;p45"/>
            <p:cNvSpPr/>
            <p:nvPr/>
          </p:nvSpPr>
          <p:spPr>
            <a:xfrm>
              <a:off x="0" y="0"/>
              <a:ext cx="2419858" cy="1342898"/>
            </a:xfrm>
            <a:custGeom>
              <a:rect b="b" l="l" r="r" t="t"/>
              <a:pathLst>
                <a:path extrusionOk="0" h="1342898" w="2419858">
                  <a:moveTo>
                    <a:pt x="2419858" y="335661"/>
                  </a:moveTo>
                  <a:lnTo>
                    <a:pt x="671449" y="335661"/>
                  </a:lnTo>
                  <a:lnTo>
                    <a:pt x="671449" y="0"/>
                  </a:lnTo>
                  <a:lnTo>
                    <a:pt x="0" y="671449"/>
                  </a:lnTo>
                  <a:lnTo>
                    <a:pt x="671449" y="1342898"/>
                  </a:lnTo>
                  <a:lnTo>
                    <a:pt x="671449" y="1007110"/>
                  </a:lnTo>
                  <a:lnTo>
                    <a:pt x="2419858" y="1007110"/>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9" name="Google Shape;1889;p45"/>
            <p:cNvSpPr txBox="1"/>
            <p:nvPr/>
          </p:nvSpPr>
          <p:spPr>
            <a:xfrm>
              <a:off x="0" y="-9525"/>
              <a:ext cx="2419800" cy="13523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FFFFFF"/>
                  </a:solidFill>
                  <a:latin typeface="Outfit"/>
                  <a:ea typeface="Outfit"/>
                  <a:cs typeface="Outfit"/>
                  <a:sym typeface="Outfit"/>
                </a:rPr>
                <a:t>Location</a:t>
              </a:r>
              <a:endParaRPr b="0" i="0" sz="1400" u="none" cap="none" strike="noStrike">
                <a:solidFill>
                  <a:srgbClr val="000000"/>
                </a:solidFill>
                <a:latin typeface="Arial"/>
                <a:ea typeface="Arial"/>
                <a:cs typeface="Arial"/>
                <a:sym typeface="Arial"/>
              </a:endParaRPr>
            </a:p>
          </p:txBody>
        </p:sp>
      </p:grpSp>
      <p:grpSp>
        <p:nvGrpSpPr>
          <p:cNvPr id="1890" name="Google Shape;1890;p45"/>
          <p:cNvGrpSpPr/>
          <p:nvPr/>
        </p:nvGrpSpPr>
        <p:grpSpPr>
          <a:xfrm>
            <a:off x="12708450" y="7577213"/>
            <a:ext cx="1814893" cy="1007174"/>
            <a:chOff x="0" y="0"/>
            <a:chExt cx="2419858" cy="1342898"/>
          </a:xfrm>
        </p:grpSpPr>
        <p:sp>
          <p:nvSpPr>
            <p:cNvPr id="1891" name="Google Shape;1891;p45"/>
            <p:cNvSpPr/>
            <p:nvPr/>
          </p:nvSpPr>
          <p:spPr>
            <a:xfrm>
              <a:off x="0" y="0"/>
              <a:ext cx="2419858" cy="1342898"/>
            </a:xfrm>
            <a:custGeom>
              <a:rect b="b" l="l" r="r" t="t"/>
              <a:pathLst>
                <a:path extrusionOk="0" h="1342898" w="2419858">
                  <a:moveTo>
                    <a:pt x="2419858" y="335661"/>
                  </a:moveTo>
                  <a:lnTo>
                    <a:pt x="671449" y="335661"/>
                  </a:lnTo>
                  <a:lnTo>
                    <a:pt x="671449" y="0"/>
                  </a:lnTo>
                  <a:lnTo>
                    <a:pt x="0" y="671449"/>
                  </a:lnTo>
                  <a:lnTo>
                    <a:pt x="671449" y="1342898"/>
                  </a:lnTo>
                  <a:lnTo>
                    <a:pt x="671449" y="1007110"/>
                  </a:lnTo>
                  <a:lnTo>
                    <a:pt x="2419858" y="1007110"/>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2" name="Google Shape;1892;p45"/>
            <p:cNvSpPr txBox="1"/>
            <p:nvPr/>
          </p:nvSpPr>
          <p:spPr>
            <a:xfrm>
              <a:off x="0" y="0"/>
              <a:ext cx="2419800" cy="1342800"/>
            </a:xfrm>
            <a:prstGeom prst="rect">
              <a:avLst/>
            </a:prstGeom>
            <a:noFill/>
            <a:ln>
              <a:noFill/>
            </a:ln>
          </p:spPr>
          <p:txBody>
            <a:bodyPr anchorCtr="0" anchor="ctr" bIns="50800" lIns="50800" spcFirstLastPara="1" rIns="50800" wrap="square" tIns="50800">
              <a:noAutofit/>
            </a:bodyPr>
            <a:lstStyle/>
            <a:p>
              <a:pPr indent="0" lvl="0" marL="0" marR="0" rtl="0" algn="ctr">
                <a:lnSpc>
                  <a:spcPct val="119929"/>
                </a:lnSpc>
                <a:spcBef>
                  <a:spcPts val="0"/>
                </a:spcBef>
                <a:spcAft>
                  <a:spcPts val="0"/>
                </a:spcAft>
                <a:buClr>
                  <a:srgbClr val="000000"/>
                </a:buClr>
                <a:buSzPts val="1425"/>
                <a:buFont typeface="Arial"/>
                <a:buNone/>
              </a:pPr>
              <a:r>
                <a:rPr b="0" i="0" lang="en-US" sz="1425" u="none" cap="none" strike="noStrike">
                  <a:solidFill>
                    <a:srgbClr val="FFFFFF"/>
                  </a:solidFill>
                  <a:latin typeface="Outfit"/>
                  <a:ea typeface="Outfit"/>
                  <a:cs typeface="Outfit"/>
                  <a:sym typeface="Outfit"/>
                </a:rPr>
                <a:t>Location, video move, temp</a:t>
              </a:r>
              <a:endParaRPr b="0" i="0" sz="1400" u="none" cap="none" strike="noStrike">
                <a:solidFill>
                  <a:srgbClr val="000000"/>
                </a:solidFill>
                <a:latin typeface="Arial"/>
                <a:ea typeface="Arial"/>
                <a:cs typeface="Arial"/>
                <a:sym typeface="Arial"/>
              </a:endParaRPr>
            </a:p>
          </p:txBody>
        </p:sp>
      </p:grpSp>
      <p:sp>
        <p:nvSpPr>
          <p:cNvPr descr="Smart Phone with solid fill" id="1893" name="Google Shape;1893;p45"/>
          <p:cNvSpPr/>
          <p:nvPr/>
        </p:nvSpPr>
        <p:spPr>
          <a:xfrm>
            <a:off x="14681650" y="4192248"/>
            <a:ext cx="1186206" cy="1186206"/>
          </a:xfrm>
          <a:custGeom>
            <a:rect b="b" l="l" r="r" t="t"/>
            <a:pathLst>
              <a:path extrusionOk="0" h="1186206" w="1186206">
                <a:moveTo>
                  <a:pt x="0" y="0"/>
                </a:moveTo>
                <a:lnTo>
                  <a:pt x="1186206" y="0"/>
                </a:lnTo>
                <a:lnTo>
                  <a:pt x="1186206" y="1186206"/>
                </a:lnTo>
                <a:lnTo>
                  <a:pt x="0" y="118620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Server with solid fill" id="1894" name="Google Shape;1894;p45"/>
          <p:cNvSpPr/>
          <p:nvPr/>
        </p:nvSpPr>
        <p:spPr>
          <a:xfrm>
            <a:off x="14777032" y="6670927"/>
            <a:ext cx="1224039" cy="1224039"/>
          </a:xfrm>
          <a:custGeom>
            <a:rect b="b" l="l" r="r" t="t"/>
            <a:pathLst>
              <a:path extrusionOk="0" h="1224039" w="1224039">
                <a:moveTo>
                  <a:pt x="0" y="0"/>
                </a:moveTo>
                <a:lnTo>
                  <a:pt x="1224039" y="0"/>
                </a:lnTo>
                <a:lnTo>
                  <a:pt x="1224039" y="1224039"/>
                </a:lnTo>
                <a:lnTo>
                  <a:pt x="0" y="122403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omputer with solid fill" id="1895" name="Google Shape;1895;p45"/>
          <p:cNvSpPr/>
          <p:nvPr/>
        </p:nvSpPr>
        <p:spPr>
          <a:xfrm>
            <a:off x="14703262" y="789494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6" name="Google Shape;1896;p45"/>
          <p:cNvSpPr txBox="1"/>
          <p:nvPr/>
        </p:nvSpPr>
        <p:spPr>
          <a:xfrm>
            <a:off x="15536252" y="4313425"/>
            <a:ext cx="2074800" cy="95259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MQTT Client Subscriber: Mobile Device</a:t>
            </a:r>
            <a:endParaRPr b="0" i="0" sz="1400" u="none" cap="none" strike="noStrike">
              <a:solidFill>
                <a:srgbClr val="000000"/>
              </a:solidFill>
              <a:latin typeface="Arial"/>
              <a:ea typeface="Arial"/>
              <a:cs typeface="Arial"/>
              <a:sym typeface="Arial"/>
            </a:endParaRPr>
          </a:p>
        </p:txBody>
      </p:sp>
      <p:sp>
        <p:nvSpPr>
          <p:cNvPr id="1897" name="Google Shape;1897;p45"/>
          <p:cNvSpPr txBox="1"/>
          <p:nvPr/>
        </p:nvSpPr>
        <p:spPr>
          <a:xfrm>
            <a:off x="15884550" y="7074737"/>
            <a:ext cx="1726500" cy="126695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MQTT Client Subscriber: Backend</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System</a:t>
            </a:r>
            <a:endParaRPr b="0" i="0" sz="1400" u="none" cap="none" strike="noStrike">
              <a:solidFill>
                <a:srgbClr val="000000"/>
              </a:solidFill>
              <a:latin typeface="Arial"/>
              <a:ea typeface="Arial"/>
              <a:cs typeface="Arial"/>
              <a:sym typeface="Arial"/>
            </a:endParaRPr>
          </a:p>
        </p:txBody>
      </p:sp>
      <p:sp>
        <p:nvSpPr>
          <p:cNvPr id="1898" name="Google Shape;1898;p45"/>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pic>
        <p:nvPicPr>
          <p:cNvPr id="1907" name="Google Shape;1907;p47"/>
          <p:cNvPicPr preferRelativeResize="0"/>
          <p:nvPr/>
        </p:nvPicPr>
        <p:blipFill rotWithShape="1">
          <a:blip r:embed="rId3">
            <a:alphaModFix/>
          </a:blip>
          <a:srcRect b="0" l="0" r="16722" t="0"/>
          <a:stretch/>
        </p:blipFill>
        <p:spPr>
          <a:xfrm>
            <a:off x="12997400" y="3190575"/>
            <a:ext cx="5285375" cy="2629800"/>
          </a:xfrm>
          <a:prstGeom prst="rect">
            <a:avLst/>
          </a:prstGeom>
          <a:noFill/>
          <a:ln>
            <a:noFill/>
          </a:ln>
        </p:spPr>
      </p:pic>
      <p:sp>
        <p:nvSpPr>
          <p:cNvPr id="1908" name="Google Shape;1908;p47"/>
          <p:cNvSpPr txBox="1"/>
          <p:nvPr/>
        </p:nvSpPr>
        <p:spPr>
          <a:xfrm>
            <a:off x="983475" y="3990512"/>
            <a:ext cx="7625700" cy="6352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0" i="0" lang="en-US" sz="3000" u="none" cap="none" strike="noStrike">
                <a:solidFill>
                  <a:srgbClr val="000000"/>
                </a:solidFill>
                <a:latin typeface="Outfit"/>
                <a:ea typeface="Outfit"/>
                <a:cs typeface="Outfit"/>
                <a:sym typeface="Outfit"/>
              </a:rPr>
              <a:t>Features:</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Energizes passive tags @ UHF</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Reads beacons @ Microwave (BLE)</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Collects and forwards data (out to 15 km)</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Supports LoRA, BLE and GNSS</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Enables many optional wired peripherals</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Takes common commercial batteries</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On/Off switch option (tail cap)</a:t>
            </a:r>
            <a:endParaRPr b="0" i="0" sz="1400" u="none" cap="none" strike="noStrike">
              <a:solidFill>
                <a:srgbClr val="000000"/>
              </a:solidFill>
              <a:latin typeface="Arial"/>
              <a:ea typeface="Arial"/>
              <a:cs typeface="Arial"/>
              <a:sym typeface="Arial"/>
            </a:endParaRPr>
          </a:p>
          <a:p>
            <a:pPr indent="-217170" lvl="1" marL="43434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Outfit Light"/>
              <a:ea typeface="Outfit Light"/>
              <a:cs typeface="Outfit Light"/>
              <a:sym typeface="Outfit Light"/>
            </a:endParaRPr>
          </a:p>
          <a:p>
            <a:pPr indent="0" lvl="0" marL="0" marR="0" rtl="0" algn="l">
              <a:lnSpc>
                <a:spcPct val="120000"/>
              </a:lnSpc>
              <a:spcBef>
                <a:spcPts val="0"/>
              </a:spcBef>
              <a:spcAft>
                <a:spcPts val="0"/>
              </a:spcAft>
              <a:buClr>
                <a:srgbClr val="000000"/>
              </a:buClr>
              <a:buSzPts val="3000"/>
              <a:buFont typeface="Arial"/>
              <a:buNone/>
            </a:pPr>
            <a:r>
              <a:rPr b="0" i="0" lang="en-US" sz="3000" u="none" cap="none" strike="noStrike">
                <a:solidFill>
                  <a:srgbClr val="000000"/>
                </a:solidFill>
                <a:latin typeface="Outfit"/>
                <a:ea typeface="Outfit"/>
                <a:cs typeface="Outfit"/>
                <a:sym typeface="Outfit"/>
              </a:rPr>
              <a:t>Key build options include:</a:t>
            </a:r>
            <a:endParaRPr b="0" i="0" sz="1400" u="none" cap="none" strike="noStrike">
              <a:solidFill>
                <a:srgbClr val="000000"/>
              </a:solidFill>
              <a:latin typeface="Arial"/>
              <a:ea typeface="Arial"/>
              <a:cs typeface="Arial"/>
              <a:sym typeface="Arial"/>
            </a:endParaRPr>
          </a:p>
          <a:p>
            <a:pPr indent="-152400" lvl="5"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 High visibility LEDs</a:t>
            </a:r>
            <a:endParaRPr b="0" i="0" sz="1400" u="none" cap="none" strike="noStrike">
              <a:solidFill>
                <a:srgbClr val="000000"/>
              </a:solidFill>
              <a:latin typeface="Arial"/>
              <a:ea typeface="Arial"/>
              <a:cs typeface="Arial"/>
              <a:sym typeface="Arial"/>
            </a:endParaRPr>
          </a:p>
          <a:p>
            <a:pPr indent="-152400" lvl="5"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 M12 wiring connector option</a:t>
            </a:r>
            <a:endParaRPr b="0" i="0" sz="1400" u="none" cap="none" strike="noStrike">
              <a:solidFill>
                <a:srgbClr val="000000"/>
              </a:solidFill>
              <a:latin typeface="Arial"/>
              <a:ea typeface="Arial"/>
              <a:cs typeface="Arial"/>
              <a:sym typeface="Arial"/>
            </a:endParaRPr>
          </a:p>
          <a:p>
            <a:pPr indent="-152400" lvl="5"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 Tamper evident sensing</a:t>
            </a:r>
            <a:endParaRPr b="0" i="0" sz="1400" u="none" cap="none" strike="noStrike">
              <a:solidFill>
                <a:srgbClr val="000000"/>
              </a:solidFill>
              <a:latin typeface="Arial"/>
              <a:ea typeface="Arial"/>
              <a:cs typeface="Arial"/>
              <a:sym typeface="Arial"/>
            </a:endParaRPr>
          </a:p>
          <a:p>
            <a:pPr indent="-152400" lvl="5" marL="43434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Outfit Light"/>
                <a:ea typeface="Outfit Light"/>
                <a:cs typeface="Outfit Light"/>
                <a:sym typeface="Outfit Light"/>
              </a:rPr>
              <a:t> NFC coil option</a:t>
            </a:r>
            <a:endParaRPr b="0" i="0" sz="1400" u="none" cap="none" strike="noStrike">
              <a:solidFill>
                <a:srgbClr val="000000"/>
              </a:solidFill>
              <a:latin typeface="Arial"/>
              <a:ea typeface="Arial"/>
              <a:cs typeface="Arial"/>
              <a:sym typeface="Arial"/>
            </a:endParaRPr>
          </a:p>
        </p:txBody>
      </p:sp>
      <p:sp>
        <p:nvSpPr>
          <p:cNvPr id="1909" name="Google Shape;1909;p47"/>
          <p:cNvSpPr/>
          <p:nvPr/>
        </p:nvSpPr>
        <p:spPr>
          <a:xfrm>
            <a:off x="3670831" y="2099037"/>
            <a:ext cx="9876734" cy="1814029"/>
          </a:xfrm>
          <a:custGeom>
            <a:rect b="b" l="l" r="r" t="t"/>
            <a:pathLst>
              <a:path extrusionOk="0" h="1814029" w="9876734">
                <a:moveTo>
                  <a:pt x="0" y="0"/>
                </a:moveTo>
                <a:lnTo>
                  <a:pt x="9876733" y="0"/>
                </a:lnTo>
                <a:lnTo>
                  <a:pt x="9876733" y="1814030"/>
                </a:lnTo>
                <a:lnTo>
                  <a:pt x="0" y="1814030"/>
                </a:lnTo>
                <a:lnTo>
                  <a:pt x="0" y="0"/>
                </a:lnTo>
                <a:close/>
              </a:path>
            </a:pathLst>
          </a:custGeom>
          <a:blipFill rotWithShape="1">
            <a:blip r:embed="rId4">
              <a:alphaModFix/>
            </a:blip>
            <a:stretch>
              <a:fillRect b="-13702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910" name="Google Shape;1910;p47"/>
          <p:cNvGrpSpPr/>
          <p:nvPr/>
        </p:nvGrpSpPr>
        <p:grpSpPr>
          <a:xfrm>
            <a:off x="983475" y="1236453"/>
            <a:ext cx="16321088" cy="600118"/>
            <a:chOff x="0" y="0"/>
            <a:chExt cx="21761450" cy="800158"/>
          </a:xfrm>
        </p:grpSpPr>
        <p:sp>
          <p:nvSpPr>
            <p:cNvPr id="1911" name="Google Shape;1911;p47"/>
            <p:cNvSpPr/>
            <p:nvPr/>
          </p:nvSpPr>
          <p:spPr>
            <a:xfrm>
              <a:off x="0" y="0"/>
              <a:ext cx="21761450" cy="800100"/>
            </a:xfrm>
            <a:custGeom>
              <a:rect b="b" l="l" r="r" t="t"/>
              <a:pathLst>
                <a:path extrusionOk="0" h="800100" w="21761450">
                  <a:moveTo>
                    <a:pt x="0" y="0"/>
                  </a:moveTo>
                  <a:lnTo>
                    <a:pt x="21761450" y="0"/>
                  </a:lnTo>
                  <a:lnTo>
                    <a:pt x="21761450" y="800100"/>
                  </a:lnTo>
                  <a:lnTo>
                    <a:pt x="0" y="800100"/>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2" name="Google Shape;1912;p47"/>
            <p:cNvSpPr txBox="1"/>
            <p:nvPr/>
          </p:nvSpPr>
          <p:spPr>
            <a:xfrm>
              <a:off x="0" y="0"/>
              <a:ext cx="21761400" cy="800158"/>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Light"/>
                  <a:ea typeface="Outfit Light"/>
                  <a:cs typeface="Outfit Light"/>
                  <a:sym typeface="Outfit Light"/>
                </a:rPr>
                <a:t>The only industrial grade, battery-powered, passive BLE reader platform</a:t>
              </a:r>
              <a:endParaRPr b="0" i="0" sz="1400" u="none" cap="none" strike="noStrike">
                <a:solidFill>
                  <a:srgbClr val="000000"/>
                </a:solidFill>
                <a:latin typeface="Arial"/>
                <a:ea typeface="Arial"/>
                <a:cs typeface="Arial"/>
                <a:sym typeface="Arial"/>
              </a:endParaRPr>
            </a:p>
          </p:txBody>
        </p:sp>
      </p:grpSp>
      <p:sp>
        <p:nvSpPr>
          <p:cNvPr id="1913" name="Google Shape;1913;p47"/>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4" name="Google Shape;1914;p47"/>
          <p:cNvSpPr txBox="1"/>
          <p:nvPr/>
        </p:nvSpPr>
        <p:spPr>
          <a:xfrm>
            <a:off x="1226296" y="2386911"/>
            <a:ext cx="3218540" cy="12287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000"/>
              <a:buFont typeface="Arial"/>
              <a:buNone/>
            </a:pPr>
            <a:r>
              <a:rPr b="0" i="0" lang="en-US" sz="4000" u="none" cap="none" strike="noStrike">
                <a:solidFill>
                  <a:srgbClr val="000000"/>
                </a:solidFill>
                <a:latin typeface="Outfit"/>
                <a:ea typeface="Outfit"/>
                <a:cs typeface="Outfit"/>
                <a:sym typeface="Outfit"/>
              </a:rPr>
              <a:t>3 Families </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4000"/>
              <a:buFont typeface="Arial"/>
              <a:buNone/>
            </a:pPr>
            <a:r>
              <a:rPr b="0" i="0" lang="en-US" sz="4000" u="none" cap="none" strike="noStrike">
                <a:solidFill>
                  <a:srgbClr val="000000"/>
                </a:solidFill>
                <a:latin typeface="Outfit"/>
                <a:ea typeface="Outfit"/>
                <a:cs typeface="Outfit"/>
                <a:sym typeface="Outfit"/>
              </a:rPr>
              <a:t>52 SKUs</a:t>
            </a:r>
            <a:endParaRPr b="0" i="0" sz="1400" u="none" cap="none" strike="noStrike">
              <a:solidFill>
                <a:srgbClr val="000000"/>
              </a:solidFill>
              <a:latin typeface="Arial"/>
              <a:ea typeface="Arial"/>
              <a:cs typeface="Arial"/>
              <a:sym typeface="Arial"/>
            </a:endParaRPr>
          </a:p>
        </p:txBody>
      </p:sp>
      <p:sp>
        <p:nvSpPr>
          <p:cNvPr id="1915" name="Google Shape;1915;p47"/>
          <p:cNvSpPr txBox="1"/>
          <p:nvPr/>
        </p:nvSpPr>
        <p:spPr>
          <a:xfrm>
            <a:off x="8803425" y="9817877"/>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46</a:t>
            </a:r>
            <a:endParaRPr b="0" i="0" sz="1400" u="none" cap="none" strike="noStrike">
              <a:solidFill>
                <a:srgbClr val="000000"/>
              </a:solidFill>
              <a:latin typeface="Arial"/>
              <a:ea typeface="Arial"/>
              <a:cs typeface="Arial"/>
              <a:sym typeface="Arial"/>
            </a:endParaRPr>
          </a:p>
        </p:txBody>
      </p:sp>
      <p:sp>
        <p:nvSpPr>
          <p:cNvPr id="1916" name="Google Shape;1916;p47"/>
          <p:cNvSpPr txBox="1"/>
          <p:nvPr/>
        </p:nvSpPr>
        <p:spPr>
          <a:xfrm>
            <a:off x="5909612" y="2253907"/>
            <a:ext cx="6819598"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Transit                                      Marker                                         Access</a:t>
            </a:r>
            <a:endParaRPr b="0" i="0" sz="1400" u="none" cap="none" strike="noStrike">
              <a:solidFill>
                <a:srgbClr val="000000"/>
              </a:solidFill>
              <a:latin typeface="Arial"/>
              <a:ea typeface="Arial"/>
              <a:cs typeface="Arial"/>
              <a:sym typeface="Arial"/>
            </a:endParaRPr>
          </a:p>
        </p:txBody>
      </p:sp>
      <p:sp>
        <p:nvSpPr>
          <p:cNvPr id="1917" name="Google Shape;1917;p47"/>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Our ZIM Bridge Platform</a:t>
            </a:r>
            <a:endParaRPr b="0" i="0" sz="1400" u="none" cap="none" strike="noStrike">
              <a:solidFill>
                <a:srgbClr val="000000"/>
              </a:solidFill>
              <a:latin typeface="Arial"/>
              <a:ea typeface="Arial"/>
              <a:cs typeface="Arial"/>
              <a:sym typeface="Arial"/>
            </a:endParaRPr>
          </a:p>
        </p:txBody>
      </p:sp>
      <p:sp>
        <p:nvSpPr>
          <p:cNvPr id="1918" name="Google Shape;1918;p47"/>
          <p:cNvSpPr txBox="1"/>
          <p:nvPr/>
        </p:nvSpPr>
        <p:spPr>
          <a:xfrm>
            <a:off x="13729825" y="8390875"/>
            <a:ext cx="2629800" cy="109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ZIM Bridge is approximately </a:t>
            </a:r>
            <a:endParaRPr b="1" i="0" sz="2100" u="none" cap="none" strike="noStrike">
              <a:solidFill>
                <a:srgbClr val="000000"/>
              </a:solidFill>
              <a:latin typeface="Outfit"/>
              <a:ea typeface="Outfit"/>
              <a:cs typeface="Outfit"/>
              <a:sym typeface="Outfit"/>
            </a:endParaRPr>
          </a:p>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6” x 3” x 1.25” </a:t>
            </a:r>
            <a:endParaRPr b="0" i="0" sz="1400" u="none" cap="none" strike="noStrike">
              <a:solidFill>
                <a:srgbClr val="000000"/>
              </a:solidFill>
              <a:latin typeface="Arial"/>
              <a:ea typeface="Arial"/>
              <a:cs typeface="Arial"/>
              <a:sym typeface="Arial"/>
            </a:endParaRPr>
          </a:p>
        </p:txBody>
      </p:sp>
      <p:pic>
        <p:nvPicPr>
          <p:cNvPr id="1919" name="Google Shape;1919;p47"/>
          <p:cNvPicPr preferRelativeResize="0"/>
          <p:nvPr/>
        </p:nvPicPr>
        <p:blipFill rotWithShape="1">
          <a:blip r:embed="rId6">
            <a:alphaModFix/>
          </a:blip>
          <a:srcRect b="5579" l="11248" r="21793" t="8839"/>
          <a:stretch/>
        </p:blipFill>
        <p:spPr>
          <a:xfrm>
            <a:off x="7897025" y="5820375"/>
            <a:ext cx="5650550" cy="3669399"/>
          </a:xfrm>
          <a:prstGeom prst="rect">
            <a:avLst/>
          </a:prstGeom>
          <a:noFill/>
          <a:ln>
            <a:noFill/>
          </a:ln>
        </p:spPr>
      </p:pic>
      <p:sp>
        <p:nvSpPr>
          <p:cNvPr id="1920" name="Google Shape;1920;p47"/>
          <p:cNvSpPr txBox="1"/>
          <p:nvPr/>
        </p:nvSpPr>
        <p:spPr>
          <a:xfrm>
            <a:off x="13729825" y="5841875"/>
            <a:ext cx="4552800" cy="71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The only battery-powered passive IoT data collector (patent pending)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48"/>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ZIM Bridges</a:t>
            </a:r>
            <a:endParaRPr b="0" i="0" sz="1400" u="none" cap="none" strike="noStrike">
              <a:solidFill>
                <a:srgbClr val="000000"/>
              </a:solidFill>
              <a:latin typeface="Arial"/>
              <a:ea typeface="Arial"/>
              <a:cs typeface="Arial"/>
              <a:sym typeface="Arial"/>
            </a:endParaRPr>
          </a:p>
        </p:txBody>
      </p:sp>
      <p:grpSp>
        <p:nvGrpSpPr>
          <p:cNvPr id="1930" name="Google Shape;1930;p48"/>
          <p:cNvGrpSpPr/>
          <p:nvPr/>
        </p:nvGrpSpPr>
        <p:grpSpPr>
          <a:xfrm>
            <a:off x="374333" y="2104760"/>
            <a:ext cx="5789486" cy="728758"/>
            <a:chOff x="0" y="-9525"/>
            <a:chExt cx="7719314" cy="971677"/>
          </a:xfrm>
        </p:grpSpPr>
        <p:sp>
          <p:nvSpPr>
            <p:cNvPr id="1931" name="Google Shape;1931;p48"/>
            <p:cNvSpPr/>
            <p:nvPr/>
          </p:nvSpPr>
          <p:spPr>
            <a:xfrm>
              <a:off x="19050" y="19050"/>
              <a:ext cx="7681214" cy="924052"/>
            </a:xfrm>
            <a:custGeom>
              <a:rect b="b" l="l" r="r" t="t"/>
              <a:pathLst>
                <a:path extrusionOk="0" h="924052" w="7681214">
                  <a:moveTo>
                    <a:pt x="0" y="0"/>
                  </a:moveTo>
                  <a:lnTo>
                    <a:pt x="7681214" y="0"/>
                  </a:lnTo>
                  <a:lnTo>
                    <a:pt x="7681214" y="924052"/>
                  </a:lnTo>
                  <a:lnTo>
                    <a:pt x="0" y="924052"/>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2" name="Google Shape;1932;p48"/>
            <p:cNvSpPr/>
            <p:nvPr/>
          </p:nvSpPr>
          <p:spPr>
            <a:xfrm>
              <a:off x="0" y="0"/>
              <a:ext cx="7719314" cy="962152"/>
            </a:xfrm>
            <a:custGeom>
              <a:rect b="b" l="l" r="r" t="t"/>
              <a:pathLst>
                <a:path extrusionOk="0" h="962152" w="7719314">
                  <a:moveTo>
                    <a:pt x="19050" y="0"/>
                  </a:moveTo>
                  <a:lnTo>
                    <a:pt x="7700264" y="0"/>
                  </a:lnTo>
                  <a:cubicBezTo>
                    <a:pt x="7710805" y="0"/>
                    <a:pt x="7719314" y="8509"/>
                    <a:pt x="7719314" y="19050"/>
                  </a:cubicBezTo>
                  <a:lnTo>
                    <a:pt x="7719314" y="943102"/>
                  </a:lnTo>
                  <a:cubicBezTo>
                    <a:pt x="7719314" y="953643"/>
                    <a:pt x="7710805" y="962152"/>
                    <a:pt x="7700264" y="962152"/>
                  </a:cubicBezTo>
                  <a:lnTo>
                    <a:pt x="19050" y="962152"/>
                  </a:lnTo>
                  <a:cubicBezTo>
                    <a:pt x="8509" y="962152"/>
                    <a:pt x="0" y="953643"/>
                    <a:pt x="0" y="943102"/>
                  </a:cubicBezTo>
                  <a:lnTo>
                    <a:pt x="0" y="19050"/>
                  </a:lnTo>
                  <a:cubicBezTo>
                    <a:pt x="0" y="8509"/>
                    <a:pt x="8509" y="0"/>
                    <a:pt x="19050" y="0"/>
                  </a:cubicBezTo>
                  <a:moveTo>
                    <a:pt x="19050" y="38100"/>
                  </a:moveTo>
                  <a:lnTo>
                    <a:pt x="19050" y="19050"/>
                  </a:lnTo>
                  <a:lnTo>
                    <a:pt x="38100" y="19050"/>
                  </a:lnTo>
                  <a:lnTo>
                    <a:pt x="38100" y="943102"/>
                  </a:lnTo>
                  <a:lnTo>
                    <a:pt x="19050" y="943102"/>
                  </a:lnTo>
                  <a:lnTo>
                    <a:pt x="19050" y="924052"/>
                  </a:lnTo>
                  <a:lnTo>
                    <a:pt x="7700264" y="924052"/>
                  </a:lnTo>
                  <a:lnTo>
                    <a:pt x="7700264" y="943102"/>
                  </a:lnTo>
                  <a:lnTo>
                    <a:pt x="7681214" y="943102"/>
                  </a:lnTo>
                  <a:lnTo>
                    <a:pt x="7681214" y="19050"/>
                  </a:lnTo>
                  <a:lnTo>
                    <a:pt x="7700264" y="19050"/>
                  </a:lnTo>
                  <a:lnTo>
                    <a:pt x="7700264"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3" name="Google Shape;1933;p48"/>
            <p:cNvSpPr txBox="1"/>
            <p:nvPr/>
          </p:nvSpPr>
          <p:spPr>
            <a:xfrm>
              <a:off x="0" y="-9525"/>
              <a:ext cx="7719300" cy="9716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FFFFFF"/>
                  </a:solidFill>
                  <a:latin typeface="Outfit Medium"/>
                  <a:ea typeface="Outfit Medium"/>
                  <a:cs typeface="Outfit Medium"/>
                  <a:sym typeface="Outfit Medium"/>
                </a:rPr>
                <a:t>Transit</a:t>
              </a:r>
              <a:endParaRPr b="0" i="0" sz="1400" u="none" cap="none" strike="noStrike">
                <a:solidFill>
                  <a:srgbClr val="000000"/>
                </a:solidFill>
                <a:latin typeface="Arial"/>
                <a:ea typeface="Arial"/>
                <a:cs typeface="Arial"/>
                <a:sym typeface="Arial"/>
              </a:endParaRPr>
            </a:p>
          </p:txBody>
        </p:sp>
      </p:grpSp>
      <p:grpSp>
        <p:nvGrpSpPr>
          <p:cNvPr id="1934" name="Google Shape;1934;p48"/>
          <p:cNvGrpSpPr/>
          <p:nvPr/>
        </p:nvGrpSpPr>
        <p:grpSpPr>
          <a:xfrm>
            <a:off x="6249357" y="5990943"/>
            <a:ext cx="5789485" cy="728758"/>
            <a:chOff x="0" y="-9525"/>
            <a:chExt cx="7719314" cy="971677"/>
          </a:xfrm>
        </p:grpSpPr>
        <p:sp>
          <p:nvSpPr>
            <p:cNvPr id="1935" name="Google Shape;1935;p48"/>
            <p:cNvSpPr/>
            <p:nvPr/>
          </p:nvSpPr>
          <p:spPr>
            <a:xfrm>
              <a:off x="19050" y="19050"/>
              <a:ext cx="7681214" cy="924052"/>
            </a:xfrm>
            <a:custGeom>
              <a:rect b="b" l="l" r="r" t="t"/>
              <a:pathLst>
                <a:path extrusionOk="0" h="924052" w="7681214">
                  <a:moveTo>
                    <a:pt x="0" y="0"/>
                  </a:moveTo>
                  <a:lnTo>
                    <a:pt x="7681214" y="0"/>
                  </a:lnTo>
                  <a:lnTo>
                    <a:pt x="7681214" y="924052"/>
                  </a:lnTo>
                  <a:lnTo>
                    <a:pt x="0" y="924052"/>
                  </a:ln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6" name="Google Shape;1936;p48"/>
            <p:cNvSpPr/>
            <p:nvPr/>
          </p:nvSpPr>
          <p:spPr>
            <a:xfrm>
              <a:off x="0" y="0"/>
              <a:ext cx="7719314" cy="962152"/>
            </a:xfrm>
            <a:custGeom>
              <a:rect b="b" l="l" r="r" t="t"/>
              <a:pathLst>
                <a:path extrusionOk="0" h="962152" w="7719314">
                  <a:moveTo>
                    <a:pt x="19050" y="0"/>
                  </a:moveTo>
                  <a:lnTo>
                    <a:pt x="7700264" y="0"/>
                  </a:lnTo>
                  <a:cubicBezTo>
                    <a:pt x="7710805" y="0"/>
                    <a:pt x="7719314" y="8509"/>
                    <a:pt x="7719314" y="19050"/>
                  </a:cubicBezTo>
                  <a:lnTo>
                    <a:pt x="7719314" y="943102"/>
                  </a:lnTo>
                  <a:cubicBezTo>
                    <a:pt x="7719314" y="953643"/>
                    <a:pt x="7710805" y="962152"/>
                    <a:pt x="7700264" y="962152"/>
                  </a:cubicBezTo>
                  <a:lnTo>
                    <a:pt x="19050" y="962152"/>
                  </a:lnTo>
                  <a:cubicBezTo>
                    <a:pt x="8509" y="962152"/>
                    <a:pt x="0" y="953643"/>
                    <a:pt x="0" y="943102"/>
                  </a:cubicBezTo>
                  <a:lnTo>
                    <a:pt x="0" y="19050"/>
                  </a:lnTo>
                  <a:cubicBezTo>
                    <a:pt x="0" y="8509"/>
                    <a:pt x="8509" y="0"/>
                    <a:pt x="19050" y="0"/>
                  </a:cubicBezTo>
                  <a:moveTo>
                    <a:pt x="19050" y="38100"/>
                  </a:moveTo>
                  <a:lnTo>
                    <a:pt x="19050" y="19050"/>
                  </a:lnTo>
                  <a:lnTo>
                    <a:pt x="38100" y="19050"/>
                  </a:lnTo>
                  <a:lnTo>
                    <a:pt x="38100" y="943102"/>
                  </a:lnTo>
                  <a:lnTo>
                    <a:pt x="19050" y="943102"/>
                  </a:lnTo>
                  <a:lnTo>
                    <a:pt x="19050" y="924052"/>
                  </a:lnTo>
                  <a:lnTo>
                    <a:pt x="7700264" y="924052"/>
                  </a:lnTo>
                  <a:lnTo>
                    <a:pt x="7700264" y="943102"/>
                  </a:lnTo>
                  <a:lnTo>
                    <a:pt x="7681214" y="943102"/>
                  </a:lnTo>
                  <a:lnTo>
                    <a:pt x="7681214" y="19050"/>
                  </a:lnTo>
                  <a:lnTo>
                    <a:pt x="7700264" y="19050"/>
                  </a:lnTo>
                  <a:lnTo>
                    <a:pt x="7700264"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7" name="Google Shape;1937;p48"/>
            <p:cNvSpPr txBox="1"/>
            <p:nvPr/>
          </p:nvSpPr>
          <p:spPr>
            <a:xfrm>
              <a:off x="0" y="-9525"/>
              <a:ext cx="7719300" cy="9716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FFFFFF"/>
                  </a:solidFill>
                  <a:latin typeface="Outfit Medium"/>
                  <a:ea typeface="Outfit Medium"/>
                  <a:cs typeface="Outfit Medium"/>
                  <a:sym typeface="Outfit Medium"/>
                </a:rPr>
                <a:t>Marker</a:t>
              </a:r>
              <a:endParaRPr b="0" i="0" sz="1400" u="none" cap="none" strike="noStrike">
                <a:solidFill>
                  <a:srgbClr val="000000"/>
                </a:solidFill>
                <a:latin typeface="Arial"/>
                <a:ea typeface="Arial"/>
                <a:cs typeface="Arial"/>
                <a:sym typeface="Arial"/>
              </a:endParaRPr>
            </a:p>
          </p:txBody>
        </p:sp>
      </p:grpSp>
      <p:grpSp>
        <p:nvGrpSpPr>
          <p:cNvPr id="1938" name="Google Shape;1938;p48"/>
          <p:cNvGrpSpPr/>
          <p:nvPr/>
        </p:nvGrpSpPr>
        <p:grpSpPr>
          <a:xfrm>
            <a:off x="12102098" y="2104760"/>
            <a:ext cx="5789486" cy="728758"/>
            <a:chOff x="0" y="-9525"/>
            <a:chExt cx="7719314" cy="971677"/>
          </a:xfrm>
        </p:grpSpPr>
        <p:sp>
          <p:nvSpPr>
            <p:cNvPr id="1939" name="Google Shape;1939;p48"/>
            <p:cNvSpPr/>
            <p:nvPr/>
          </p:nvSpPr>
          <p:spPr>
            <a:xfrm>
              <a:off x="19050" y="19050"/>
              <a:ext cx="7681214" cy="924052"/>
            </a:xfrm>
            <a:custGeom>
              <a:rect b="b" l="l" r="r" t="t"/>
              <a:pathLst>
                <a:path extrusionOk="0" h="924052" w="7681214">
                  <a:moveTo>
                    <a:pt x="0" y="0"/>
                  </a:moveTo>
                  <a:lnTo>
                    <a:pt x="7681214" y="0"/>
                  </a:lnTo>
                  <a:lnTo>
                    <a:pt x="7681214" y="924052"/>
                  </a:lnTo>
                  <a:lnTo>
                    <a:pt x="0" y="924052"/>
                  </a:ln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0" name="Google Shape;1940;p48"/>
            <p:cNvSpPr/>
            <p:nvPr/>
          </p:nvSpPr>
          <p:spPr>
            <a:xfrm>
              <a:off x="0" y="0"/>
              <a:ext cx="7719314" cy="962152"/>
            </a:xfrm>
            <a:custGeom>
              <a:rect b="b" l="l" r="r" t="t"/>
              <a:pathLst>
                <a:path extrusionOk="0" h="962152" w="7719314">
                  <a:moveTo>
                    <a:pt x="19050" y="0"/>
                  </a:moveTo>
                  <a:lnTo>
                    <a:pt x="7700264" y="0"/>
                  </a:lnTo>
                  <a:cubicBezTo>
                    <a:pt x="7710805" y="0"/>
                    <a:pt x="7719314" y="8509"/>
                    <a:pt x="7719314" y="19050"/>
                  </a:cubicBezTo>
                  <a:lnTo>
                    <a:pt x="7719314" y="943102"/>
                  </a:lnTo>
                  <a:cubicBezTo>
                    <a:pt x="7719314" y="953643"/>
                    <a:pt x="7710805" y="962152"/>
                    <a:pt x="7700264" y="962152"/>
                  </a:cubicBezTo>
                  <a:lnTo>
                    <a:pt x="19050" y="962152"/>
                  </a:lnTo>
                  <a:cubicBezTo>
                    <a:pt x="8509" y="962152"/>
                    <a:pt x="0" y="953643"/>
                    <a:pt x="0" y="943102"/>
                  </a:cubicBezTo>
                  <a:lnTo>
                    <a:pt x="0" y="19050"/>
                  </a:lnTo>
                  <a:cubicBezTo>
                    <a:pt x="0" y="8509"/>
                    <a:pt x="8509" y="0"/>
                    <a:pt x="19050" y="0"/>
                  </a:cubicBezTo>
                  <a:moveTo>
                    <a:pt x="19050" y="38100"/>
                  </a:moveTo>
                  <a:lnTo>
                    <a:pt x="19050" y="19050"/>
                  </a:lnTo>
                  <a:lnTo>
                    <a:pt x="38100" y="19050"/>
                  </a:lnTo>
                  <a:lnTo>
                    <a:pt x="38100" y="943102"/>
                  </a:lnTo>
                  <a:lnTo>
                    <a:pt x="19050" y="943102"/>
                  </a:lnTo>
                  <a:lnTo>
                    <a:pt x="19050" y="924052"/>
                  </a:lnTo>
                  <a:lnTo>
                    <a:pt x="7700264" y="924052"/>
                  </a:lnTo>
                  <a:lnTo>
                    <a:pt x="7700264" y="943102"/>
                  </a:lnTo>
                  <a:lnTo>
                    <a:pt x="7681214" y="943102"/>
                  </a:lnTo>
                  <a:lnTo>
                    <a:pt x="7681214" y="19050"/>
                  </a:lnTo>
                  <a:lnTo>
                    <a:pt x="7700264" y="19050"/>
                  </a:lnTo>
                  <a:lnTo>
                    <a:pt x="7700264"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1" name="Google Shape;1941;p48"/>
            <p:cNvSpPr txBox="1"/>
            <p:nvPr/>
          </p:nvSpPr>
          <p:spPr>
            <a:xfrm>
              <a:off x="0" y="-9525"/>
              <a:ext cx="7719300" cy="9716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FFFFFF"/>
                  </a:solidFill>
                  <a:latin typeface="Outfit Medium"/>
                  <a:ea typeface="Outfit Medium"/>
                  <a:cs typeface="Outfit Medium"/>
                  <a:sym typeface="Outfit Medium"/>
                </a:rPr>
                <a:t>Access</a:t>
              </a:r>
              <a:endParaRPr b="0" i="0" sz="1400" u="none" cap="none" strike="noStrike">
                <a:solidFill>
                  <a:srgbClr val="000000"/>
                </a:solidFill>
                <a:latin typeface="Arial"/>
                <a:ea typeface="Arial"/>
                <a:cs typeface="Arial"/>
                <a:sym typeface="Arial"/>
              </a:endParaRPr>
            </a:p>
          </p:txBody>
        </p:sp>
      </p:grpSp>
      <p:sp>
        <p:nvSpPr>
          <p:cNvPr id="1942" name="Google Shape;1942;p48"/>
          <p:cNvSpPr txBox="1"/>
          <p:nvPr/>
        </p:nvSpPr>
        <p:spPr>
          <a:xfrm>
            <a:off x="480038" y="2983087"/>
            <a:ext cx="5578050" cy="2161993"/>
          </a:xfrm>
          <a:prstGeom prst="rect">
            <a:avLst/>
          </a:prstGeom>
          <a:noFill/>
          <a:ln>
            <a:noFill/>
          </a:ln>
        </p:spPr>
        <p:txBody>
          <a:bodyPr anchorCtr="0" anchor="t" bIns="0" lIns="0" spcFirstLastPara="1" rIns="0" wrap="square" tIns="0">
            <a:spAutoFit/>
          </a:bodyPr>
          <a:lstStyle/>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Used on moving assets, carriers for other assets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Mobile locating/tracking is the key feature</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Locates both Items + other Transit tags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Sensor capability options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Lockout/tagout option</a:t>
            </a:r>
            <a:endParaRPr b="0" i="0" sz="1400" u="none" cap="none" strike="noStrike">
              <a:solidFill>
                <a:srgbClr val="000000"/>
              </a:solidFill>
              <a:latin typeface="Arial"/>
              <a:ea typeface="Arial"/>
              <a:cs typeface="Arial"/>
              <a:sym typeface="Arial"/>
            </a:endParaRPr>
          </a:p>
        </p:txBody>
      </p:sp>
      <p:sp>
        <p:nvSpPr>
          <p:cNvPr id="1943" name="Google Shape;1943;p48"/>
          <p:cNvSpPr txBox="1"/>
          <p:nvPr/>
        </p:nvSpPr>
        <p:spPr>
          <a:xfrm>
            <a:off x="6355087" y="6869287"/>
            <a:ext cx="5578050" cy="2161993"/>
          </a:xfrm>
          <a:prstGeom prst="rect">
            <a:avLst/>
          </a:prstGeom>
          <a:noFill/>
          <a:ln>
            <a:noFill/>
          </a:ln>
        </p:spPr>
        <p:txBody>
          <a:bodyPr anchorCtr="0" anchor="t" bIns="0" lIns="0" spcFirstLastPara="1" rIns="0" wrap="square" tIns="0">
            <a:spAutoFit/>
          </a:bodyPr>
          <a:lstStyle/>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Used in storage locations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Takes inventory automatically</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Enables + verifies Pick/Put/Pack functions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Can integrate external sensors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Optional e-paper display for dynamic labelling/instruction</a:t>
            </a:r>
            <a:endParaRPr b="0" i="0" sz="1400" u="none" cap="none" strike="noStrike">
              <a:solidFill>
                <a:srgbClr val="000000"/>
              </a:solidFill>
              <a:latin typeface="Arial"/>
              <a:ea typeface="Arial"/>
              <a:cs typeface="Arial"/>
              <a:sym typeface="Arial"/>
            </a:endParaRPr>
          </a:p>
        </p:txBody>
      </p:sp>
      <p:sp>
        <p:nvSpPr>
          <p:cNvPr id="1944" name="Google Shape;1944;p48"/>
          <p:cNvSpPr txBox="1"/>
          <p:nvPr/>
        </p:nvSpPr>
        <p:spPr>
          <a:xfrm>
            <a:off x="12207825" y="2983087"/>
            <a:ext cx="5578050" cy="2161993"/>
          </a:xfrm>
          <a:prstGeom prst="rect">
            <a:avLst/>
          </a:prstGeom>
          <a:noFill/>
          <a:ln>
            <a:noFill/>
          </a:ln>
        </p:spPr>
        <p:txBody>
          <a:bodyPr anchorCtr="0" anchor="t" bIns="0" lIns="0" spcFirstLastPara="1" rIns="0" wrap="square" tIns="0">
            <a:spAutoFit/>
          </a:bodyPr>
          <a:lstStyle/>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Used at doors, gates, or equipment control </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Reads Item, Transit &amp; Marker tags</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Control door or gate with I/O, signal camera</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Option for NFC card read (incl Mil CAC)</a:t>
            </a:r>
            <a:endParaRPr b="0" i="0" sz="1400" u="none" cap="none" strike="noStrike">
              <a:solidFill>
                <a:srgbClr val="000000"/>
              </a:solidFill>
              <a:latin typeface="Arial"/>
              <a:ea typeface="Arial"/>
              <a:cs typeface="Arial"/>
              <a:sym typeface="Arial"/>
            </a:endParaRPr>
          </a:p>
          <a:p>
            <a:pPr indent="-190023" lvl="1" marL="380048" marR="0" rtl="0" algn="just">
              <a:lnSpc>
                <a:spcPct val="137952"/>
              </a:lnSpc>
              <a:spcBef>
                <a:spcPts val="0"/>
              </a:spcBef>
              <a:spcAft>
                <a:spcPts val="0"/>
              </a:spcAft>
              <a:buClr>
                <a:srgbClr val="000000"/>
              </a:buClr>
              <a:buSzPts val="2100"/>
              <a:buFont typeface="Arial"/>
              <a:buChar char="•"/>
            </a:pPr>
            <a:r>
              <a:rPr b="0" i="0" lang="en-US" sz="2100" u="none" cap="none" strike="noStrike">
                <a:solidFill>
                  <a:srgbClr val="000000"/>
                </a:solidFill>
                <a:latin typeface="Outfit"/>
                <a:ea typeface="Outfit"/>
                <a:cs typeface="Outfit"/>
                <a:sym typeface="Outfit"/>
              </a:rPr>
              <a:t>Most often hardwired</a:t>
            </a:r>
            <a:endParaRPr b="0" i="0" sz="1400" u="none" cap="none" strike="noStrike">
              <a:solidFill>
                <a:srgbClr val="000000"/>
              </a:solidFill>
              <a:latin typeface="Arial"/>
              <a:ea typeface="Arial"/>
              <a:cs typeface="Arial"/>
              <a:sym typeface="Arial"/>
            </a:endParaRPr>
          </a:p>
        </p:txBody>
      </p:sp>
      <p:sp>
        <p:nvSpPr>
          <p:cNvPr id="1945" name="Google Shape;1945;p48"/>
          <p:cNvSpPr/>
          <p:nvPr/>
        </p:nvSpPr>
        <p:spPr>
          <a:xfrm>
            <a:off x="6347962" y="1329800"/>
            <a:ext cx="5407628" cy="3857625"/>
          </a:xfrm>
          <a:custGeom>
            <a:rect b="b" l="l" r="r" t="t"/>
            <a:pathLst>
              <a:path extrusionOk="0" h="5143500" w="7210171">
                <a:moveTo>
                  <a:pt x="0" y="0"/>
                </a:moveTo>
                <a:lnTo>
                  <a:pt x="7210171" y="0"/>
                </a:lnTo>
                <a:lnTo>
                  <a:pt x="7210171" y="5143500"/>
                </a:lnTo>
                <a:lnTo>
                  <a:pt x="0" y="5143500"/>
                </a:lnTo>
                <a:lnTo>
                  <a:pt x="0" y="0"/>
                </a:lnTo>
                <a:close/>
              </a:path>
            </a:pathLst>
          </a:custGeom>
          <a:blipFill rotWithShape="1">
            <a:blip r:embed="rId3">
              <a:alphaModFix/>
            </a:blip>
            <a:stretch>
              <a:fillRect b="0" l="-1232" r="-123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6" name="Google Shape;1946;p48"/>
          <p:cNvSpPr txBox="1"/>
          <p:nvPr/>
        </p:nvSpPr>
        <p:spPr>
          <a:xfrm>
            <a:off x="8803425" y="9826707"/>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47</a:t>
            </a:r>
            <a:endParaRPr b="0" i="0" sz="1400" u="none" cap="none" strike="noStrike">
              <a:solidFill>
                <a:srgbClr val="000000"/>
              </a:solidFill>
              <a:latin typeface="Arial"/>
              <a:ea typeface="Arial"/>
              <a:cs typeface="Arial"/>
              <a:sym typeface="Arial"/>
            </a:endParaRPr>
          </a:p>
        </p:txBody>
      </p:sp>
      <p:sp>
        <p:nvSpPr>
          <p:cNvPr id="1947" name="Google Shape;1947;p48"/>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8" name="Google Shape;1948;p48"/>
          <p:cNvSpPr/>
          <p:nvPr/>
        </p:nvSpPr>
        <p:spPr>
          <a:xfrm>
            <a:off x="1975125" y="5585257"/>
            <a:ext cx="4082982" cy="2458800"/>
          </a:xfrm>
          <a:custGeom>
            <a:rect b="b" l="l" r="r" t="t"/>
            <a:pathLst>
              <a:path extrusionOk="0" h="2458800" w="4082982">
                <a:moveTo>
                  <a:pt x="0" y="0"/>
                </a:moveTo>
                <a:lnTo>
                  <a:pt x="4082982" y="0"/>
                </a:lnTo>
                <a:lnTo>
                  <a:pt x="4082982" y="2458800"/>
                </a:lnTo>
                <a:lnTo>
                  <a:pt x="0" y="2458800"/>
                </a:lnTo>
                <a:lnTo>
                  <a:pt x="0" y="0"/>
                </a:lnTo>
                <a:close/>
              </a:path>
            </a:pathLst>
          </a:custGeom>
          <a:blipFill rotWithShape="1">
            <a:blip r:embed="rId5">
              <a:alphaModFix/>
            </a:blip>
            <a:stretch>
              <a:fillRect b="-88779" l="-30255" r="-35782" t="-8690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9" name="Google Shape;1949;p48"/>
          <p:cNvSpPr/>
          <p:nvPr/>
        </p:nvSpPr>
        <p:spPr>
          <a:xfrm>
            <a:off x="480047" y="7270075"/>
            <a:ext cx="3684218" cy="2991900"/>
          </a:xfrm>
          <a:custGeom>
            <a:rect b="b" l="l" r="r" t="t"/>
            <a:pathLst>
              <a:path extrusionOk="0" h="2991900" w="3684218">
                <a:moveTo>
                  <a:pt x="0" y="0"/>
                </a:moveTo>
                <a:lnTo>
                  <a:pt x="3684217" y="0"/>
                </a:lnTo>
                <a:lnTo>
                  <a:pt x="3684217" y="2991900"/>
                </a:lnTo>
                <a:lnTo>
                  <a:pt x="0" y="2991900"/>
                </a:lnTo>
                <a:lnTo>
                  <a:pt x="0" y="0"/>
                </a:lnTo>
                <a:close/>
              </a:path>
            </a:pathLst>
          </a:custGeom>
          <a:blipFill rotWithShape="1">
            <a:blip r:embed="rId6">
              <a:alphaModFix/>
            </a:blip>
            <a:stretch>
              <a:fillRect b="-67529" l="-44103" r="-42009" t="-616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50" name="Google Shape;1950;p48"/>
          <p:cNvPicPr preferRelativeResize="0"/>
          <p:nvPr/>
        </p:nvPicPr>
        <p:blipFill rotWithShape="1">
          <a:blip r:embed="rId7">
            <a:alphaModFix/>
          </a:blip>
          <a:srcRect b="0" l="0" r="0" t="0"/>
          <a:stretch/>
        </p:blipFill>
        <p:spPr>
          <a:xfrm>
            <a:off x="12230097" y="6615357"/>
            <a:ext cx="5789476" cy="2669843"/>
          </a:xfrm>
          <a:prstGeom prst="rect">
            <a:avLst/>
          </a:prstGeom>
          <a:noFill/>
          <a:ln>
            <a:noFill/>
          </a:ln>
        </p:spPr>
      </p:pic>
      <p:cxnSp>
        <p:nvCxnSpPr>
          <p:cNvPr id="1951" name="Google Shape;1951;p48"/>
          <p:cNvCxnSpPr/>
          <p:nvPr/>
        </p:nvCxnSpPr>
        <p:spPr>
          <a:xfrm>
            <a:off x="15307850" y="5536450"/>
            <a:ext cx="1231500" cy="14718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49"/>
          <p:cNvSpPr txBox="1"/>
          <p:nvPr/>
        </p:nvSpPr>
        <p:spPr>
          <a:xfrm>
            <a:off x="1886955" y="2821510"/>
            <a:ext cx="8325047" cy="5324905"/>
          </a:xfrm>
          <a:prstGeom prst="rect">
            <a:avLst/>
          </a:prstGeom>
          <a:noFill/>
          <a:ln>
            <a:noFill/>
          </a:ln>
        </p:spPr>
        <p:txBody>
          <a:bodyPr anchorCtr="0" anchor="t" bIns="0" lIns="0" spcFirstLastPara="1" rIns="0" wrap="square" tIns="0">
            <a:spAutoFit/>
          </a:bodyPr>
          <a:lstStyle/>
          <a:p>
            <a:pPr indent="-244316" lvl="1" marL="488632" marR="0" rtl="0" algn="l">
              <a:lnSpc>
                <a:spcPct val="120000"/>
              </a:lnSpc>
              <a:spcBef>
                <a:spcPts val="0"/>
              </a:spcBef>
              <a:spcAft>
                <a:spcPts val="0"/>
              </a:spcAft>
              <a:buClr>
                <a:srgbClr val="000000"/>
              </a:buClr>
              <a:buSzPts val="2700"/>
              <a:buFont typeface="Arial"/>
              <a:buChar char="•"/>
            </a:pPr>
            <a:r>
              <a:rPr b="0" i="0" lang="en-US" sz="2700" u="none" cap="none" strike="noStrike">
                <a:solidFill>
                  <a:srgbClr val="000000"/>
                </a:solidFill>
                <a:latin typeface="Outfit Light"/>
                <a:ea typeface="Outfit Light"/>
                <a:cs typeface="Outfit Light"/>
                <a:sym typeface="Outfit Light"/>
              </a:rPr>
              <a:t>Consumable use case</a:t>
            </a:r>
            <a:endParaRPr b="0" i="0" sz="1400" u="none" cap="none" strike="noStrike">
              <a:solidFill>
                <a:srgbClr val="000000"/>
              </a:solidFill>
              <a:latin typeface="Arial"/>
              <a:ea typeface="Arial"/>
              <a:cs typeface="Arial"/>
              <a:sym typeface="Arial"/>
            </a:endParaRPr>
          </a:p>
          <a:p>
            <a:pPr indent="-244316" lvl="1" marL="488632" marR="0" rtl="0" algn="l">
              <a:lnSpc>
                <a:spcPct val="120000"/>
              </a:lnSpc>
              <a:spcBef>
                <a:spcPts val="0"/>
              </a:spcBef>
              <a:spcAft>
                <a:spcPts val="0"/>
              </a:spcAft>
              <a:buClr>
                <a:srgbClr val="000000"/>
              </a:buClr>
              <a:buSzPts val="2700"/>
              <a:buFont typeface="Arial"/>
              <a:buChar char="•"/>
            </a:pPr>
            <a:r>
              <a:rPr b="0" i="0" lang="en-US" sz="2700" u="none" cap="none" strike="noStrike">
                <a:solidFill>
                  <a:srgbClr val="000000"/>
                </a:solidFill>
                <a:latin typeface="Outfit Light"/>
                <a:ea typeface="Outfit Light"/>
                <a:cs typeface="Outfit Light"/>
                <a:sym typeface="Outfit Light"/>
              </a:rPr>
              <a:t>Does not work on-metal</a:t>
            </a:r>
            <a:endParaRPr b="0" i="0" sz="1400" u="none" cap="none" strike="noStrike">
              <a:solidFill>
                <a:srgbClr val="000000"/>
              </a:solidFill>
              <a:latin typeface="Arial"/>
              <a:ea typeface="Arial"/>
              <a:cs typeface="Arial"/>
              <a:sym typeface="Arial"/>
            </a:endParaRPr>
          </a:p>
          <a:p>
            <a:pPr indent="-244316" lvl="1" marL="488632" marR="0" rtl="0" algn="l">
              <a:lnSpc>
                <a:spcPct val="120000"/>
              </a:lnSpc>
              <a:spcBef>
                <a:spcPts val="0"/>
              </a:spcBef>
              <a:spcAft>
                <a:spcPts val="0"/>
              </a:spcAft>
              <a:buClr>
                <a:srgbClr val="000000"/>
              </a:buClr>
              <a:buSzPts val="2700"/>
              <a:buFont typeface="Arial"/>
              <a:buChar char="•"/>
            </a:pPr>
            <a:r>
              <a:rPr b="0" i="0" lang="en-US" sz="2700" u="none" cap="none" strike="noStrike">
                <a:solidFill>
                  <a:srgbClr val="000000"/>
                </a:solidFill>
                <a:latin typeface="Outfit Light"/>
                <a:ea typeface="Outfit Light"/>
                <a:cs typeface="Outfit Light"/>
                <a:sym typeface="Outfit Light"/>
              </a:rPr>
              <a:t>Detuned by liquids (including rain or snow)</a:t>
            </a:r>
            <a:endParaRPr b="0" i="0" sz="1400" u="none" cap="none" strike="noStrike">
              <a:solidFill>
                <a:srgbClr val="000000"/>
              </a:solidFill>
              <a:latin typeface="Arial"/>
              <a:ea typeface="Arial"/>
              <a:cs typeface="Arial"/>
              <a:sym typeface="Arial"/>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a:p>
            <a:pPr indent="-171450" lvl="5" marL="488632" marR="0" rtl="0" algn="l">
              <a:lnSpc>
                <a:spcPct val="120000"/>
              </a:lnSpc>
              <a:spcBef>
                <a:spcPts val="0"/>
              </a:spcBef>
              <a:spcAft>
                <a:spcPts val="0"/>
              </a:spcAft>
              <a:buClr>
                <a:srgbClr val="000000"/>
              </a:buClr>
              <a:buSzPts val="2700"/>
              <a:buFont typeface="Arial"/>
              <a:buChar char="⚬"/>
            </a:pPr>
            <a:r>
              <a:rPr b="0" i="0" lang="en-US" sz="2700" u="none" cap="none" strike="noStrike">
                <a:solidFill>
                  <a:srgbClr val="000000"/>
                </a:solidFill>
                <a:latin typeface="Outfit Light"/>
                <a:ea typeface="Outfit Light"/>
                <a:cs typeface="Outfit Light"/>
                <a:sym typeface="Outfit Light"/>
              </a:rPr>
              <a:t>Requires new RF inlay</a:t>
            </a:r>
            <a:endParaRPr b="0" i="0" sz="1400" u="none" cap="none" strike="noStrike">
              <a:solidFill>
                <a:srgbClr val="000000"/>
              </a:solidFill>
              <a:latin typeface="Arial"/>
              <a:ea typeface="Arial"/>
              <a:cs typeface="Arial"/>
              <a:sym typeface="Arial"/>
            </a:endParaRPr>
          </a:p>
          <a:p>
            <a:pPr indent="-244316" lvl="1" marL="488632" marR="0" rtl="0" algn="l">
              <a:lnSpc>
                <a:spcPct val="120000"/>
              </a:lnSpc>
              <a:spcBef>
                <a:spcPts val="0"/>
              </a:spcBef>
              <a:spcAft>
                <a:spcPts val="0"/>
              </a:spcAft>
              <a:buClr>
                <a:srgbClr val="000000"/>
              </a:buClr>
              <a:buSzPts val="2700"/>
              <a:buFont typeface="Arial"/>
              <a:buChar char="•"/>
            </a:pPr>
            <a:r>
              <a:rPr b="0" i="0" lang="en-US" sz="2700" u="none" cap="none" strike="noStrike">
                <a:solidFill>
                  <a:srgbClr val="000000"/>
                </a:solidFill>
                <a:latin typeface="Outfit Light"/>
                <a:ea typeface="Outfit Light"/>
                <a:cs typeface="Outfit Light"/>
                <a:sym typeface="Outfit Light"/>
              </a:rPr>
              <a:t>Wrapped around a plasmonic core </a:t>
            </a:r>
            <a:endParaRPr b="0" i="0" sz="1400" u="none" cap="none" strike="noStrike">
              <a:solidFill>
                <a:srgbClr val="000000"/>
              </a:solidFill>
              <a:latin typeface="Arial"/>
              <a:ea typeface="Arial"/>
              <a:cs typeface="Arial"/>
              <a:sym typeface="Arial"/>
            </a:endParaRPr>
          </a:p>
          <a:p>
            <a:pPr indent="-244316" lvl="1" marL="488632" marR="0" rtl="0" algn="l">
              <a:lnSpc>
                <a:spcPct val="120000"/>
              </a:lnSpc>
              <a:spcBef>
                <a:spcPts val="0"/>
              </a:spcBef>
              <a:spcAft>
                <a:spcPts val="0"/>
              </a:spcAft>
              <a:buClr>
                <a:srgbClr val="000000"/>
              </a:buClr>
              <a:buSzPts val="2700"/>
              <a:buFont typeface="Arial"/>
              <a:buChar char="•"/>
            </a:pPr>
            <a:r>
              <a:rPr b="0" i="0" lang="en-US" sz="2700" u="none" cap="none" strike="noStrike">
                <a:solidFill>
                  <a:srgbClr val="000000"/>
                </a:solidFill>
                <a:latin typeface="Outfit Light"/>
                <a:ea typeface="Outfit Light"/>
                <a:cs typeface="Outfit Light"/>
                <a:sym typeface="Outfit Light"/>
              </a:rPr>
              <a:t>Encased in a tough cover</a:t>
            </a:r>
            <a:endParaRPr b="0" i="0" sz="1400" u="none" cap="none" strike="noStrike">
              <a:solidFill>
                <a:srgbClr val="000000"/>
              </a:solidFill>
              <a:latin typeface="Arial"/>
              <a:ea typeface="Arial"/>
              <a:cs typeface="Arial"/>
              <a:sym typeface="Arial"/>
            </a:endParaRPr>
          </a:p>
          <a:p>
            <a:pPr indent="-244316" lvl="1" marL="488632" marR="0" rtl="0" algn="l">
              <a:lnSpc>
                <a:spcPct val="120000"/>
              </a:lnSpc>
              <a:spcBef>
                <a:spcPts val="0"/>
              </a:spcBef>
              <a:spcAft>
                <a:spcPts val="0"/>
              </a:spcAft>
              <a:buClr>
                <a:srgbClr val="000000"/>
              </a:buClr>
              <a:buSzPts val="2700"/>
              <a:buFont typeface="Arial"/>
              <a:buNone/>
            </a:pPr>
            <a:r>
              <a:t/>
            </a:r>
            <a:endParaRPr b="0" i="0" sz="2700" u="none" cap="none" strike="noStrike">
              <a:solidFill>
                <a:srgbClr val="000000"/>
              </a:solidFill>
              <a:latin typeface="Outfit Light"/>
              <a:ea typeface="Outfit Light"/>
              <a:cs typeface="Outfit Light"/>
              <a:sym typeface="Outfit Light"/>
            </a:endParaRPr>
          </a:p>
        </p:txBody>
      </p:sp>
      <p:sp>
        <p:nvSpPr>
          <p:cNvPr descr="New Wiliot kit to make ambient IoT technology accessible for experiments |  Edge Industry Review" id="1961" name="Google Shape;1961;p49"/>
          <p:cNvSpPr/>
          <p:nvPr/>
        </p:nvSpPr>
        <p:spPr>
          <a:xfrm>
            <a:off x="11782617" y="2032725"/>
            <a:ext cx="3306269" cy="2164523"/>
          </a:xfrm>
          <a:custGeom>
            <a:rect b="b" l="l" r="r" t="t"/>
            <a:pathLst>
              <a:path extrusionOk="0" h="2164523" w="3306269">
                <a:moveTo>
                  <a:pt x="0" y="0"/>
                </a:moveTo>
                <a:lnTo>
                  <a:pt x="3306269" y="0"/>
                </a:lnTo>
                <a:lnTo>
                  <a:pt x="3306269" y="2164523"/>
                </a:lnTo>
                <a:lnTo>
                  <a:pt x="0" y="2164523"/>
                </a:lnTo>
                <a:lnTo>
                  <a:pt x="0" y="0"/>
                </a:lnTo>
                <a:close/>
              </a:path>
            </a:pathLst>
          </a:custGeom>
          <a:blipFill rotWithShape="1">
            <a:blip r:embed="rId3">
              <a:alphaModFix/>
            </a:blip>
            <a:stretch>
              <a:fillRect b="-58138" l="-13556" r="-12224" t="-3398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2" name="Google Shape;1962;p49"/>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48</a:t>
            </a:r>
            <a:endParaRPr b="0" i="0" sz="1400" u="none" cap="none" strike="noStrike">
              <a:solidFill>
                <a:srgbClr val="000000"/>
              </a:solidFill>
              <a:latin typeface="Arial"/>
              <a:ea typeface="Arial"/>
              <a:cs typeface="Arial"/>
              <a:sym typeface="Arial"/>
            </a:endParaRPr>
          </a:p>
        </p:txBody>
      </p:sp>
      <p:sp>
        <p:nvSpPr>
          <p:cNvPr id="1963" name="Google Shape;1963;p49"/>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Our Industrial Tag</a:t>
            </a:r>
            <a:endParaRPr b="0" i="0" sz="1400" u="none" cap="none" strike="noStrike">
              <a:solidFill>
                <a:srgbClr val="000000"/>
              </a:solidFill>
              <a:latin typeface="Arial"/>
              <a:ea typeface="Arial"/>
              <a:cs typeface="Arial"/>
              <a:sym typeface="Arial"/>
            </a:endParaRPr>
          </a:p>
        </p:txBody>
      </p:sp>
      <p:sp>
        <p:nvSpPr>
          <p:cNvPr descr="A close-up of a grey and orange square  Description automatically generated" id="1964" name="Google Shape;1964;p49"/>
          <p:cNvSpPr/>
          <p:nvPr/>
        </p:nvSpPr>
        <p:spPr>
          <a:xfrm>
            <a:off x="11030848" y="5553541"/>
            <a:ext cx="4809809" cy="2356321"/>
          </a:xfrm>
          <a:custGeom>
            <a:rect b="b" l="l" r="r" t="t"/>
            <a:pathLst>
              <a:path extrusionOk="0" h="2356321" w="4809809">
                <a:moveTo>
                  <a:pt x="0" y="0"/>
                </a:moveTo>
                <a:lnTo>
                  <a:pt x="4809809" y="0"/>
                </a:lnTo>
                <a:lnTo>
                  <a:pt x="4809809" y="2356322"/>
                </a:lnTo>
                <a:lnTo>
                  <a:pt x="0" y="2356322"/>
                </a:lnTo>
                <a:lnTo>
                  <a:pt x="0" y="0"/>
                </a:lnTo>
                <a:close/>
              </a:path>
            </a:pathLst>
          </a:custGeom>
          <a:blipFill rotWithShape="1">
            <a:blip r:embed="rId4">
              <a:alphaModFix/>
            </a:blip>
            <a:stretch>
              <a:fillRect b="-148462" l="-45564" r="-49079" t="-14877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965" name="Google Shape;1965;p49"/>
          <p:cNvGrpSpPr/>
          <p:nvPr/>
        </p:nvGrpSpPr>
        <p:grpSpPr>
          <a:xfrm>
            <a:off x="1199034" y="1834245"/>
            <a:ext cx="8391256" cy="721614"/>
            <a:chOff x="0" y="0"/>
            <a:chExt cx="11188342" cy="962152"/>
          </a:xfrm>
        </p:grpSpPr>
        <p:sp>
          <p:nvSpPr>
            <p:cNvPr id="1966" name="Google Shape;1966;p49"/>
            <p:cNvSpPr/>
            <p:nvPr/>
          </p:nvSpPr>
          <p:spPr>
            <a:xfrm>
              <a:off x="19050" y="19050"/>
              <a:ext cx="11150219" cy="924052"/>
            </a:xfrm>
            <a:custGeom>
              <a:rect b="b" l="l" r="r" t="t"/>
              <a:pathLst>
                <a:path extrusionOk="0" h="924052" w="11150219">
                  <a:moveTo>
                    <a:pt x="0" y="0"/>
                  </a:moveTo>
                  <a:lnTo>
                    <a:pt x="11150219" y="0"/>
                  </a:lnTo>
                  <a:lnTo>
                    <a:pt x="11150219" y="924052"/>
                  </a:lnTo>
                  <a:lnTo>
                    <a:pt x="0" y="924052"/>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7" name="Google Shape;1967;p49"/>
            <p:cNvSpPr/>
            <p:nvPr/>
          </p:nvSpPr>
          <p:spPr>
            <a:xfrm>
              <a:off x="0" y="0"/>
              <a:ext cx="11188319" cy="962152"/>
            </a:xfrm>
            <a:custGeom>
              <a:rect b="b" l="l" r="r" t="t"/>
              <a:pathLst>
                <a:path extrusionOk="0" h="962152" w="11188319">
                  <a:moveTo>
                    <a:pt x="19050" y="0"/>
                  </a:moveTo>
                  <a:lnTo>
                    <a:pt x="11169269" y="0"/>
                  </a:lnTo>
                  <a:cubicBezTo>
                    <a:pt x="11179810" y="0"/>
                    <a:pt x="11188319" y="8509"/>
                    <a:pt x="11188319" y="19050"/>
                  </a:cubicBezTo>
                  <a:lnTo>
                    <a:pt x="11188319" y="943102"/>
                  </a:lnTo>
                  <a:cubicBezTo>
                    <a:pt x="11188319" y="953643"/>
                    <a:pt x="11179810" y="962152"/>
                    <a:pt x="11169269" y="962152"/>
                  </a:cubicBezTo>
                  <a:lnTo>
                    <a:pt x="19050" y="962152"/>
                  </a:lnTo>
                  <a:cubicBezTo>
                    <a:pt x="8509" y="962152"/>
                    <a:pt x="0" y="953643"/>
                    <a:pt x="0" y="943102"/>
                  </a:cubicBezTo>
                  <a:lnTo>
                    <a:pt x="0" y="19050"/>
                  </a:lnTo>
                  <a:cubicBezTo>
                    <a:pt x="0" y="8509"/>
                    <a:pt x="8509" y="0"/>
                    <a:pt x="19050" y="0"/>
                  </a:cubicBezTo>
                  <a:moveTo>
                    <a:pt x="19050" y="38100"/>
                  </a:moveTo>
                  <a:lnTo>
                    <a:pt x="19050" y="19050"/>
                  </a:lnTo>
                  <a:lnTo>
                    <a:pt x="38100" y="19050"/>
                  </a:lnTo>
                  <a:lnTo>
                    <a:pt x="38100" y="943102"/>
                  </a:lnTo>
                  <a:lnTo>
                    <a:pt x="19050" y="943102"/>
                  </a:lnTo>
                  <a:lnTo>
                    <a:pt x="19050" y="924052"/>
                  </a:lnTo>
                  <a:lnTo>
                    <a:pt x="11169269" y="924052"/>
                  </a:lnTo>
                  <a:lnTo>
                    <a:pt x="11169269" y="943102"/>
                  </a:lnTo>
                  <a:lnTo>
                    <a:pt x="11150219" y="943102"/>
                  </a:lnTo>
                  <a:lnTo>
                    <a:pt x="11150219" y="19050"/>
                  </a:lnTo>
                  <a:lnTo>
                    <a:pt x="11169269" y="19050"/>
                  </a:lnTo>
                  <a:lnTo>
                    <a:pt x="11169269"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8" name="Google Shape;1968;p49"/>
            <p:cNvSpPr txBox="1"/>
            <p:nvPr/>
          </p:nvSpPr>
          <p:spPr>
            <a:xfrm>
              <a:off x="0" y="0"/>
              <a:ext cx="11188342" cy="9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Wiliot labels are our primary item tag</a:t>
              </a:r>
              <a:endParaRPr b="0" i="0" sz="1400" u="none" cap="none" strike="noStrike">
                <a:solidFill>
                  <a:srgbClr val="000000"/>
                </a:solidFill>
                <a:latin typeface="Arial"/>
                <a:ea typeface="Arial"/>
                <a:cs typeface="Arial"/>
                <a:sym typeface="Arial"/>
              </a:endParaRPr>
            </a:p>
          </p:txBody>
        </p:sp>
      </p:grpSp>
      <p:grpSp>
        <p:nvGrpSpPr>
          <p:cNvPr id="1969" name="Google Shape;1969;p49"/>
          <p:cNvGrpSpPr/>
          <p:nvPr/>
        </p:nvGrpSpPr>
        <p:grpSpPr>
          <a:xfrm>
            <a:off x="1199032" y="5227066"/>
            <a:ext cx="8391256" cy="1035675"/>
            <a:chOff x="0" y="0"/>
            <a:chExt cx="11188342" cy="1380900"/>
          </a:xfrm>
        </p:grpSpPr>
        <p:sp>
          <p:nvSpPr>
            <p:cNvPr id="1970" name="Google Shape;1970;p49"/>
            <p:cNvSpPr/>
            <p:nvPr/>
          </p:nvSpPr>
          <p:spPr>
            <a:xfrm>
              <a:off x="19050" y="19050"/>
              <a:ext cx="11150219" cy="1342771"/>
            </a:xfrm>
            <a:custGeom>
              <a:rect b="b" l="l" r="r" t="t"/>
              <a:pathLst>
                <a:path extrusionOk="0" h="1342771" w="11150219">
                  <a:moveTo>
                    <a:pt x="0" y="0"/>
                  </a:moveTo>
                  <a:lnTo>
                    <a:pt x="11150219" y="0"/>
                  </a:lnTo>
                  <a:lnTo>
                    <a:pt x="11150219" y="1342771"/>
                  </a:lnTo>
                  <a:lnTo>
                    <a:pt x="0" y="1342771"/>
                  </a:lnTo>
                  <a:close/>
                </a:path>
              </a:pathLst>
            </a:custGeom>
            <a:solidFill>
              <a:srgbClr val="0320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1" name="Google Shape;1971;p49"/>
            <p:cNvSpPr/>
            <p:nvPr/>
          </p:nvSpPr>
          <p:spPr>
            <a:xfrm>
              <a:off x="0" y="0"/>
              <a:ext cx="11188319" cy="1380871"/>
            </a:xfrm>
            <a:custGeom>
              <a:rect b="b" l="l" r="r" t="t"/>
              <a:pathLst>
                <a:path extrusionOk="0" h="1380871" w="11188319">
                  <a:moveTo>
                    <a:pt x="19050" y="0"/>
                  </a:moveTo>
                  <a:lnTo>
                    <a:pt x="11169269" y="0"/>
                  </a:lnTo>
                  <a:cubicBezTo>
                    <a:pt x="11179810" y="0"/>
                    <a:pt x="11188319" y="8509"/>
                    <a:pt x="11188319" y="19050"/>
                  </a:cubicBezTo>
                  <a:lnTo>
                    <a:pt x="11188319" y="1361821"/>
                  </a:lnTo>
                  <a:cubicBezTo>
                    <a:pt x="11188319" y="1372362"/>
                    <a:pt x="11179810" y="1380871"/>
                    <a:pt x="11169269" y="1380871"/>
                  </a:cubicBezTo>
                  <a:lnTo>
                    <a:pt x="19050" y="1380871"/>
                  </a:lnTo>
                  <a:cubicBezTo>
                    <a:pt x="8509" y="1380871"/>
                    <a:pt x="0" y="1372362"/>
                    <a:pt x="0" y="1361821"/>
                  </a:cubicBezTo>
                  <a:lnTo>
                    <a:pt x="0" y="19050"/>
                  </a:lnTo>
                  <a:cubicBezTo>
                    <a:pt x="0" y="8509"/>
                    <a:pt x="8509" y="0"/>
                    <a:pt x="19050" y="0"/>
                  </a:cubicBezTo>
                  <a:moveTo>
                    <a:pt x="19050" y="38100"/>
                  </a:moveTo>
                  <a:lnTo>
                    <a:pt x="19050" y="19050"/>
                  </a:lnTo>
                  <a:lnTo>
                    <a:pt x="38100" y="19050"/>
                  </a:lnTo>
                  <a:lnTo>
                    <a:pt x="38100" y="1361821"/>
                  </a:lnTo>
                  <a:lnTo>
                    <a:pt x="19050" y="1361821"/>
                  </a:lnTo>
                  <a:lnTo>
                    <a:pt x="19050" y="1342771"/>
                  </a:lnTo>
                  <a:lnTo>
                    <a:pt x="11169269" y="1342771"/>
                  </a:lnTo>
                  <a:lnTo>
                    <a:pt x="11169269" y="1361821"/>
                  </a:lnTo>
                  <a:lnTo>
                    <a:pt x="11150219" y="1361821"/>
                  </a:lnTo>
                  <a:lnTo>
                    <a:pt x="11150219" y="19050"/>
                  </a:lnTo>
                  <a:lnTo>
                    <a:pt x="11169269" y="19050"/>
                  </a:lnTo>
                  <a:lnTo>
                    <a:pt x="11169269"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2" name="Google Shape;1972;p49"/>
            <p:cNvSpPr txBox="1"/>
            <p:nvPr/>
          </p:nvSpPr>
          <p:spPr>
            <a:xfrm>
              <a:off x="0" y="0"/>
              <a:ext cx="11188342" cy="13809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Target Market needs a tag that works on-metal and outdoors in harsh environments</a:t>
              </a:r>
              <a:endParaRPr b="0" i="0" sz="1400" u="none" cap="none" strike="noStrike">
                <a:solidFill>
                  <a:srgbClr val="000000"/>
                </a:solidFill>
                <a:latin typeface="Arial"/>
                <a:ea typeface="Arial"/>
                <a:cs typeface="Arial"/>
                <a:sym typeface="Arial"/>
              </a:endParaRPr>
            </a:p>
          </p:txBody>
        </p:sp>
      </p:grpSp>
      <p:sp>
        <p:nvSpPr>
          <p:cNvPr id="1973" name="Google Shape;1973;p49"/>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50"/>
          <p:cNvSpPr/>
          <p:nvPr/>
        </p:nvSpPr>
        <p:spPr>
          <a:xfrm>
            <a:off x="17373570" y="9524878"/>
            <a:ext cx="685860" cy="566978"/>
          </a:xfrm>
          <a:custGeom>
            <a:rect b="b" l="l" r="r" t="t"/>
            <a:pathLst>
              <a:path extrusionOk="0" h="566978" w="685860">
                <a:moveTo>
                  <a:pt x="0" y="0"/>
                </a:moveTo>
                <a:lnTo>
                  <a:pt x="685860" y="0"/>
                </a:lnTo>
                <a:lnTo>
                  <a:pt x="685860" y="566978"/>
                </a:lnTo>
                <a:lnTo>
                  <a:pt x="0" y="5669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3" name="Google Shape;1983;p50"/>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RF Hardware Range &amp; Visibility</a:t>
            </a:r>
            <a:endParaRPr b="0" i="0" sz="1400" u="none" cap="none" strike="noStrike">
              <a:solidFill>
                <a:srgbClr val="000000"/>
              </a:solidFill>
              <a:latin typeface="Arial"/>
              <a:ea typeface="Arial"/>
              <a:cs typeface="Arial"/>
              <a:sym typeface="Arial"/>
            </a:endParaRPr>
          </a:p>
        </p:txBody>
      </p:sp>
      <p:sp>
        <p:nvSpPr>
          <p:cNvPr id="1984" name="Google Shape;1984;p50"/>
          <p:cNvSpPr txBox="1"/>
          <p:nvPr/>
        </p:nvSpPr>
        <p:spPr>
          <a:xfrm>
            <a:off x="8803430"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49</a:t>
            </a:r>
            <a:endParaRPr b="0" i="0" sz="1400" u="none" cap="none" strike="noStrike">
              <a:solidFill>
                <a:srgbClr val="000000"/>
              </a:solidFill>
              <a:latin typeface="Arial"/>
              <a:ea typeface="Arial"/>
              <a:cs typeface="Arial"/>
              <a:sym typeface="Arial"/>
            </a:endParaRPr>
          </a:p>
        </p:txBody>
      </p:sp>
      <p:sp>
        <p:nvSpPr>
          <p:cNvPr id="1985" name="Google Shape;1985;p50"/>
          <p:cNvSpPr txBox="1"/>
          <p:nvPr/>
        </p:nvSpPr>
        <p:spPr>
          <a:xfrm>
            <a:off x="2861850" y="2490175"/>
            <a:ext cx="4043100" cy="220017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700"/>
              <a:buFont typeface="Arial"/>
              <a:buNone/>
            </a:pPr>
            <a:r>
              <a:rPr b="0" i="0" lang="en-US" sz="2700" u="none" cap="none" strike="noStrike">
                <a:solidFill>
                  <a:srgbClr val="000000"/>
                </a:solidFill>
                <a:latin typeface="Outfit Light"/>
                <a:ea typeface="Outfit Light"/>
                <a:cs typeface="Outfit Light"/>
                <a:sym typeface="Outfit Light"/>
              </a:rPr>
              <a:t>10 – 15 m read range</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rgbClr val="000000"/>
                </a:solidFill>
                <a:latin typeface="Outfit Light"/>
                <a:ea typeface="Outfit Light"/>
                <a:cs typeface="Outfit Light"/>
                <a:sym typeface="Outfit Light"/>
              </a:rPr>
              <a:t>6 m practical</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700"/>
              <a:buFont typeface="Arial"/>
              <a:buNone/>
            </a:pPr>
            <a:r>
              <a:rPr b="0" i="0" lang="en-US" sz="2700" u="none" cap="none" strike="noStrike">
                <a:solidFill>
                  <a:srgbClr val="000000"/>
                </a:solidFill>
                <a:latin typeface="Outfit Light"/>
                <a:ea typeface="Outfit Light"/>
                <a:cs typeface="Outfit Light"/>
                <a:sym typeface="Outfit Light"/>
              </a:rPr>
              <a:t>RTLS = 400 sq ft </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rgbClr val="000000"/>
                </a:solidFill>
                <a:latin typeface="Outfit Light"/>
                <a:ea typeface="Outfit Light"/>
                <a:cs typeface="Outfit Light"/>
                <a:sym typeface="Outfit Light"/>
              </a:rPr>
              <a:t>2 m accuracy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700"/>
              <a:buFont typeface="Arial"/>
              <a:buNone/>
            </a:pPr>
            <a:r>
              <a:rPr b="0" i="0" lang="en-US" sz="2700" u="none" cap="none" strike="noStrike">
                <a:solidFill>
                  <a:srgbClr val="000000"/>
                </a:solidFill>
                <a:latin typeface="Outfit Light"/>
                <a:ea typeface="Outfit Light"/>
                <a:cs typeface="Outfit Light"/>
                <a:sym typeface="Outfit Light"/>
              </a:rPr>
              <a:t>Inventory = 1,600 sq ft</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rgbClr val="000000"/>
                </a:solidFill>
                <a:latin typeface="Outfit Light"/>
                <a:ea typeface="Outfit Light"/>
                <a:cs typeface="Outfit Light"/>
                <a:sym typeface="Outfit Light"/>
              </a:rPr>
              <a:t>to nearest bridge</a:t>
            </a:r>
            <a:endParaRPr b="0" i="0" sz="1400" u="none" cap="none" strike="noStrike">
              <a:solidFill>
                <a:srgbClr val="000000"/>
              </a:solidFill>
              <a:latin typeface="Arial"/>
              <a:ea typeface="Arial"/>
              <a:cs typeface="Arial"/>
              <a:sym typeface="Arial"/>
            </a:endParaRPr>
          </a:p>
        </p:txBody>
      </p:sp>
      <p:sp>
        <p:nvSpPr>
          <p:cNvPr id="1986" name="Google Shape;1986;p50"/>
          <p:cNvSpPr txBox="1"/>
          <p:nvPr/>
        </p:nvSpPr>
        <p:spPr>
          <a:xfrm>
            <a:off x="2719425" y="6706187"/>
            <a:ext cx="4327950" cy="2200176"/>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2700"/>
              <a:buFont typeface="Arial"/>
              <a:buNone/>
            </a:pPr>
            <a:r>
              <a:rPr b="0" i="0" lang="en-US" sz="2700" u="none" cap="none" strike="noStrike">
                <a:solidFill>
                  <a:srgbClr val="000000"/>
                </a:solidFill>
                <a:latin typeface="Outfit Light"/>
                <a:ea typeface="Outfit Light"/>
                <a:cs typeface="Outfit Light"/>
                <a:sym typeface="Outfit Light"/>
              </a:rPr>
              <a:t>75 – 100 m read range</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rgbClr val="000000"/>
                </a:solidFill>
                <a:latin typeface="Outfit Light"/>
                <a:ea typeface="Outfit Light"/>
                <a:cs typeface="Outfit Light"/>
                <a:sym typeface="Outfit Light"/>
              </a:rPr>
              <a:t>60 m practical</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700"/>
              <a:buFont typeface="Arial"/>
              <a:buNone/>
            </a:pPr>
            <a:r>
              <a:rPr b="0" i="0" lang="en-US" sz="2700" u="none" cap="none" strike="noStrike">
                <a:solidFill>
                  <a:srgbClr val="000000"/>
                </a:solidFill>
                <a:latin typeface="Outfit Light"/>
                <a:ea typeface="Outfit Light"/>
                <a:cs typeface="Outfit Light"/>
                <a:sym typeface="Outfit Light"/>
              </a:rPr>
              <a:t>RTLS = 40,000 sq ft</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rgbClr val="000000"/>
                </a:solidFill>
                <a:latin typeface="Outfit Light"/>
                <a:ea typeface="Outfit Light"/>
                <a:cs typeface="Outfit Light"/>
                <a:sym typeface="Outfit Light"/>
              </a:rPr>
              <a:t>2 m accuracy</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2700"/>
              <a:buFont typeface="Arial"/>
              <a:buNone/>
            </a:pPr>
            <a:r>
              <a:rPr b="0" i="0" lang="en-US" sz="2700" u="none" cap="none" strike="noStrike">
                <a:solidFill>
                  <a:srgbClr val="000000"/>
                </a:solidFill>
                <a:latin typeface="Outfit Light"/>
                <a:ea typeface="Outfit Light"/>
                <a:cs typeface="Outfit Light"/>
                <a:sym typeface="Outfit Light"/>
              </a:rPr>
              <a:t>Inventory = 160,000 sq ft</a:t>
            </a:r>
            <a:endParaRPr b="0" i="0" sz="1400" u="none" cap="none" strike="noStrike">
              <a:solidFill>
                <a:srgbClr val="000000"/>
              </a:solidFill>
              <a:latin typeface="Arial"/>
              <a:ea typeface="Arial"/>
              <a:cs typeface="Arial"/>
              <a:sym typeface="Arial"/>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rgbClr val="000000"/>
                </a:solidFill>
                <a:latin typeface="Outfit Light"/>
                <a:ea typeface="Outfit Light"/>
                <a:cs typeface="Outfit Light"/>
                <a:sym typeface="Outfit Light"/>
              </a:rPr>
              <a:t>to nearest bridge</a:t>
            </a:r>
            <a:endParaRPr b="0" i="0" sz="1400" u="none" cap="none" strike="noStrike">
              <a:solidFill>
                <a:srgbClr val="000000"/>
              </a:solidFill>
              <a:latin typeface="Arial"/>
              <a:ea typeface="Arial"/>
              <a:cs typeface="Arial"/>
              <a:sym typeface="Arial"/>
            </a:endParaRPr>
          </a:p>
        </p:txBody>
      </p:sp>
      <p:grpSp>
        <p:nvGrpSpPr>
          <p:cNvPr id="1987" name="Google Shape;1987;p50"/>
          <p:cNvGrpSpPr/>
          <p:nvPr/>
        </p:nvGrpSpPr>
        <p:grpSpPr>
          <a:xfrm>
            <a:off x="12061443" y="8510175"/>
            <a:ext cx="293560" cy="293560"/>
            <a:chOff x="0" y="0"/>
            <a:chExt cx="391414" cy="391414"/>
          </a:xfrm>
        </p:grpSpPr>
        <p:sp>
          <p:nvSpPr>
            <p:cNvPr id="1988" name="Google Shape;1988;p50"/>
            <p:cNvSpPr/>
            <p:nvPr/>
          </p:nvSpPr>
          <p:spPr>
            <a:xfrm>
              <a:off x="12700" y="12700"/>
              <a:ext cx="366014" cy="366014"/>
            </a:xfrm>
            <a:custGeom>
              <a:rect b="b" l="l" r="r" t="t"/>
              <a:pathLst>
                <a:path extrusionOk="0" h="366014" w="366014">
                  <a:moveTo>
                    <a:pt x="0" y="183007"/>
                  </a:moveTo>
                  <a:cubicBezTo>
                    <a:pt x="0" y="81915"/>
                    <a:pt x="81915" y="0"/>
                    <a:pt x="183007" y="0"/>
                  </a:cubicBezTo>
                  <a:cubicBezTo>
                    <a:pt x="284099" y="0"/>
                    <a:pt x="366014" y="81915"/>
                    <a:pt x="366014" y="183007"/>
                  </a:cubicBezTo>
                  <a:cubicBezTo>
                    <a:pt x="366014" y="284099"/>
                    <a:pt x="284099" y="366014"/>
                    <a:pt x="183007" y="366014"/>
                  </a:cubicBezTo>
                  <a:cubicBezTo>
                    <a:pt x="81915" y="366014"/>
                    <a:pt x="0" y="284099"/>
                    <a:pt x="0" y="183007"/>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9" name="Google Shape;1989;p50"/>
            <p:cNvSpPr/>
            <p:nvPr/>
          </p:nvSpPr>
          <p:spPr>
            <a:xfrm>
              <a:off x="0" y="0"/>
              <a:ext cx="391414" cy="391414"/>
            </a:xfrm>
            <a:custGeom>
              <a:rect b="b" l="l" r="r" t="t"/>
              <a:pathLst>
                <a:path extrusionOk="0" h="391414" w="391414">
                  <a:moveTo>
                    <a:pt x="0" y="195707"/>
                  </a:moveTo>
                  <a:cubicBezTo>
                    <a:pt x="0" y="87630"/>
                    <a:pt x="87630" y="0"/>
                    <a:pt x="195707" y="0"/>
                  </a:cubicBezTo>
                  <a:lnTo>
                    <a:pt x="195707" y="12700"/>
                  </a:lnTo>
                  <a:lnTo>
                    <a:pt x="195707" y="0"/>
                  </a:lnTo>
                  <a:cubicBezTo>
                    <a:pt x="303784" y="0"/>
                    <a:pt x="391414" y="87630"/>
                    <a:pt x="391414" y="195707"/>
                  </a:cubicBezTo>
                  <a:cubicBezTo>
                    <a:pt x="391414" y="303784"/>
                    <a:pt x="303784" y="391414"/>
                    <a:pt x="195707" y="391414"/>
                  </a:cubicBezTo>
                  <a:lnTo>
                    <a:pt x="195707" y="378714"/>
                  </a:lnTo>
                  <a:lnTo>
                    <a:pt x="195707" y="391414"/>
                  </a:lnTo>
                  <a:cubicBezTo>
                    <a:pt x="87630" y="391414"/>
                    <a:pt x="0" y="303784"/>
                    <a:pt x="0" y="195707"/>
                  </a:cubicBezTo>
                  <a:lnTo>
                    <a:pt x="12700" y="195707"/>
                  </a:lnTo>
                  <a:lnTo>
                    <a:pt x="23622" y="202184"/>
                  </a:lnTo>
                  <a:cubicBezTo>
                    <a:pt x="20701" y="207137"/>
                    <a:pt x="14859" y="209423"/>
                    <a:pt x="9398" y="207899"/>
                  </a:cubicBezTo>
                  <a:cubicBezTo>
                    <a:pt x="3937" y="206375"/>
                    <a:pt x="0" y="201422"/>
                    <a:pt x="0" y="195707"/>
                  </a:cubicBezTo>
                  <a:moveTo>
                    <a:pt x="25400" y="195707"/>
                  </a:moveTo>
                  <a:lnTo>
                    <a:pt x="12700" y="195707"/>
                  </a:lnTo>
                  <a:lnTo>
                    <a:pt x="1778" y="189230"/>
                  </a:lnTo>
                  <a:cubicBezTo>
                    <a:pt x="4699" y="184277"/>
                    <a:pt x="10541" y="181991"/>
                    <a:pt x="16002" y="183515"/>
                  </a:cubicBezTo>
                  <a:cubicBezTo>
                    <a:pt x="21463" y="185039"/>
                    <a:pt x="25400" y="189992"/>
                    <a:pt x="25400" y="195707"/>
                  </a:cubicBezTo>
                  <a:cubicBezTo>
                    <a:pt x="25400" y="289814"/>
                    <a:pt x="101600" y="366014"/>
                    <a:pt x="195707" y="366014"/>
                  </a:cubicBezTo>
                  <a:cubicBezTo>
                    <a:pt x="289814" y="366014"/>
                    <a:pt x="366014" y="289814"/>
                    <a:pt x="366014" y="195707"/>
                  </a:cubicBezTo>
                  <a:lnTo>
                    <a:pt x="378714" y="195707"/>
                  </a:lnTo>
                  <a:lnTo>
                    <a:pt x="366014" y="195707"/>
                  </a:lnTo>
                  <a:cubicBezTo>
                    <a:pt x="366014" y="101600"/>
                    <a:pt x="289814" y="25400"/>
                    <a:pt x="195707" y="25400"/>
                  </a:cubicBezTo>
                  <a:lnTo>
                    <a:pt x="195707" y="12700"/>
                  </a:lnTo>
                  <a:lnTo>
                    <a:pt x="195707" y="25400"/>
                  </a:lnTo>
                  <a:cubicBezTo>
                    <a:pt x="101600" y="25400"/>
                    <a:pt x="25400" y="101600"/>
                    <a:pt x="25400" y="195707"/>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990" name="Google Shape;1990;p50"/>
          <p:cNvGrpSpPr/>
          <p:nvPr/>
        </p:nvGrpSpPr>
        <p:grpSpPr>
          <a:xfrm>
            <a:off x="11710182" y="8903706"/>
            <a:ext cx="430340" cy="429959"/>
            <a:chOff x="0" y="0"/>
            <a:chExt cx="573786" cy="573278"/>
          </a:xfrm>
        </p:grpSpPr>
        <p:sp>
          <p:nvSpPr>
            <p:cNvPr id="1991" name="Google Shape;1991;p50"/>
            <p:cNvSpPr/>
            <p:nvPr/>
          </p:nvSpPr>
          <p:spPr>
            <a:xfrm>
              <a:off x="12700" y="12700"/>
              <a:ext cx="548386" cy="547878"/>
            </a:xfrm>
            <a:custGeom>
              <a:rect b="b" l="l" r="r" t="t"/>
              <a:pathLst>
                <a:path extrusionOk="0" h="547878" w="548386">
                  <a:moveTo>
                    <a:pt x="0" y="273939"/>
                  </a:moveTo>
                  <a:cubicBezTo>
                    <a:pt x="0" y="122682"/>
                    <a:pt x="122809" y="0"/>
                    <a:pt x="274193" y="0"/>
                  </a:cubicBezTo>
                  <a:cubicBezTo>
                    <a:pt x="425577" y="0"/>
                    <a:pt x="548386" y="122682"/>
                    <a:pt x="548386" y="273939"/>
                  </a:cubicBezTo>
                  <a:cubicBezTo>
                    <a:pt x="548386" y="425196"/>
                    <a:pt x="425577" y="547878"/>
                    <a:pt x="274193" y="547878"/>
                  </a:cubicBezTo>
                  <a:cubicBezTo>
                    <a:pt x="122809" y="547878"/>
                    <a:pt x="0" y="425196"/>
                    <a:pt x="0" y="273939"/>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2" name="Google Shape;1992;p50"/>
            <p:cNvSpPr/>
            <p:nvPr/>
          </p:nvSpPr>
          <p:spPr>
            <a:xfrm>
              <a:off x="0" y="0"/>
              <a:ext cx="573786" cy="573278"/>
            </a:xfrm>
            <a:custGeom>
              <a:rect b="b" l="l" r="r" t="t"/>
              <a:pathLst>
                <a:path extrusionOk="0" h="573278" w="573786">
                  <a:moveTo>
                    <a:pt x="0" y="286639"/>
                  </a:moveTo>
                  <a:cubicBezTo>
                    <a:pt x="0" y="128270"/>
                    <a:pt x="128524" y="0"/>
                    <a:pt x="286893" y="0"/>
                  </a:cubicBezTo>
                  <a:lnTo>
                    <a:pt x="286893" y="12700"/>
                  </a:lnTo>
                  <a:lnTo>
                    <a:pt x="286893" y="0"/>
                  </a:lnTo>
                  <a:cubicBezTo>
                    <a:pt x="445389" y="0"/>
                    <a:pt x="573786" y="128270"/>
                    <a:pt x="573786" y="286639"/>
                  </a:cubicBezTo>
                  <a:lnTo>
                    <a:pt x="561086" y="286639"/>
                  </a:lnTo>
                  <a:lnTo>
                    <a:pt x="573786" y="286639"/>
                  </a:lnTo>
                  <a:cubicBezTo>
                    <a:pt x="573786" y="444881"/>
                    <a:pt x="445262" y="573278"/>
                    <a:pt x="286893" y="573278"/>
                  </a:cubicBezTo>
                  <a:lnTo>
                    <a:pt x="286893" y="560578"/>
                  </a:lnTo>
                  <a:lnTo>
                    <a:pt x="286893" y="573278"/>
                  </a:lnTo>
                  <a:cubicBezTo>
                    <a:pt x="128524" y="573151"/>
                    <a:pt x="0" y="444881"/>
                    <a:pt x="0" y="286639"/>
                  </a:cubicBezTo>
                  <a:lnTo>
                    <a:pt x="12700" y="286639"/>
                  </a:lnTo>
                  <a:lnTo>
                    <a:pt x="25400" y="286639"/>
                  </a:lnTo>
                  <a:lnTo>
                    <a:pt x="12700" y="286639"/>
                  </a:lnTo>
                  <a:lnTo>
                    <a:pt x="0" y="286639"/>
                  </a:lnTo>
                  <a:moveTo>
                    <a:pt x="25400" y="286639"/>
                  </a:moveTo>
                  <a:cubicBezTo>
                    <a:pt x="25400" y="293624"/>
                    <a:pt x="19685" y="299339"/>
                    <a:pt x="12700" y="299339"/>
                  </a:cubicBezTo>
                  <a:cubicBezTo>
                    <a:pt x="5715" y="299339"/>
                    <a:pt x="0" y="293624"/>
                    <a:pt x="0" y="286639"/>
                  </a:cubicBezTo>
                  <a:cubicBezTo>
                    <a:pt x="0" y="279654"/>
                    <a:pt x="5715" y="273939"/>
                    <a:pt x="12700" y="273939"/>
                  </a:cubicBezTo>
                  <a:cubicBezTo>
                    <a:pt x="19685" y="273939"/>
                    <a:pt x="25400" y="279654"/>
                    <a:pt x="25400" y="286639"/>
                  </a:cubicBezTo>
                  <a:cubicBezTo>
                    <a:pt x="25400" y="430911"/>
                    <a:pt x="142494" y="547878"/>
                    <a:pt x="286893" y="547878"/>
                  </a:cubicBezTo>
                  <a:cubicBezTo>
                    <a:pt x="431292" y="547878"/>
                    <a:pt x="548386" y="430911"/>
                    <a:pt x="548386" y="286639"/>
                  </a:cubicBezTo>
                  <a:cubicBezTo>
                    <a:pt x="548386" y="142367"/>
                    <a:pt x="431292" y="25400"/>
                    <a:pt x="286893" y="25400"/>
                  </a:cubicBezTo>
                  <a:lnTo>
                    <a:pt x="286893" y="12700"/>
                  </a:lnTo>
                  <a:lnTo>
                    <a:pt x="286893" y="25400"/>
                  </a:lnTo>
                  <a:cubicBezTo>
                    <a:pt x="142494" y="25400"/>
                    <a:pt x="25400" y="142367"/>
                    <a:pt x="25400" y="286639"/>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93" name="Google Shape;1993;p50"/>
          <p:cNvSpPr txBox="1"/>
          <p:nvPr/>
        </p:nvSpPr>
        <p:spPr>
          <a:xfrm>
            <a:off x="12487540" y="8462275"/>
            <a:ext cx="2229072"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Light"/>
                <a:ea typeface="Outfit Light"/>
                <a:cs typeface="Outfit Light"/>
                <a:sym typeface="Outfit Light"/>
              </a:rPr>
              <a:t>RTLS Bridge</a:t>
            </a:r>
            <a:endParaRPr b="0" i="0" sz="1400" u="none" cap="none" strike="noStrike">
              <a:solidFill>
                <a:srgbClr val="000000"/>
              </a:solidFill>
              <a:latin typeface="Arial"/>
              <a:ea typeface="Arial"/>
              <a:cs typeface="Arial"/>
              <a:sym typeface="Arial"/>
            </a:endParaRPr>
          </a:p>
        </p:txBody>
      </p:sp>
      <p:sp>
        <p:nvSpPr>
          <p:cNvPr id="1994" name="Google Shape;1994;p50"/>
          <p:cNvSpPr txBox="1"/>
          <p:nvPr/>
        </p:nvSpPr>
        <p:spPr>
          <a:xfrm>
            <a:off x="10129658" y="1016257"/>
            <a:ext cx="5916450" cy="81921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EA4F0D"/>
                </a:solidFill>
                <a:latin typeface="Outfit"/>
                <a:ea typeface="Outfit"/>
                <a:cs typeface="Outfit"/>
                <a:sym typeface="Outfit"/>
              </a:rPr>
              <a:t>Theoretical</a:t>
            </a:r>
            <a:r>
              <a:rPr b="0" i="0" lang="en-US" sz="2700" u="none" cap="none" strike="noStrike">
                <a:solidFill>
                  <a:srgbClr val="EA4F0D"/>
                </a:solidFill>
                <a:latin typeface="Outfit Light"/>
                <a:ea typeface="Outfit Light"/>
                <a:cs typeface="Outfit Light"/>
                <a:sym typeface="Outfit Light"/>
              </a:rPr>
              <a:t> 2000 tags per bridge</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EA4F0D"/>
                </a:solidFill>
                <a:latin typeface="Outfit"/>
                <a:ea typeface="Outfit"/>
                <a:cs typeface="Outfit"/>
                <a:sym typeface="Outfit"/>
              </a:rPr>
              <a:t>Practical</a:t>
            </a:r>
            <a:r>
              <a:rPr b="0" i="0" lang="en-US" sz="2700" u="none" cap="none" strike="noStrike">
                <a:solidFill>
                  <a:srgbClr val="EA4F0D"/>
                </a:solidFill>
                <a:latin typeface="Outfit Light"/>
                <a:ea typeface="Outfit Light"/>
                <a:cs typeface="Outfit Light"/>
                <a:sym typeface="Outfit Light"/>
              </a:rPr>
              <a:t> 500 tags per bridge</a:t>
            </a:r>
            <a:endParaRPr b="0" i="0" sz="1400" u="none" cap="none" strike="noStrike">
              <a:solidFill>
                <a:srgbClr val="000000"/>
              </a:solidFill>
              <a:latin typeface="Arial"/>
              <a:ea typeface="Arial"/>
              <a:cs typeface="Arial"/>
              <a:sym typeface="Arial"/>
            </a:endParaRPr>
          </a:p>
        </p:txBody>
      </p:sp>
      <p:grpSp>
        <p:nvGrpSpPr>
          <p:cNvPr id="1995" name="Google Shape;1995;p50"/>
          <p:cNvGrpSpPr/>
          <p:nvPr/>
        </p:nvGrpSpPr>
        <p:grpSpPr>
          <a:xfrm>
            <a:off x="10359969" y="3185451"/>
            <a:ext cx="430340" cy="429959"/>
            <a:chOff x="0" y="0"/>
            <a:chExt cx="573786" cy="573278"/>
          </a:xfrm>
        </p:grpSpPr>
        <p:sp>
          <p:nvSpPr>
            <p:cNvPr id="1996" name="Google Shape;1996;p50"/>
            <p:cNvSpPr/>
            <p:nvPr/>
          </p:nvSpPr>
          <p:spPr>
            <a:xfrm>
              <a:off x="12700" y="12700"/>
              <a:ext cx="548386" cy="547878"/>
            </a:xfrm>
            <a:custGeom>
              <a:rect b="b" l="l" r="r" t="t"/>
              <a:pathLst>
                <a:path extrusionOk="0" h="547878" w="548386">
                  <a:moveTo>
                    <a:pt x="0" y="273939"/>
                  </a:moveTo>
                  <a:cubicBezTo>
                    <a:pt x="0" y="122682"/>
                    <a:pt x="122809" y="0"/>
                    <a:pt x="274193" y="0"/>
                  </a:cubicBezTo>
                  <a:cubicBezTo>
                    <a:pt x="425577" y="0"/>
                    <a:pt x="548386" y="122682"/>
                    <a:pt x="548386" y="273939"/>
                  </a:cubicBezTo>
                  <a:cubicBezTo>
                    <a:pt x="548386" y="425196"/>
                    <a:pt x="425577" y="547878"/>
                    <a:pt x="274193" y="547878"/>
                  </a:cubicBezTo>
                  <a:cubicBezTo>
                    <a:pt x="122809" y="547878"/>
                    <a:pt x="0" y="425196"/>
                    <a:pt x="0" y="273939"/>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7" name="Google Shape;1997;p50"/>
            <p:cNvSpPr/>
            <p:nvPr/>
          </p:nvSpPr>
          <p:spPr>
            <a:xfrm>
              <a:off x="0" y="0"/>
              <a:ext cx="573786" cy="573278"/>
            </a:xfrm>
            <a:custGeom>
              <a:rect b="b" l="l" r="r" t="t"/>
              <a:pathLst>
                <a:path extrusionOk="0" h="573278" w="573786">
                  <a:moveTo>
                    <a:pt x="0" y="286639"/>
                  </a:moveTo>
                  <a:cubicBezTo>
                    <a:pt x="0" y="128270"/>
                    <a:pt x="128524" y="0"/>
                    <a:pt x="286893" y="0"/>
                  </a:cubicBezTo>
                  <a:lnTo>
                    <a:pt x="286893" y="12700"/>
                  </a:lnTo>
                  <a:lnTo>
                    <a:pt x="286893" y="0"/>
                  </a:lnTo>
                  <a:cubicBezTo>
                    <a:pt x="445389" y="0"/>
                    <a:pt x="573786" y="128270"/>
                    <a:pt x="573786" y="286639"/>
                  </a:cubicBezTo>
                  <a:lnTo>
                    <a:pt x="561086" y="286639"/>
                  </a:lnTo>
                  <a:lnTo>
                    <a:pt x="573786" y="286639"/>
                  </a:lnTo>
                  <a:cubicBezTo>
                    <a:pt x="573786" y="444881"/>
                    <a:pt x="445262" y="573278"/>
                    <a:pt x="286893" y="573278"/>
                  </a:cubicBezTo>
                  <a:lnTo>
                    <a:pt x="286893" y="560578"/>
                  </a:lnTo>
                  <a:lnTo>
                    <a:pt x="286893" y="573278"/>
                  </a:lnTo>
                  <a:cubicBezTo>
                    <a:pt x="128524" y="573151"/>
                    <a:pt x="0" y="444881"/>
                    <a:pt x="0" y="286639"/>
                  </a:cubicBezTo>
                  <a:lnTo>
                    <a:pt x="12700" y="286639"/>
                  </a:lnTo>
                  <a:lnTo>
                    <a:pt x="25400" y="286639"/>
                  </a:lnTo>
                  <a:lnTo>
                    <a:pt x="12700" y="286639"/>
                  </a:lnTo>
                  <a:lnTo>
                    <a:pt x="0" y="286639"/>
                  </a:lnTo>
                  <a:moveTo>
                    <a:pt x="25400" y="286639"/>
                  </a:moveTo>
                  <a:cubicBezTo>
                    <a:pt x="25400" y="293624"/>
                    <a:pt x="19685" y="299339"/>
                    <a:pt x="12700" y="299339"/>
                  </a:cubicBezTo>
                  <a:cubicBezTo>
                    <a:pt x="5715" y="299339"/>
                    <a:pt x="0" y="293624"/>
                    <a:pt x="0" y="286639"/>
                  </a:cubicBezTo>
                  <a:cubicBezTo>
                    <a:pt x="0" y="279654"/>
                    <a:pt x="5715" y="273939"/>
                    <a:pt x="12700" y="273939"/>
                  </a:cubicBezTo>
                  <a:cubicBezTo>
                    <a:pt x="19685" y="273939"/>
                    <a:pt x="25400" y="279654"/>
                    <a:pt x="25400" y="286639"/>
                  </a:cubicBezTo>
                  <a:cubicBezTo>
                    <a:pt x="25400" y="430911"/>
                    <a:pt x="142494" y="547878"/>
                    <a:pt x="286893" y="547878"/>
                  </a:cubicBezTo>
                  <a:cubicBezTo>
                    <a:pt x="431292" y="547878"/>
                    <a:pt x="548386" y="430911"/>
                    <a:pt x="548386" y="286639"/>
                  </a:cubicBezTo>
                  <a:cubicBezTo>
                    <a:pt x="548386" y="142367"/>
                    <a:pt x="431292" y="25400"/>
                    <a:pt x="286893" y="25400"/>
                  </a:cubicBezTo>
                  <a:lnTo>
                    <a:pt x="286893" y="12700"/>
                  </a:lnTo>
                  <a:lnTo>
                    <a:pt x="286893" y="25400"/>
                  </a:lnTo>
                  <a:cubicBezTo>
                    <a:pt x="142494" y="25400"/>
                    <a:pt x="25400" y="142367"/>
                    <a:pt x="25400" y="286639"/>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1998" name="Google Shape;1998;p50"/>
          <p:cNvCxnSpPr/>
          <p:nvPr/>
        </p:nvCxnSpPr>
        <p:spPr>
          <a:xfrm>
            <a:off x="10773627" y="3400401"/>
            <a:ext cx="2198634" cy="9525"/>
          </a:xfrm>
          <a:prstGeom prst="straightConnector1">
            <a:avLst/>
          </a:prstGeom>
          <a:noFill/>
          <a:ln cap="rnd" cmpd="sng" w="9525">
            <a:solidFill>
              <a:srgbClr val="000000"/>
            </a:solidFill>
            <a:prstDash val="solid"/>
            <a:round/>
            <a:headEnd len="sm" w="sm" type="none"/>
            <a:tailEnd len="med" w="med" type="triangle"/>
          </a:ln>
        </p:spPr>
      </p:cxnSp>
      <p:sp>
        <p:nvSpPr>
          <p:cNvPr id="1999" name="Google Shape;1999;p50"/>
          <p:cNvSpPr txBox="1"/>
          <p:nvPr/>
        </p:nvSpPr>
        <p:spPr>
          <a:xfrm>
            <a:off x="10644882" y="2442379"/>
            <a:ext cx="4915200" cy="63824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Practical Offset Range </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Light"/>
                <a:ea typeface="Outfit Light"/>
                <a:cs typeface="Outfit Light"/>
                <a:sym typeface="Outfit Light"/>
              </a:rPr>
              <a:t>20’ (passive) or 200’ (active)</a:t>
            </a:r>
            <a:endParaRPr b="0" i="0" sz="1400" u="none" cap="none" strike="noStrike">
              <a:solidFill>
                <a:srgbClr val="000000"/>
              </a:solidFill>
              <a:latin typeface="Arial"/>
              <a:ea typeface="Arial"/>
              <a:cs typeface="Arial"/>
              <a:sym typeface="Arial"/>
            </a:endParaRPr>
          </a:p>
        </p:txBody>
      </p:sp>
      <p:grpSp>
        <p:nvGrpSpPr>
          <p:cNvPr id="2000" name="Google Shape;2000;p50"/>
          <p:cNvGrpSpPr/>
          <p:nvPr/>
        </p:nvGrpSpPr>
        <p:grpSpPr>
          <a:xfrm>
            <a:off x="15480230" y="3185451"/>
            <a:ext cx="430339" cy="429959"/>
            <a:chOff x="0" y="0"/>
            <a:chExt cx="573786" cy="573278"/>
          </a:xfrm>
        </p:grpSpPr>
        <p:sp>
          <p:nvSpPr>
            <p:cNvPr id="2001" name="Google Shape;2001;p50"/>
            <p:cNvSpPr/>
            <p:nvPr/>
          </p:nvSpPr>
          <p:spPr>
            <a:xfrm>
              <a:off x="12700" y="12700"/>
              <a:ext cx="548386" cy="547878"/>
            </a:xfrm>
            <a:custGeom>
              <a:rect b="b" l="l" r="r" t="t"/>
              <a:pathLst>
                <a:path extrusionOk="0" h="547878" w="548386">
                  <a:moveTo>
                    <a:pt x="0" y="273939"/>
                  </a:moveTo>
                  <a:cubicBezTo>
                    <a:pt x="0" y="122682"/>
                    <a:pt x="122809" y="0"/>
                    <a:pt x="274193" y="0"/>
                  </a:cubicBezTo>
                  <a:cubicBezTo>
                    <a:pt x="425577" y="0"/>
                    <a:pt x="548386" y="122682"/>
                    <a:pt x="548386" y="273939"/>
                  </a:cubicBezTo>
                  <a:cubicBezTo>
                    <a:pt x="548386" y="425196"/>
                    <a:pt x="425577" y="547878"/>
                    <a:pt x="274193" y="547878"/>
                  </a:cubicBezTo>
                  <a:cubicBezTo>
                    <a:pt x="122809" y="547878"/>
                    <a:pt x="0" y="425196"/>
                    <a:pt x="0" y="273939"/>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2" name="Google Shape;2002;p50"/>
            <p:cNvSpPr/>
            <p:nvPr/>
          </p:nvSpPr>
          <p:spPr>
            <a:xfrm>
              <a:off x="0" y="0"/>
              <a:ext cx="573786" cy="573278"/>
            </a:xfrm>
            <a:custGeom>
              <a:rect b="b" l="l" r="r" t="t"/>
              <a:pathLst>
                <a:path extrusionOk="0" h="573278" w="573786">
                  <a:moveTo>
                    <a:pt x="0" y="286639"/>
                  </a:moveTo>
                  <a:cubicBezTo>
                    <a:pt x="0" y="128270"/>
                    <a:pt x="128524" y="0"/>
                    <a:pt x="286893" y="0"/>
                  </a:cubicBezTo>
                  <a:lnTo>
                    <a:pt x="286893" y="12700"/>
                  </a:lnTo>
                  <a:lnTo>
                    <a:pt x="286893" y="0"/>
                  </a:lnTo>
                  <a:cubicBezTo>
                    <a:pt x="445389" y="0"/>
                    <a:pt x="573786" y="128270"/>
                    <a:pt x="573786" y="286639"/>
                  </a:cubicBezTo>
                  <a:lnTo>
                    <a:pt x="561086" y="286639"/>
                  </a:lnTo>
                  <a:lnTo>
                    <a:pt x="573786" y="286639"/>
                  </a:lnTo>
                  <a:cubicBezTo>
                    <a:pt x="573786" y="444881"/>
                    <a:pt x="445262" y="573278"/>
                    <a:pt x="286893" y="573278"/>
                  </a:cubicBezTo>
                  <a:lnTo>
                    <a:pt x="286893" y="560578"/>
                  </a:lnTo>
                  <a:lnTo>
                    <a:pt x="286893" y="573278"/>
                  </a:lnTo>
                  <a:cubicBezTo>
                    <a:pt x="128524" y="573151"/>
                    <a:pt x="0" y="444881"/>
                    <a:pt x="0" y="286639"/>
                  </a:cubicBezTo>
                  <a:lnTo>
                    <a:pt x="12700" y="286639"/>
                  </a:lnTo>
                  <a:lnTo>
                    <a:pt x="25400" y="286639"/>
                  </a:lnTo>
                  <a:lnTo>
                    <a:pt x="12700" y="286639"/>
                  </a:lnTo>
                  <a:lnTo>
                    <a:pt x="0" y="286639"/>
                  </a:lnTo>
                  <a:moveTo>
                    <a:pt x="25400" y="286639"/>
                  </a:moveTo>
                  <a:cubicBezTo>
                    <a:pt x="25400" y="293624"/>
                    <a:pt x="19685" y="299339"/>
                    <a:pt x="12700" y="299339"/>
                  </a:cubicBezTo>
                  <a:cubicBezTo>
                    <a:pt x="5715" y="299339"/>
                    <a:pt x="0" y="293624"/>
                    <a:pt x="0" y="286639"/>
                  </a:cubicBezTo>
                  <a:cubicBezTo>
                    <a:pt x="0" y="279654"/>
                    <a:pt x="5715" y="273939"/>
                    <a:pt x="12700" y="273939"/>
                  </a:cubicBezTo>
                  <a:cubicBezTo>
                    <a:pt x="19685" y="273939"/>
                    <a:pt x="25400" y="279654"/>
                    <a:pt x="25400" y="286639"/>
                  </a:cubicBezTo>
                  <a:cubicBezTo>
                    <a:pt x="25400" y="430911"/>
                    <a:pt x="142494" y="547878"/>
                    <a:pt x="286893" y="547878"/>
                  </a:cubicBezTo>
                  <a:cubicBezTo>
                    <a:pt x="431292" y="547878"/>
                    <a:pt x="548386" y="430911"/>
                    <a:pt x="548386" y="286639"/>
                  </a:cubicBezTo>
                  <a:cubicBezTo>
                    <a:pt x="548386" y="142367"/>
                    <a:pt x="431292" y="25400"/>
                    <a:pt x="286893" y="25400"/>
                  </a:cubicBezTo>
                  <a:lnTo>
                    <a:pt x="286893" y="12700"/>
                  </a:lnTo>
                  <a:lnTo>
                    <a:pt x="286893" y="25400"/>
                  </a:lnTo>
                  <a:cubicBezTo>
                    <a:pt x="142494" y="25400"/>
                    <a:pt x="25400" y="142367"/>
                    <a:pt x="25400" y="286639"/>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03" name="Google Shape;2003;p50"/>
          <p:cNvCxnSpPr/>
          <p:nvPr/>
        </p:nvCxnSpPr>
        <p:spPr>
          <a:xfrm>
            <a:off x="13232588" y="3400401"/>
            <a:ext cx="2264333" cy="9525"/>
          </a:xfrm>
          <a:prstGeom prst="straightConnector1">
            <a:avLst/>
          </a:prstGeom>
          <a:noFill/>
          <a:ln cap="rnd" cmpd="sng" w="9525">
            <a:solidFill>
              <a:srgbClr val="000000"/>
            </a:solidFill>
            <a:prstDash val="solid"/>
            <a:round/>
            <a:headEnd len="sm" w="sm" type="none"/>
            <a:tailEnd len="med" w="med" type="triangle"/>
          </a:ln>
        </p:spPr>
      </p:cxnSp>
      <p:grpSp>
        <p:nvGrpSpPr>
          <p:cNvPr id="2004" name="Google Shape;2004;p50"/>
          <p:cNvGrpSpPr/>
          <p:nvPr/>
        </p:nvGrpSpPr>
        <p:grpSpPr>
          <a:xfrm>
            <a:off x="12955724" y="3253626"/>
            <a:ext cx="293560" cy="293560"/>
            <a:chOff x="0" y="0"/>
            <a:chExt cx="391414" cy="391414"/>
          </a:xfrm>
        </p:grpSpPr>
        <p:sp>
          <p:nvSpPr>
            <p:cNvPr id="2005" name="Google Shape;2005;p50"/>
            <p:cNvSpPr/>
            <p:nvPr/>
          </p:nvSpPr>
          <p:spPr>
            <a:xfrm>
              <a:off x="12700" y="12700"/>
              <a:ext cx="366014" cy="366014"/>
            </a:xfrm>
            <a:custGeom>
              <a:rect b="b" l="l" r="r" t="t"/>
              <a:pathLst>
                <a:path extrusionOk="0" h="366014" w="366014">
                  <a:moveTo>
                    <a:pt x="0" y="183007"/>
                  </a:moveTo>
                  <a:cubicBezTo>
                    <a:pt x="0" y="81915"/>
                    <a:pt x="81915" y="0"/>
                    <a:pt x="183007" y="0"/>
                  </a:cubicBezTo>
                  <a:cubicBezTo>
                    <a:pt x="284099" y="0"/>
                    <a:pt x="366014" y="81915"/>
                    <a:pt x="366014" y="183007"/>
                  </a:cubicBezTo>
                  <a:cubicBezTo>
                    <a:pt x="366014" y="284099"/>
                    <a:pt x="284099" y="366014"/>
                    <a:pt x="183007" y="366014"/>
                  </a:cubicBezTo>
                  <a:cubicBezTo>
                    <a:pt x="81915" y="366014"/>
                    <a:pt x="0" y="284099"/>
                    <a:pt x="0" y="183007"/>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6" name="Google Shape;2006;p50"/>
            <p:cNvSpPr/>
            <p:nvPr/>
          </p:nvSpPr>
          <p:spPr>
            <a:xfrm>
              <a:off x="0" y="0"/>
              <a:ext cx="391414" cy="391414"/>
            </a:xfrm>
            <a:custGeom>
              <a:rect b="b" l="l" r="r" t="t"/>
              <a:pathLst>
                <a:path extrusionOk="0" h="391414" w="391414">
                  <a:moveTo>
                    <a:pt x="0" y="195707"/>
                  </a:moveTo>
                  <a:cubicBezTo>
                    <a:pt x="0" y="87630"/>
                    <a:pt x="87630" y="0"/>
                    <a:pt x="195707" y="0"/>
                  </a:cubicBezTo>
                  <a:lnTo>
                    <a:pt x="195707" y="12700"/>
                  </a:lnTo>
                  <a:lnTo>
                    <a:pt x="195707" y="0"/>
                  </a:lnTo>
                  <a:cubicBezTo>
                    <a:pt x="303784" y="0"/>
                    <a:pt x="391414" y="87630"/>
                    <a:pt x="391414" y="195707"/>
                  </a:cubicBezTo>
                  <a:cubicBezTo>
                    <a:pt x="391414" y="303784"/>
                    <a:pt x="303784" y="391414"/>
                    <a:pt x="195707" y="391414"/>
                  </a:cubicBezTo>
                  <a:lnTo>
                    <a:pt x="195707" y="378714"/>
                  </a:lnTo>
                  <a:lnTo>
                    <a:pt x="195707" y="391414"/>
                  </a:lnTo>
                  <a:cubicBezTo>
                    <a:pt x="87630" y="391414"/>
                    <a:pt x="0" y="303784"/>
                    <a:pt x="0" y="195707"/>
                  </a:cubicBezTo>
                  <a:lnTo>
                    <a:pt x="12700" y="195707"/>
                  </a:lnTo>
                  <a:lnTo>
                    <a:pt x="23622" y="202184"/>
                  </a:lnTo>
                  <a:cubicBezTo>
                    <a:pt x="20701" y="207137"/>
                    <a:pt x="14859" y="209423"/>
                    <a:pt x="9398" y="207899"/>
                  </a:cubicBezTo>
                  <a:cubicBezTo>
                    <a:pt x="3937" y="206375"/>
                    <a:pt x="0" y="201422"/>
                    <a:pt x="0" y="195707"/>
                  </a:cubicBezTo>
                  <a:moveTo>
                    <a:pt x="25400" y="195707"/>
                  </a:moveTo>
                  <a:lnTo>
                    <a:pt x="12700" y="195707"/>
                  </a:lnTo>
                  <a:lnTo>
                    <a:pt x="1778" y="189230"/>
                  </a:lnTo>
                  <a:cubicBezTo>
                    <a:pt x="4699" y="184277"/>
                    <a:pt x="10541" y="181991"/>
                    <a:pt x="16002" y="183515"/>
                  </a:cubicBezTo>
                  <a:cubicBezTo>
                    <a:pt x="21463" y="185039"/>
                    <a:pt x="25400" y="189992"/>
                    <a:pt x="25400" y="195707"/>
                  </a:cubicBezTo>
                  <a:cubicBezTo>
                    <a:pt x="25400" y="289814"/>
                    <a:pt x="101600" y="366014"/>
                    <a:pt x="195707" y="366014"/>
                  </a:cubicBezTo>
                  <a:cubicBezTo>
                    <a:pt x="289814" y="366014"/>
                    <a:pt x="366014" y="289814"/>
                    <a:pt x="366014" y="195707"/>
                  </a:cubicBezTo>
                  <a:lnTo>
                    <a:pt x="378714" y="195707"/>
                  </a:lnTo>
                  <a:lnTo>
                    <a:pt x="366014" y="195707"/>
                  </a:lnTo>
                  <a:cubicBezTo>
                    <a:pt x="366014" y="101600"/>
                    <a:pt x="289814" y="25400"/>
                    <a:pt x="195707" y="25400"/>
                  </a:cubicBezTo>
                  <a:lnTo>
                    <a:pt x="195707" y="12700"/>
                  </a:lnTo>
                  <a:lnTo>
                    <a:pt x="195707" y="25400"/>
                  </a:lnTo>
                  <a:cubicBezTo>
                    <a:pt x="101600" y="25400"/>
                    <a:pt x="25400" y="101600"/>
                    <a:pt x="25400" y="195707"/>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07" name="Google Shape;2007;p50"/>
          <p:cNvCxnSpPr/>
          <p:nvPr/>
        </p:nvCxnSpPr>
        <p:spPr>
          <a:xfrm>
            <a:off x="10705382" y="5750692"/>
            <a:ext cx="2267033" cy="9525"/>
          </a:xfrm>
          <a:prstGeom prst="straightConnector1">
            <a:avLst/>
          </a:prstGeom>
          <a:noFill/>
          <a:ln cap="rnd" cmpd="sng" w="9525">
            <a:solidFill>
              <a:srgbClr val="000000"/>
            </a:solidFill>
            <a:prstDash val="solid"/>
            <a:round/>
            <a:headEnd len="med" w="med" type="triangle"/>
            <a:tailEnd len="med" w="med" type="triangle"/>
          </a:ln>
        </p:spPr>
      </p:cxnSp>
      <p:grpSp>
        <p:nvGrpSpPr>
          <p:cNvPr id="2008" name="Google Shape;2008;p50"/>
          <p:cNvGrpSpPr/>
          <p:nvPr/>
        </p:nvGrpSpPr>
        <p:grpSpPr>
          <a:xfrm>
            <a:off x="10428369" y="5603918"/>
            <a:ext cx="293560" cy="293561"/>
            <a:chOff x="0" y="0"/>
            <a:chExt cx="391414" cy="391414"/>
          </a:xfrm>
        </p:grpSpPr>
        <p:sp>
          <p:nvSpPr>
            <p:cNvPr id="2009" name="Google Shape;2009;p50"/>
            <p:cNvSpPr/>
            <p:nvPr/>
          </p:nvSpPr>
          <p:spPr>
            <a:xfrm>
              <a:off x="12700" y="12700"/>
              <a:ext cx="366014" cy="366014"/>
            </a:xfrm>
            <a:custGeom>
              <a:rect b="b" l="l" r="r" t="t"/>
              <a:pathLst>
                <a:path extrusionOk="0" h="366014" w="366014">
                  <a:moveTo>
                    <a:pt x="0" y="183007"/>
                  </a:moveTo>
                  <a:cubicBezTo>
                    <a:pt x="0" y="81915"/>
                    <a:pt x="81915" y="0"/>
                    <a:pt x="183007" y="0"/>
                  </a:cubicBezTo>
                  <a:cubicBezTo>
                    <a:pt x="284099" y="0"/>
                    <a:pt x="366014" y="81915"/>
                    <a:pt x="366014" y="183007"/>
                  </a:cubicBezTo>
                  <a:cubicBezTo>
                    <a:pt x="366014" y="284099"/>
                    <a:pt x="284099" y="366014"/>
                    <a:pt x="183007" y="366014"/>
                  </a:cubicBezTo>
                  <a:cubicBezTo>
                    <a:pt x="81915" y="366014"/>
                    <a:pt x="0" y="284099"/>
                    <a:pt x="0" y="183007"/>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0" name="Google Shape;2010;p50"/>
            <p:cNvSpPr/>
            <p:nvPr/>
          </p:nvSpPr>
          <p:spPr>
            <a:xfrm>
              <a:off x="0" y="0"/>
              <a:ext cx="391414" cy="391414"/>
            </a:xfrm>
            <a:custGeom>
              <a:rect b="b" l="l" r="r" t="t"/>
              <a:pathLst>
                <a:path extrusionOk="0" h="391414" w="391414">
                  <a:moveTo>
                    <a:pt x="0" y="195707"/>
                  </a:moveTo>
                  <a:cubicBezTo>
                    <a:pt x="0" y="87630"/>
                    <a:pt x="87630" y="0"/>
                    <a:pt x="195707" y="0"/>
                  </a:cubicBezTo>
                  <a:lnTo>
                    <a:pt x="195707" y="12700"/>
                  </a:lnTo>
                  <a:lnTo>
                    <a:pt x="195707" y="0"/>
                  </a:lnTo>
                  <a:cubicBezTo>
                    <a:pt x="303784" y="0"/>
                    <a:pt x="391414" y="87630"/>
                    <a:pt x="391414" y="195707"/>
                  </a:cubicBezTo>
                  <a:cubicBezTo>
                    <a:pt x="391414" y="303784"/>
                    <a:pt x="303784" y="391414"/>
                    <a:pt x="195707" y="391414"/>
                  </a:cubicBezTo>
                  <a:lnTo>
                    <a:pt x="195707" y="378714"/>
                  </a:lnTo>
                  <a:lnTo>
                    <a:pt x="195707" y="391414"/>
                  </a:lnTo>
                  <a:cubicBezTo>
                    <a:pt x="87630" y="391414"/>
                    <a:pt x="0" y="303784"/>
                    <a:pt x="0" y="195707"/>
                  </a:cubicBezTo>
                  <a:lnTo>
                    <a:pt x="12700" y="195707"/>
                  </a:lnTo>
                  <a:lnTo>
                    <a:pt x="23622" y="202184"/>
                  </a:lnTo>
                  <a:cubicBezTo>
                    <a:pt x="20701" y="207137"/>
                    <a:pt x="14859" y="209423"/>
                    <a:pt x="9398" y="207899"/>
                  </a:cubicBezTo>
                  <a:cubicBezTo>
                    <a:pt x="3937" y="206375"/>
                    <a:pt x="0" y="201422"/>
                    <a:pt x="0" y="195707"/>
                  </a:cubicBezTo>
                  <a:moveTo>
                    <a:pt x="25400" y="195707"/>
                  </a:moveTo>
                  <a:lnTo>
                    <a:pt x="12700" y="195707"/>
                  </a:lnTo>
                  <a:lnTo>
                    <a:pt x="1778" y="189230"/>
                  </a:lnTo>
                  <a:cubicBezTo>
                    <a:pt x="4699" y="184277"/>
                    <a:pt x="10541" y="181991"/>
                    <a:pt x="16002" y="183515"/>
                  </a:cubicBezTo>
                  <a:cubicBezTo>
                    <a:pt x="21463" y="185039"/>
                    <a:pt x="25400" y="189992"/>
                    <a:pt x="25400" y="195707"/>
                  </a:cubicBezTo>
                  <a:cubicBezTo>
                    <a:pt x="25400" y="289814"/>
                    <a:pt x="101600" y="366014"/>
                    <a:pt x="195707" y="366014"/>
                  </a:cubicBezTo>
                  <a:cubicBezTo>
                    <a:pt x="289814" y="366014"/>
                    <a:pt x="366014" y="289814"/>
                    <a:pt x="366014" y="195707"/>
                  </a:cubicBezTo>
                  <a:lnTo>
                    <a:pt x="378714" y="195707"/>
                  </a:lnTo>
                  <a:lnTo>
                    <a:pt x="366014" y="195707"/>
                  </a:lnTo>
                  <a:cubicBezTo>
                    <a:pt x="366014" y="101600"/>
                    <a:pt x="289814" y="25400"/>
                    <a:pt x="195707" y="25400"/>
                  </a:cubicBezTo>
                  <a:lnTo>
                    <a:pt x="195707" y="12700"/>
                  </a:lnTo>
                  <a:lnTo>
                    <a:pt x="195707" y="25400"/>
                  </a:lnTo>
                  <a:cubicBezTo>
                    <a:pt x="101600" y="25400"/>
                    <a:pt x="25400" y="101600"/>
                    <a:pt x="25400" y="195707"/>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11" name="Google Shape;2011;p50"/>
          <p:cNvCxnSpPr/>
          <p:nvPr/>
        </p:nvCxnSpPr>
        <p:spPr>
          <a:xfrm rot="5400000">
            <a:off x="9564257" y="4609470"/>
            <a:ext cx="2021700" cy="9600"/>
          </a:xfrm>
          <a:prstGeom prst="straightConnector1">
            <a:avLst/>
          </a:prstGeom>
          <a:noFill/>
          <a:ln cap="rnd" cmpd="sng" w="9525">
            <a:solidFill>
              <a:srgbClr val="000000"/>
            </a:solidFill>
            <a:prstDash val="solid"/>
            <a:round/>
            <a:headEnd len="med" w="med" type="triangle"/>
            <a:tailEnd len="med" w="med" type="triangle"/>
          </a:ln>
        </p:spPr>
      </p:cxnSp>
      <p:grpSp>
        <p:nvGrpSpPr>
          <p:cNvPr id="2012" name="Google Shape;2012;p50"/>
          <p:cNvGrpSpPr/>
          <p:nvPr/>
        </p:nvGrpSpPr>
        <p:grpSpPr>
          <a:xfrm>
            <a:off x="12955724" y="5603918"/>
            <a:ext cx="293560" cy="293561"/>
            <a:chOff x="0" y="0"/>
            <a:chExt cx="391414" cy="391414"/>
          </a:xfrm>
        </p:grpSpPr>
        <p:sp>
          <p:nvSpPr>
            <p:cNvPr id="2013" name="Google Shape;2013;p50"/>
            <p:cNvSpPr/>
            <p:nvPr/>
          </p:nvSpPr>
          <p:spPr>
            <a:xfrm>
              <a:off x="12700" y="12700"/>
              <a:ext cx="366014" cy="366014"/>
            </a:xfrm>
            <a:custGeom>
              <a:rect b="b" l="l" r="r" t="t"/>
              <a:pathLst>
                <a:path extrusionOk="0" h="366014" w="366014">
                  <a:moveTo>
                    <a:pt x="0" y="183007"/>
                  </a:moveTo>
                  <a:cubicBezTo>
                    <a:pt x="0" y="81915"/>
                    <a:pt x="81915" y="0"/>
                    <a:pt x="183007" y="0"/>
                  </a:cubicBezTo>
                  <a:cubicBezTo>
                    <a:pt x="284099" y="0"/>
                    <a:pt x="366014" y="81915"/>
                    <a:pt x="366014" y="183007"/>
                  </a:cubicBezTo>
                  <a:cubicBezTo>
                    <a:pt x="366014" y="284099"/>
                    <a:pt x="284099" y="366014"/>
                    <a:pt x="183007" y="366014"/>
                  </a:cubicBezTo>
                  <a:cubicBezTo>
                    <a:pt x="81915" y="366014"/>
                    <a:pt x="0" y="284099"/>
                    <a:pt x="0" y="183007"/>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4" name="Google Shape;2014;p50"/>
            <p:cNvSpPr/>
            <p:nvPr/>
          </p:nvSpPr>
          <p:spPr>
            <a:xfrm>
              <a:off x="0" y="0"/>
              <a:ext cx="391414" cy="391414"/>
            </a:xfrm>
            <a:custGeom>
              <a:rect b="b" l="l" r="r" t="t"/>
              <a:pathLst>
                <a:path extrusionOk="0" h="391414" w="391414">
                  <a:moveTo>
                    <a:pt x="0" y="195707"/>
                  </a:moveTo>
                  <a:cubicBezTo>
                    <a:pt x="0" y="87630"/>
                    <a:pt x="87630" y="0"/>
                    <a:pt x="195707" y="0"/>
                  </a:cubicBezTo>
                  <a:lnTo>
                    <a:pt x="195707" y="12700"/>
                  </a:lnTo>
                  <a:lnTo>
                    <a:pt x="195707" y="0"/>
                  </a:lnTo>
                  <a:cubicBezTo>
                    <a:pt x="303784" y="0"/>
                    <a:pt x="391414" y="87630"/>
                    <a:pt x="391414" y="195707"/>
                  </a:cubicBezTo>
                  <a:cubicBezTo>
                    <a:pt x="391414" y="303784"/>
                    <a:pt x="303784" y="391414"/>
                    <a:pt x="195707" y="391414"/>
                  </a:cubicBezTo>
                  <a:lnTo>
                    <a:pt x="195707" y="378714"/>
                  </a:lnTo>
                  <a:lnTo>
                    <a:pt x="195707" y="391414"/>
                  </a:lnTo>
                  <a:cubicBezTo>
                    <a:pt x="87630" y="391414"/>
                    <a:pt x="0" y="303784"/>
                    <a:pt x="0" y="195707"/>
                  </a:cubicBezTo>
                  <a:lnTo>
                    <a:pt x="12700" y="195707"/>
                  </a:lnTo>
                  <a:lnTo>
                    <a:pt x="23622" y="202184"/>
                  </a:lnTo>
                  <a:cubicBezTo>
                    <a:pt x="20701" y="207137"/>
                    <a:pt x="14859" y="209423"/>
                    <a:pt x="9398" y="207899"/>
                  </a:cubicBezTo>
                  <a:cubicBezTo>
                    <a:pt x="3937" y="206375"/>
                    <a:pt x="0" y="201422"/>
                    <a:pt x="0" y="195707"/>
                  </a:cubicBezTo>
                  <a:moveTo>
                    <a:pt x="25400" y="195707"/>
                  </a:moveTo>
                  <a:lnTo>
                    <a:pt x="12700" y="195707"/>
                  </a:lnTo>
                  <a:lnTo>
                    <a:pt x="1778" y="189230"/>
                  </a:lnTo>
                  <a:cubicBezTo>
                    <a:pt x="4699" y="184277"/>
                    <a:pt x="10541" y="181991"/>
                    <a:pt x="16002" y="183515"/>
                  </a:cubicBezTo>
                  <a:cubicBezTo>
                    <a:pt x="21463" y="185039"/>
                    <a:pt x="25400" y="189992"/>
                    <a:pt x="25400" y="195707"/>
                  </a:cubicBezTo>
                  <a:cubicBezTo>
                    <a:pt x="25400" y="289814"/>
                    <a:pt x="101600" y="366014"/>
                    <a:pt x="195707" y="366014"/>
                  </a:cubicBezTo>
                  <a:cubicBezTo>
                    <a:pt x="289814" y="366014"/>
                    <a:pt x="366014" y="289814"/>
                    <a:pt x="366014" y="195707"/>
                  </a:cubicBezTo>
                  <a:lnTo>
                    <a:pt x="378714" y="195707"/>
                  </a:lnTo>
                  <a:lnTo>
                    <a:pt x="366014" y="195707"/>
                  </a:lnTo>
                  <a:cubicBezTo>
                    <a:pt x="366014" y="101600"/>
                    <a:pt x="289814" y="25400"/>
                    <a:pt x="195707" y="25400"/>
                  </a:cubicBezTo>
                  <a:lnTo>
                    <a:pt x="195707" y="12700"/>
                  </a:lnTo>
                  <a:lnTo>
                    <a:pt x="195707" y="25400"/>
                  </a:lnTo>
                  <a:cubicBezTo>
                    <a:pt x="101600" y="25400"/>
                    <a:pt x="25400" y="101600"/>
                    <a:pt x="25400" y="195707"/>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15" name="Google Shape;2015;p50"/>
          <p:cNvCxnSpPr/>
          <p:nvPr/>
        </p:nvCxnSpPr>
        <p:spPr>
          <a:xfrm rot="5371077">
            <a:off x="12051543" y="4571692"/>
            <a:ext cx="2072661" cy="0"/>
          </a:xfrm>
          <a:prstGeom prst="straightConnector1">
            <a:avLst/>
          </a:prstGeom>
          <a:noFill/>
          <a:ln cap="rnd" cmpd="sng" w="9525">
            <a:solidFill>
              <a:srgbClr val="000000"/>
            </a:solidFill>
            <a:prstDash val="solid"/>
            <a:round/>
            <a:headEnd len="med" w="med" type="triangle"/>
            <a:tailEnd len="med" w="med" type="triangle"/>
          </a:ln>
        </p:spPr>
      </p:cxnSp>
      <p:cxnSp>
        <p:nvCxnSpPr>
          <p:cNvPr id="2016" name="Google Shape;2016;p50"/>
          <p:cNvCxnSpPr/>
          <p:nvPr/>
        </p:nvCxnSpPr>
        <p:spPr>
          <a:xfrm>
            <a:off x="13232589" y="5750692"/>
            <a:ext cx="2332731" cy="9525"/>
          </a:xfrm>
          <a:prstGeom prst="straightConnector1">
            <a:avLst/>
          </a:prstGeom>
          <a:noFill/>
          <a:ln cap="rnd" cmpd="sng" w="9525">
            <a:solidFill>
              <a:srgbClr val="000000"/>
            </a:solidFill>
            <a:prstDash val="solid"/>
            <a:round/>
            <a:headEnd len="med" w="med" type="triangle"/>
            <a:tailEnd len="med" w="med" type="triangle"/>
          </a:ln>
        </p:spPr>
      </p:cxnSp>
      <p:grpSp>
        <p:nvGrpSpPr>
          <p:cNvPr id="2017" name="Google Shape;2017;p50"/>
          <p:cNvGrpSpPr/>
          <p:nvPr/>
        </p:nvGrpSpPr>
        <p:grpSpPr>
          <a:xfrm>
            <a:off x="15548630" y="5603918"/>
            <a:ext cx="293561" cy="293561"/>
            <a:chOff x="0" y="0"/>
            <a:chExt cx="391414" cy="391414"/>
          </a:xfrm>
        </p:grpSpPr>
        <p:sp>
          <p:nvSpPr>
            <p:cNvPr id="2018" name="Google Shape;2018;p50"/>
            <p:cNvSpPr/>
            <p:nvPr/>
          </p:nvSpPr>
          <p:spPr>
            <a:xfrm>
              <a:off x="12700" y="12700"/>
              <a:ext cx="366014" cy="366014"/>
            </a:xfrm>
            <a:custGeom>
              <a:rect b="b" l="l" r="r" t="t"/>
              <a:pathLst>
                <a:path extrusionOk="0" h="366014" w="366014">
                  <a:moveTo>
                    <a:pt x="0" y="183007"/>
                  </a:moveTo>
                  <a:cubicBezTo>
                    <a:pt x="0" y="81915"/>
                    <a:pt x="81915" y="0"/>
                    <a:pt x="183007" y="0"/>
                  </a:cubicBezTo>
                  <a:cubicBezTo>
                    <a:pt x="284099" y="0"/>
                    <a:pt x="366014" y="81915"/>
                    <a:pt x="366014" y="183007"/>
                  </a:cubicBezTo>
                  <a:cubicBezTo>
                    <a:pt x="366014" y="284099"/>
                    <a:pt x="284099" y="366014"/>
                    <a:pt x="183007" y="366014"/>
                  </a:cubicBezTo>
                  <a:cubicBezTo>
                    <a:pt x="81915" y="366014"/>
                    <a:pt x="0" y="284099"/>
                    <a:pt x="0" y="183007"/>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9" name="Google Shape;2019;p50"/>
            <p:cNvSpPr/>
            <p:nvPr/>
          </p:nvSpPr>
          <p:spPr>
            <a:xfrm>
              <a:off x="0" y="0"/>
              <a:ext cx="391414" cy="391414"/>
            </a:xfrm>
            <a:custGeom>
              <a:rect b="b" l="l" r="r" t="t"/>
              <a:pathLst>
                <a:path extrusionOk="0" h="391414" w="391414">
                  <a:moveTo>
                    <a:pt x="0" y="195707"/>
                  </a:moveTo>
                  <a:cubicBezTo>
                    <a:pt x="0" y="87630"/>
                    <a:pt x="87630" y="0"/>
                    <a:pt x="195707" y="0"/>
                  </a:cubicBezTo>
                  <a:lnTo>
                    <a:pt x="195707" y="12700"/>
                  </a:lnTo>
                  <a:lnTo>
                    <a:pt x="195707" y="0"/>
                  </a:lnTo>
                  <a:cubicBezTo>
                    <a:pt x="303784" y="0"/>
                    <a:pt x="391414" y="87630"/>
                    <a:pt x="391414" y="195707"/>
                  </a:cubicBezTo>
                  <a:cubicBezTo>
                    <a:pt x="391414" y="303784"/>
                    <a:pt x="303784" y="391414"/>
                    <a:pt x="195707" y="391414"/>
                  </a:cubicBezTo>
                  <a:lnTo>
                    <a:pt x="195707" y="378714"/>
                  </a:lnTo>
                  <a:lnTo>
                    <a:pt x="195707" y="391414"/>
                  </a:lnTo>
                  <a:cubicBezTo>
                    <a:pt x="87630" y="391414"/>
                    <a:pt x="0" y="303784"/>
                    <a:pt x="0" y="195707"/>
                  </a:cubicBezTo>
                  <a:lnTo>
                    <a:pt x="12700" y="195707"/>
                  </a:lnTo>
                  <a:lnTo>
                    <a:pt x="23622" y="202184"/>
                  </a:lnTo>
                  <a:cubicBezTo>
                    <a:pt x="20701" y="207137"/>
                    <a:pt x="14859" y="209423"/>
                    <a:pt x="9398" y="207899"/>
                  </a:cubicBezTo>
                  <a:cubicBezTo>
                    <a:pt x="3937" y="206375"/>
                    <a:pt x="0" y="201422"/>
                    <a:pt x="0" y="195707"/>
                  </a:cubicBezTo>
                  <a:moveTo>
                    <a:pt x="25400" y="195707"/>
                  </a:moveTo>
                  <a:lnTo>
                    <a:pt x="12700" y="195707"/>
                  </a:lnTo>
                  <a:lnTo>
                    <a:pt x="1778" y="189230"/>
                  </a:lnTo>
                  <a:cubicBezTo>
                    <a:pt x="4699" y="184277"/>
                    <a:pt x="10541" y="181991"/>
                    <a:pt x="16002" y="183515"/>
                  </a:cubicBezTo>
                  <a:cubicBezTo>
                    <a:pt x="21463" y="185039"/>
                    <a:pt x="25400" y="189992"/>
                    <a:pt x="25400" y="195707"/>
                  </a:cubicBezTo>
                  <a:cubicBezTo>
                    <a:pt x="25400" y="289814"/>
                    <a:pt x="101600" y="366014"/>
                    <a:pt x="195707" y="366014"/>
                  </a:cubicBezTo>
                  <a:cubicBezTo>
                    <a:pt x="289814" y="366014"/>
                    <a:pt x="366014" y="289814"/>
                    <a:pt x="366014" y="195707"/>
                  </a:cubicBezTo>
                  <a:lnTo>
                    <a:pt x="378714" y="195707"/>
                  </a:lnTo>
                  <a:lnTo>
                    <a:pt x="366014" y="195707"/>
                  </a:lnTo>
                  <a:cubicBezTo>
                    <a:pt x="366014" y="101600"/>
                    <a:pt x="289814" y="25400"/>
                    <a:pt x="195707" y="25400"/>
                  </a:cubicBezTo>
                  <a:lnTo>
                    <a:pt x="195707" y="12700"/>
                  </a:lnTo>
                  <a:lnTo>
                    <a:pt x="195707" y="25400"/>
                  </a:lnTo>
                  <a:cubicBezTo>
                    <a:pt x="101600" y="25400"/>
                    <a:pt x="25400" y="101600"/>
                    <a:pt x="25400" y="195707"/>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20" name="Google Shape;2020;p50"/>
          <p:cNvCxnSpPr/>
          <p:nvPr/>
        </p:nvCxnSpPr>
        <p:spPr>
          <a:xfrm rot="5400000">
            <a:off x="14684517" y="4609470"/>
            <a:ext cx="2021700" cy="9600"/>
          </a:xfrm>
          <a:prstGeom prst="straightConnector1">
            <a:avLst/>
          </a:prstGeom>
          <a:noFill/>
          <a:ln cap="rnd" cmpd="sng" w="9525">
            <a:solidFill>
              <a:srgbClr val="000000"/>
            </a:solidFill>
            <a:prstDash val="solid"/>
            <a:round/>
            <a:headEnd len="med" w="med" type="triangle"/>
            <a:tailEnd len="med" w="med" type="triangle"/>
          </a:ln>
        </p:spPr>
      </p:cxnSp>
      <p:grpSp>
        <p:nvGrpSpPr>
          <p:cNvPr id="2021" name="Google Shape;2021;p50"/>
          <p:cNvGrpSpPr/>
          <p:nvPr/>
        </p:nvGrpSpPr>
        <p:grpSpPr>
          <a:xfrm>
            <a:off x="10359969" y="7914570"/>
            <a:ext cx="430340" cy="429959"/>
            <a:chOff x="0" y="0"/>
            <a:chExt cx="573786" cy="573278"/>
          </a:xfrm>
        </p:grpSpPr>
        <p:sp>
          <p:nvSpPr>
            <p:cNvPr id="2022" name="Google Shape;2022;p50"/>
            <p:cNvSpPr/>
            <p:nvPr/>
          </p:nvSpPr>
          <p:spPr>
            <a:xfrm>
              <a:off x="12700" y="12700"/>
              <a:ext cx="548386" cy="547878"/>
            </a:xfrm>
            <a:custGeom>
              <a:rect b="b" l="l" r="r" t="t"/>
              <a:pathLst>
                <a:path extrusionOk="0" h="547878" w="548386">
                  <a:moveTo>
                    <a:pt x="0" y="273939"/>
                  </a:moveTo>
                  <a:cubicBezTo>
                    <a:pt x="0" y="122682"/>
                    <a:pt x="122809" y="0"/>
                    <a:pt x="274193" y="0"/>
                  </a:cubicBezTo>
                  <a:cubicBezTo>
                    <a:pt x="425577" y="0"/>
                    <a:pt x="548386" y="122682"/>
                    <a:pt x="548386" y="273939"/>
                  </a:cubicBezTo>
                  <a:cubicBezTo>
                    <a:pt x="548386" y="425196"/>
                    <a:pt x="425577" y="547878"/>
                    <a:pt x="274193" y="547878"/>
                  </a:cubicBezTo>
                  <a:cubicBezTo>
                    <a:pt x="122809" y="547878"/>
                    <a:pt x="0" y="425196"/>
                    <a:pt x="0" y="273939"/>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3" name="Google Shape;2023;p50"/>
            <p:cNvSpPr/>
            <p:nvPr/>
          </p:nvSpPr>
          <p:spPr>
            <a:xfrm>
              <a:off x="0" y="0"/>
              <a:ext cx="573786" cy="573278"/>
            </a:xfrm>
            <a:custGeom>
              <a:rect b="b" l="l" r="r" t="t"/>
              <a:pathLst>
                <a:path extrusionOk="0" h="573278" w="573786">
                  <a:moveTo>
                    <a:pt x="0" y="286639"/>
                  </a:moveTo>
                  <a:cubicBezTo>
                    <a:pt x="0" y="128270"/>
                    <a:pt x="128524" y="0"/>
                    <a:pt x="286893" y="0"/>
                  </a:cubicBezTo>
                  <a:lnTo>
                    <a:pt x="286893" y="12700"/>
                  </a:lnTo>
                  <a:lnTo>
                    <a:pt x="286893" y="0"/>
                  </a:lnTo>
                  <a:cubicBezTo>
                    <a:pt x="445389" y="0"/>
                    <a:pt x="573786" y="128270"/>
                    <a:pt x="573786" y="286639"/>
                  </a:cubicBezTo>
                  <a:lnTo>
                    <a:pt x="561086" y="286639"/>
                  </a:lnTo>
                  <a:lnTo>
                    <a:pt x="573786" y="286639"/>
                  </a:lnTo>
                  <a:cubicBezTo>
                    <a:pt x="573786" y="444881"/>
                    <a:pt x="445262" y="573278"/>
                    <a:pt x="286893" y="573278"/>
                  </a:cubicBezTo>
                  <a:lnTo>
                    <a:pt x="286893" y="560578"/>
                  </a:lnTo>
                  <a:lnTo>
                    <a:pt x="286893" y="573278"/>
                  </a:lnTo>
                  <a:cubicBezTo>
                    <a:pt x="128524" y="573151"/>
                    <a:pt x="0" y="444881"/>
                    <a:pt x="0" y="286639"/>
                  </a:cubicBezTo>
                  <a:lnTo>
                    <a:pt x="12700" y="286639"/>
                  </a:lnTo>
                  <a:lnTo>
                    <a:pt x="25400" y="286639"/>
                  </a:lnTo>
                  <a:lnTo>
                    <a:pt x="12700" y="286639"/>
                  </a:lnTo>
                  <a:lnTo>
                    <a:pt x="0" y="286639"/>
                  </a:lnTo>
                  <a:moveTo>
                    <a:pt x="25400" y="286639"/>
                  </a:moveTo>
                  <a:cubicBezTo>
                    <a:pt x="25400" y="293624"/>
                    <a:pt x="19685" y="299339"/>
                    <a:pt x="12700" y="299339"/>
                  </a:cubicBezTo>
                  <a:cubicBezTo>
                    <a:pt x="5715" y="299339"/>
                    <a:pt x="0" y="293624"/>
                    <a:pt x="0" y="286639"/>
                  </a:cubicBezTo>
                  <a:cubicBezTo>
                    <a:pt x="0" y="279654"/>
                    <a:pt x="5715" y="273939"/>
                    <a:pt x="12700" y="273939"/>
                  </a:cubicBezTo>
                  <a:cubicBezTo>
                    <a:pt x="19685" y="273939"/>
                    <a:pt x="25400" y="279654"/>
                    <a:pt x="25400" y="286639"/>
                  </a:cubicBezTo>
                  <a:cubicBezTo>
                    <a:pt x="25400" y="430911"/>
                    <a:pt x="142494" y="547878"/>
                    <a:pt x="286893" y="547878"/>
                  </a:cubicBezTo>
                  <a:cubicBezTo>
                    <a:pt x="431292" y="547878"/>
                    <a:pt x="548386" y="430911"/>
                    <a:pt x="548386" y="286639"/>
                  </a:cubicBezTo>
                  <a:cubicBezTo>
                    <a:pt x="548386" y="142367"/>
                    <a:pt x="431292" y="25400"/>
                    <a:pt x="286893" y="25400"/>
                  </a:cubicBezTo>
                  <a:lnTo>
                    <a:pt x="286893" y="12700"/>
                  </a:lnTo>
                  <a:lnTo>
                    <a:pt x="286893" y="25400"/>
                  </a:lnTo>
                  <a:cubicBezTo>
                    <a:pt x="142494" y="25400"/>
                    <a:pt x="25400" y="142367"/>
                    <a:pt x="25400" y="286639"/>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24" name="Google Shape;2024;p50"/>
          <p:cNvCxnSpPr/>
          <p:nvPr/>
        </p:nvCxnSpPr>
        <p:spPr>
          <a:xfrm>
            <a:off x="10773622" y="8128845"/>
            <a:ext cx="2198643" cy="9525"/>
          </a:xfrm>
          <a:prstGeom prst="straightConnector1">
            <a:avLst/>
          </a:prstGeom>
          <a:noFill/>
          <a:ln cap="rnd" cmpd="sng" w="9525">
            <a:solidFill>
              <a:srgbClr val="000000"/>
            </a:solidFill>
            <a:prstDash val="solid"/>
            <a:round/>
            <a:headEnd len="sm" w="sm" type="none"/>
            <a:tailEnd len="med" w="med" type="triangle"/>
          </a:ln>
        </p:spPr>
      </p:cxnSp>
      <p:grpSp>
        <p:nvGrpSpPr>
          <p:cNvPr id="2025" name="Google Shape;2025;p50"/>
          <p:cNvGrpSpPr/>
          <p:nvPr/>
        </p:nvGrpSpPr>
        <p:grpSpPr>
          <a:xfrm>
            <a:off x="15480230" y="7913442"/>
            <a:ext cx="430339" cy="429959"/>
            <a:chOff x="0" y="0"/>
            <a:chExt cx="573786" cy="573278"/>
          </a:xfrm>
        </p:grpSpPr>
        <p:sp>
          <p:nvSpPr>
            <p:cNvPr id="2026" name="Google Shape;2026;p50"/>
            <p:cNvSpPr/>
            <p:nvPr/>
          </p:nvSpPr>
          <p:spPr>
            <a:xfrm>
              <a:off x="12700" y="12700"/>
              <a:ext cx="548386" cy="547878"/>
            </a:xfrm>
            <a:custGeom>
              <a:rect b="b" l="l" r="r" t="t"/>
              <a:pathLst>
                <a:path extrusionOk="0" h="547878" w="548386">
                  <a:moveTo>
                    <a:pt x="0" y="273939"/>
                  </a:moveTo>
                  <a:cubicBezTo>
                    <a:pt x="0" y="122682"/>
                    <a:pt x="122809" y="0"/>
                    <a:pt x="274193" y="0"/>
                  </a:cubicBezTo>
                  <a:cubicBezTo>
                    <a:pt x="425577" y="0"/>
                    <a:pt x="548386" y="122682"/>
                    <a:pt x="548386" y="273939"/>
                  </a:cubicBezTo>
                  <a:cubicBezTo>
                    <a:pt x="548386" y="425196"/>
                    <a:pt x="425577" y="547878"/>
                    <a:pt x="274193" y="547878"/>
                  </a:cubicBezTo>
                  <a:cubicBezTo>
                    <a:pt x="122809" y="547878"/>
                    <a:pt x="0" y="425196"/>
                    <a:pt x="0" y="273939"/>
                  </a:cubicBezTo>
                  <a:close/>
                </a:path>
              </a:pathLst>
            </a:custGeom>
            <a:solidFill>
              <a:srgbClr val="0047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7" name="Google Shape;2027;p50"/>
            <p:cNvSpPr/>
            <p:nvPr/>
          </p:nvSpPr>
          <p:spPr>
            <a:xfrm>
              <a:off x="0" y="0"/>
              <a:ext cx="573786" cy="573278"/>
            </a:xfrm>
            <a:custGeom>
              <a:rect b="b" l="l" r="r" t="t"/>
              <a:pathLst>
                <a:path extrusionOk="0" h="573278" w="573786">
                  <a:moveTo>
                    <a:pt x="0" y="286639"/>
                  </a:moveTo>
                  <a:cubicBezTo>
                    <a:pt x="0" y="128270"/>
                    <a:pt x="128524" y="0"/>
                    <a:pt x="286893" y="0"/>
                  </a:cubicBezTo>
                  <a:lnTo>
                    <a:pt x="286893" y="12700"/>
                  </a:lnTo>
                  <a:lnTo>
                    <a:pt x="286893" y="0"/>
                  </a:lnTo>
                  <a:cubicBezTo>
                    <a:pt x="445389" y="0"/>
                    <a:pt x="573786" y="128270"/>
                    <a:pt x="573786" y="286639"/>
                  </a:cubicBezTo>
                  <a:lnTo>
                    <a:pt x="561086" y="286639"/>
                  </a:lnTo>
                  <a:lnTo>
                    <a:pt x="573786" y="286639"/>
                  </a:lnTo>
                  <a:cubicBezTo>
                    <a:pt x="573786" y="444881"/>
                    <a:pt x="445262" y="573278"/>
                    <a:pt x="286893" y="573278"/>
                  </a:cubicBezTo>
                  <a:lnTo>
                    <a:pt x="286893" y="560578"/>
                  </a:lnTo>
                  <a:lnTo>
                    <a:pt x="286893" y="573278"/>
                  </a:lnTo>
                  <a:cubicBezTo>
                    <a:pt x="128524" y="573151"/>
                    <a:pt x="0" y="444881"/>
                    <a:pt x="0" y="286639"/>
                  </a:cubicBezTo>
                  <a:lnTo>
                    <a:pt x="12700" y="286639"/>
                  </a:lnTo>
                  <a:lnTo>
                    <a:pt x="25400" y="286639"/>
                  </a:lnTo>
                  <a:lnTo>
                    <a:pt x="12700" y="286639"/>
                  </a:lnTo>
                  <a:lnTo>
                    <a:pt x="0" y="286639"/>
                  </a:lnTo>
                  <a:moveTo>
                    <a:pt x="25400" y="286639"/>
                  </a:moveTo>
                  <a:cubicBezTo>
                    <a:pt x="25400" y="293624"/>
                    <a:pt x="19685" y="299339"/>
                    <a:pt x="12700" y="299339"/>
                  </a:cubicBezTo>
                  <a:cubicBezTo>
                    <a:pt x="5715" y="299339"/>
                    <a:pt x="0" y="293624"/>
                    <a:pt x="0" y="286639"/>
                  </a:cubicBezTo>
                  <a:cubicBezTo>
                    <a:pt x="0" y="279654"/>
                    <a:pt x="5715" y="273939"/>
                    <a:pt x="12700" y="273939"/>
                  </a:cubicBezTo>
                  <a:cubicBezTo>
                    <a:pt x="19685" y="273939"/>
                    <a:pt x="25400" y="279654"/>
                    <a:pt x="25400" y="286639"/>
                  </a:cubicBezTo>
                  <a:cubicBezTo>
                    <a:pt x="25400" y="430911"/>
                    <a:pt x="142494" y="547878"/>
                    <a:pt x="286893" y="547878"/>
                  </a:cubicBezTo>
                  <a:cubicBezTo>
                    <a:pt x="431292" y="547878"/>
                    <a:pt x="548386" y="430911"/>
                    <a:pt x="548386" y="286639"/>
                  </a:cubicBezTo>
                  <a:cubicBezTo>
                    <a:pt x="548386" y="142367"/>
                    <a:pt x="431292" y="25400"/>
                    <a:pt x="286893" y="25400"/>
                  </a:cubicBezTo>
                  <a:lnTo>
                    <a:pt x="286893" y="12700"/>
                  </a:lnTo>
                  <a:lnTo>
                    <a:pt x="286893" y="25400"/>
                  </a:lnTo>
                  <a:cubicBezTo>
                    <a:pt x="142494" y="25400"/>
                    <a:pt x="25400" y="142367"/>
                    <a:pt x="25400" y="286639"/>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28" name="Google Shape;2028;p50"/>
          <p:cNvCxnSpPr/>
          <p:nvPr/>
        </p:nvCxnSpPr>
        <p:spPr>
          <a:xfrm>
            <a:off x="13232588" y="8128392"/>
            <a:ext cx="2264333" cy="9525"/>
          </a:xfrm>
          <a:prstGeom prst="straightConnector1">
            <a:avLst/>
          </a:prstGeom>
          <a:noFill/>
          <a:ln cap="rnd" cmpd="sng" w="9525">
            <a:solidFill>
              <a:srgbClr val="000000"/>
            </a:solidFill>
            <a:prstDash val="solid"/>
            <a:round/>
            <a:headEnd len="sm" w="sm" type="none"/>
            <a:tailEnd len="med" w="med" type="triangle"/>
          </a:ln>
        </p:spPr>
      </p:cxnSp>
      <p:grpSp>
        <p:nvGrpSpPr>
          <p:cNvPr id="2029" name="Google Shape;2029;p50"/>
          <p:cNvGrpSpPr/>
          <p:nvPr/>
        </p:nvGrpSpPr>
        <p:grpSpPr>
          <a:xfrm>
            <a:off x="12955724" y="7981617"/>
            <a:ext cx="293560" cy="293560"/>
            <a:chOff x="0" y="0"/>
            <a:chExt cx="391414" cy="391414"/>
          </a:xfrm>
        </p:grpSpPr>
        <p:sp>
          <p:nvSpPr>
            <p:cNvPr id="2030" name="Google Shape;2030;p50"/>
            <p:cNvSpPr/>
            <p:nvPr/>
          </p:nvSpPr>
          <p:spPr>
            <a:xfrm>
              <a:off x="12700" y="12700"/>
              <a:ext cx="366014" cy="366014"/>
            </a:xfrm>
            <a:custGeom>
              <a:rect b="b" l="l" r="r" t="t"/>
              <a:pathLst>
                <a:path extrusionOk="0" h="366014" w="366014">
                  <a:moveTo>
                    <a:pt x="0" y="183007"/>
                  </a:moveTo>
                  <a:cubicBezTo>
                    <a:pt x="0" y="81915"/>
                    <a:pt x="81915" y="0"/>
                    <a:pt x="183007" y="0"/>
                  </a:cubicBezTo>
                  <a:cubicBezTo>
                    <a:pt x="284099" y="0"/>
                    <a:pt x="366014" y="81915"/>
                    <a:pt x="366014" y="183007"/>
                  </a:cubicBezTo>
                  <a:cubicBezTo>
                    <a:pt x="366014" y="284099"/>
                    <a:pt x="284099" y="366014"/>
                    <a:pt x="183007" y="366014"/>
                  </a:cubicBezTo>
                  <a:cubicBezTo>
                    <a:pt x="81915" y="366014"/>
                    <a:pt x="0" y="284099"/>
                    <a:pt x="0" y="183007"/>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1" name="Google Shape;2031;p50"/>
            <p:cNvSpPr/>
            <p:nvPr/>
          </p:nvSpPr>
          <p:spPr>
            <a:xfrm>
              <a:off x="0" y="0"/>
              <a:ext cx="391414" cy="391414"/>
            </a:xfrm>
            <a:custGeom>
              <a:rect b="b" l="l" r="r" t="t"/>
              <a:pathLst>
                <a:path extrusionOk="0" h="391414" w="391414">
                  <a:moveTo>
                    <a:pt x="0" y="195707"/>
                  </a:moveTo>
                  <a:cubicBezTo>
                    <a:pt x="0" y="87630"/>
                    <a:pt x="87630" y="0"/>
                    <a:pt x="195707" y="0"/>
                  </a:cubicBezTo>
                  <a:lnTo>
                    <a:pt x="195707" y="12700"/>
                  </a:lnTo>
                  <a:lnTo>
                    <a:pt x="195707" y="0"/>
                  </a:lnTo>
                  <a:cubicBezTo>
                    <a:pt x="303784" y="0"/>
                    <a:pt x="391414" y="87630"/>
                    <a:pt x="391414" y="195707"/>
                  </a:cubicBezTo>
                  <a:cubicBezTo>
                    <a:pt x="391414" y="303784"/>
                    <a:pt x="303784" y="391414"/>
                    <a:pt x="195707" y="391414"/>
                  </a:cubicBezTo>
                  <a:lnTo>
                    <a:pt x="195707" y="378714"/>
                  </a:lnTo>
                  <a:lnTo>
                    <a:pt x="195707" y="391414"/>
                  </a:lnTo>
                  <a:cubicBezTo>
                    <a:pt x="87630" y="391414"/>
                    <a:pt x="0" y="303784"/>
                    <a:pt x="0" y="195707"/>
                  </a:cubicBezTo>
                  <a:lnTo>
                    <a:pt x="12700" y="195707"/>
                  </a:lnTo>
                  <a:lnTo>
                    <a:pt x="23622" y="202184"/>
                  </a:lnTo>
                  <a:cubicBezTo>
                    <a:pt x="20701" y="207137"/>
                    <a:pt x="14859" y="209423"/>
                    <a:pt x="9398" y="207899"/>
                  </a:cubicBezTo>
                  <a:cubicBezTo>
                    <a:pt x="3937" y="206375"/>
                    <a:pt x="0" y="201422"/>
                    <a:pt x="0" y="195707"/>
                  </a:cubicBezTo>
                  <a:moveTo>
                    <a:pt x="25400" y="195707"/>
                  </a:moveTo>
                  <a:lnTo>
                    <a:pt x="12700" y="195707"/>
                  </a:lnTo>
                  <a:lnTo>
                    <a:pt x="1778" y="189230"/>
                  </a:lnTo>
                  <a:cubicBezTo>
                    <a:pt x="4699" y="184277"/>
                    <a:pt x="10541" y="181991"/>
                    <a:pt x="16002" y="183515"/>
                  </a:cubicBezTo>
                  <a:cubicBezTo>
                    <a:pt x="21463" y="185039"/>
                    <a:pt x="25400" y="189992"/>
                    <a:pt x="25400" y="195707"/>
                  </a:cubicBezTo>
                  <a:cubicBezTo>
                    <a:pt x="25400" y="289814"/>
                    <a:pt x="101600" y="366014"/>
                    <a:pt x="195707" y="366014"/>
                  </a:cubicBezTo>
                  <a:cubicBezTo>
                    <a:pt x="289814" y="366014"/>
                    <a:pt x="366014" y="289814"/>
                    <a:pt x="366014" y="195707"/>
                  </a:cubicBezTo>
                  <a:lnTo>
                    <a:pt x="378714" y="195707"/>
                  </a:lnTo>
                  <a:lnTo>
                    <a:pt x="366014" y="195707"/>
                  </a:lnTo>
                  <a:cubicBezTo>
                    <a:pt x="366014" y="101600"/>
                    <a:pt x="289814" y="25400"/>
                    <a:pt x="195707" y="25400"/>
                  </a:cubicBezTo>
                  <a:lnTo>
                    <a:pt x="195707" y="12700"/>
                  </a:lnTo>
                  <a:lnTo>
                    <a:pt x="195707" y="25400"/>
                  </a:lnTo>
                  <a:cubicBezTo>
                    <a:pt x="101600" y="25400"/>
                    <a:pt x="25400" y="101600"/>
                    <a:pt x="25400" y="195707"/>
                  </a:cubicBezTo>
                  <a:close/>
                </a:path>
              </a:pathLst>
            </a:custGeom>
            <a:solidFill>
              <a:srgbClr val="6221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2032" name="Google Shape;2032;p50"/>
          <p:cNvCxnSpPr/>
          <p:nvPr/>
        </p:nvCxnSpPr>
        <p:spPr>
          <a:xfrm rot="5400000">
            <a:off x="9549856" y="6905987"/>
            <a:ext cx="2050500" cy="9600"/>
          </a:xfrm>
          <a:prstGeom prst="straightConnector1">
            <a:avLst/>
          </a:prstGeom>
          <a:noFill/>
          <a:ln cap="rnd" cmpd="sng" w="9525">
            <a:solidFill>
              <a:srgbClr val="000000"/>
            </a:solidFill>
            <a:prstDash val="solid"/>
            <a:round/>
            <a:headEnd len="med" w="med" type="triangle"/>
            <a:tailEnd len="med" w="med" type="triangle"/>
          </a:ln>
        </p:spPr>
      </p:cxnSp>
      <p:cxnSp>
        <p:nvCxnSpPr>
          <p:cNvPr id="2033" name="Google Shape;2033;p50"/>
          <p:cNvCxnSpPr/>
          <p:nvPr/>
        </p:nvCxnSpPr>
        <p:spPr>
          <a:xfrm rot="5400000">
            <a:off x="12043611" y="6939588"/>
            <a:ext cx="2117700" cy="9600"/>
          </a:xfrm>
          <a:prstGeom prst="straightConnector1">
            <a:avLst/>
          </a:prstGeom>
          <a:noFill/>
          <a:ln cap="rnd" cmpd="sng" w="9525">
            <a:solidFill>
              <a:srgbClr val="000000"/>
            </a:solidFill>
            <a:prstDash val="solid"/>
            <a:round/>
            <a:headEnd len="med" w="med" type="triangle"/>
            <a:tailEnd len="med" w="med" type="triangle"/>
          </a:ln>
        </p:spPr>
      </p:cxnSp>
      <p:cxnSp>
        <p:nvCxnSpPr>
          <p:cNvPr id="2034" name="Google Shape;2034;p50"/>
          <p:cNvCxnSpPr/>
          <p:nvPr/>
        </p:nvCxnSpPr>
        <p:spPr>
          <a:xfrm rot="5400000">
            <a:off x="14670717" y="6905386"/>
            <a:ext cx="2049300" cy="9600"/>
          </a:xfrm>
          <a:prstGeom prst="straightConnector1">
            <a:avLst/>
          </a:prstGeom>
          <a:noFill/>
          <a:ln cap="rnd" cmpd="sng" w="9525">
            <a:solidFill>
              <a:srgbClr val="000000"/>
            </a:solidFill>
            <a:prstDash val="solid"/>
            <a:round/>
            <a:headEnd len="med" w="med" type="triangle"/>
            <a:tailEnd len="med" w="med" type="triangle"/>
          </a:ln>
        </p:spPr>
      </p:cxnSp>
      <p:grpSp>
        <p:nvGrpSpPr>
          <p:cNvPr id="2035" name="Google Shape;2035;p50"/>
          <p:cNvGrpSpPr/>
          <p:nvPr/>
        </p:nvGrpSpPr>
        <p:grpSpPr>
          <a:xfrm>
            <a:off x="1988670" y="1544754"/>
            <a:ext cx="5789486" cy="721614"/>
            <a:chOff x="0" y="0"/>
            <a:chExt cx="7719314" cy="962152"/>
          </a:xfrm>
        </p:grpSpPr>
        <p:sp>
          <p:nvSpPr>
            <p:cNvPr id="2036" name="Google Shape;2036;p50"/>
            <p:cNvSpPr/>
            <p:nvPr/>
          </p:nvSpPr>
          <p:spPr>
            <a:xfrm>
              <a:off x="19050" y="19050"/>
              <a:ext cx="7681214" cy="924052"/>
            </a:xfrm>
            <a:custGeom>
              <a:rect b="b" l="l" r="r" t="t"/>
              <a:pathLst>
                <a:path extrusionOk="0" h="924052" w="7681214">
                  <a:moveTo>
                    <a:pt x="0" y="0"/>
                  </a:moveTo>
                  <a:lnTo>
                    <a:pt x="7681214" y="0"/>
                  </a:lnTo>
                  <a:lnTo>
                    <a:pt x="7681214" y="924052"/>
                  </a:lnTo>
                  <a:lnTo>
                    <a:pt x="0" y="924052"/>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7" name="Google Shape;2037;p50"/>
            <p:cNvSpPr/>
            <p:nvPr/>
          </p:nvSpPr>
          <p:spPr>
            <a:xfrm>
              <a:off x="0" y="0"/>
              <a:ext cx="7719314" cy="962152"/>
            </a:xfrm>
            <a:custGeom>
              <a:rect b="b" l="l" r="r" t="t"/>
              <a:pathLst>
                <a:path extrusionOk="0" h="962152" w="7719314">
                  <a:moveTo>
                    <a:pt x="19050" y="0"/>
                  </a:moveTo>
                  <a:lnTo>
                    <a:pt x="7700264" y="0"/>
                  </a:lnTo>
                  <a:cubicBezTo>
                    <a:pt x="7710805" y="0"/>
                    <a:pt x="7719314" y="8509"/>
                    <a:pt x="7719314" y="19050"/>
                  </a:cubicBezTo>
                  <a:lnTo>
                    <a:pt x="7719314" y="943102"/>
                  </a:lnTo>
                  <a:cubicBezTo>
                    <a:pt x="7719314" y="953643"/>
                    <a:pt x="7710805" y="962152"/>
                    <a:pt x="7700264" y="962152"/>
                  </a:cubicBezTo>
                  <a:lnTo>
                    <a:pt x="19050" y="962152"/>
                  </a:lnTo>
                  <a:cubicBezTo>
                    <a:pt x="8509" y="962152"/>
                    <a:pt x="0" y="953643"/>
                    <a:pt x="0" y="943102"/>
                  </a:cubicBezTo>
                  <a:lnTo>
                    <a:pt x="0" y="19050"/>
                  </a:lnTo>
                  <a:cubicBezTo>
                    <a:pt x="0" y="8509"/>
                    <a:pt x="8509" y="0"/>
                    <a:pt x="19050" y="0"/>
                  </a:cubicBezTo>
                  <a:moveTo>
                    <a:pt x="19050" y="38100"/>
                  </a:moveTo>
                  <a:lnTo>
                    <a:pt x="19050" y="19050"/>
                  </a:lnTo>
                  <a:lnTo>
                    <a:pt x="38100" y="19050"/>
                  </a:lnTo>
                  <a:lnTo>
                    <a:pt x="38100" y="943102"/>
                  </a:lnTo>
                  <a:lnTo>
                    <a:pt x="19050" y="943102"/>
                  </a:lnTo>
                  <a:lnTo>
                    <a:pt x="19050" y="924052"/>
                  </a:lnTo>
                  <a:lnTo>
                    <a:pt x="7700264" y="924052"/>
                  </a:lnTo>
                  <a:lnTo>
                    <a:pt x="7700264" y="943102"/>
                  </a:lnTo>
                  <a:lnTo>
                    <a:pt x="7681214" y="943102"/>
                  </a:lnTo>
                  <a:lnTo>
                    <a:pt x="7681214" y="19050"/>
                  </a:lnTo>
                  <a:lnTo>
                    <a:pt x="7700264" y="19050"/>
                  </a:lnTo>
                  <a:lnTo>
                    <a:pt x="7700264"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8" name="Google Shape;2038;p50"/>
            <p:cNvSpPr txBox="1"/>
            <p:nvPr/>
          </p:nvSpPr>
          <p:spPr>
            <a:xfrm>
              <a:off x="0" y="0"/>
              <a:ext cx="7719300" cy="9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Passive BLE Tags</a:t>
              </a:r>
              <a:endParaRPr b="0" i="0" sz="1400" u="none" cap="none" strike="noStrike">
                <a:solidFill>
                  <a:srgbClr val="000000"/>
                </a:solidFill>
                <a:latin typeface="Arial"/>
                <a:ea typeface="Arial"/>
                <a:cs typeface="Arial"/>
                <a:sym typeface="Arial"/>
              </a:endParaRPr>
            </a:p>
          </p:txBody>
        </p:sp>
      </p:grpSp>
      <p:grpSp>
        <p:nvGrpSpPr>
          <p:cNvPr id="2039" name="Google Shape;2039;p50"/>
          <p:cNvGrpSpPr/>
          <p:nvPr/>
        </p:nvGrpSpPr>
        <p:grpSpPr>
          <a:xfrm>
            <a:off x="1988652" y="5760748"/>
            <a:ext cx="5789486" cy="721614"/>
            <a:chOff x="0" y="0"/>
            <a:chExt cx="7719314" cy="962152"/>
          </a:xfrm>
        </p:grpSpPr>
        <p:sp>
          <p:nvSpPr>
            <p:cNvPr id="2040" name="Google Shape;2040;p50"/>
            <p:cNvSpPr/>
            <p:nvPr/>
          </p:nvSpPr>
          <p:spPr>
            <a:xfrm>
              <a:off x="19050" y="19050"/>
              <a:ext cx="7681214" cy="924052"/>
            </a:xfrm>
            <a:custGeom>
              <a:rect b="b" l="l" r="r" t="t"/>
              <a:pathLst>
                <a:path extrusionOk="0" h="924052" w="7681214">
                  <a:moveTo>
                    <a:pt x="0" y="0"/>
                  </a:moveTo>
                  <a:lnTo>
                    <a:pt x="7681214" y="0"/>
                  </a:lnTo>
                  <a:lnTo>
                    <a:pt x="7681214" y="924052"/>
                  </a:lnTo>
                  <a:lnTo>
                    <a:pt x="0" y="924052"/>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1" name="Google Shape;2041;p50"/>
            <p:cNvSpPr/>
            <p:nvPr/>
          </p:nvSpPr>
          <p:spPr>
            <a:xfrm>
              <a:off x="0" y="0"/>
              <a:ext cx="7719314" cy="962152"/>
            </a:xfrm>
            <a:custGeom>
              <a:rect b="b" l="l" r="r" t="t"/>
              <a:pathLst>
                <a:path extrusionOk="0" h="962152" w="7719314">
                  <a:moveTo>
                    <a:pt x="19050" y="0"/>
                  </a:moveTo>
                  <a:lnTo>
                    <a:pt x="7700264" y="0"/>
                  </a:lnTo>
                  <a:cubicBezTo>
                    <a:pt x="7710805" y="0"/>
                    <a:pt x="7719314" y="8509"/>
                    <a:pt x="7719314" y="19050"/>
                  </a:cubicBezTo>
                  <a:lnTo>
                    <a:pt x="7719314" y="943102"/>
                  </a:lnTo>
                  <a:cubicBezTo>
                    <a:pt x="7719314" y="953643"/>
                    <a:pt x="7710805" y="962152"/>
                    <a:pt x="7700264" y="962152"/>
                  </a:cubicBezTo>
                  <a:lnTo>
                    <a:pt x="19050" y="962152"/>
                  </a:lnTo>
                  <a:cubicBezTo>
                    <a:pt x="8509" y="962152"/>
                    <a:pt x="0" y="953643"/>
                    <a:pt x="0" y="943102"/>
                  </a:cubicBezTo>
                  <a:lnTo>
                    <a:pt x="0" y="19050"/>
                  </a:lnTo>
                  <a:cubicBezTo>
                    <a:pt x="0" y="8509"/>
                    <a:pt x="8509" y="0"/>
                    <a:pt x="19050" y="0"/>
                  </a:cubicBezTo>
                  <a:moveTo>
                    <a:pt x="19050" y="38100"/>
                  </a:moveTo>
                  <a:lnTo>
                    <a:pt x="19050" y="19050"/>
                  </a:lnTo>
                  <a:lnTo>
                    <a:pt x="38100" y="19050"/>
                  </a:lnTo>
                  <a:lnTo>
                    <a:pt x="38100" y="943102"/>
                  </a:lnTo>
                  <a:lnTo>
                    <a:pt x="19050" y="943102"/>
                  </a:lnTo>
                  <a:lnTo>
                    <a:pt x="19050" y="924052"/>
                  </a:lnTo>
                  <a:lnTo>
                    <a:pt x="7700264" y="924052"/>
                  </a:lnTo>
                  <a:lnTo>
                    <a:pt x="7700264" y="943102"/>
                  </a:lnTo>
                  <a:lnTo>
                    <a:pt x="7681214" y="943102"/>
                  </a:lnTo>
                  <a:lnTo>
                    <a:pt x="7681214" y="19050"/>
                  </a:lnTo>
                  <a:lnTo>
                    <a:pt x="7700264" y="19050"/>
                  </a:lnTo>
                  <a:lnTo>
                    <a:pt x="7700264" y="38100"/>
                  </a:lnTo>
                  <a:lnTo>
                    <a:pt x="19050" y="381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2" name="Google Shape;2042;p50"/>
            <p:cNvSpPr txBox="1"/>
            <p:nvPr/>
          </p:nvSpPr>
          <p:spPr>
            <a:xfrm>
              <a:off x="0" y="0"/>
              <a:ext cx="7719300" cy="96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Active BLE Tags</a:t>
              </a:r>
              <a:endParaRPr b="0" i="0" sz="1400" u="none" cap="none" strike="noStrike">
                <a:solidFill>
                  <a:srgbClr val="000000"/>
                </a:solidFill>
                <a:latin typeface="Arial"/>
                <a:ea typeface="Arial"/>
                <a:cs typeface="Arial"/>
                <a:sym typeface="Arial"/>
              </a:endParaRPr>
            </a:p>
          </p:txBody>
        </p:sp>
      </p:grpSp>
      <p:sp>
        <p:nvSpPr>
          <p:cNvPr id="2043" name="Google Shape;2043;p50"/>
          <p:cNvSpPr txBox="1"/>
          <p:nvPr/>
        </p:nvSpPr>
        <p:spPr>
          <a:xfrm>
            <a:off x="12297464" y="8923975"/>
            <a:ext cx="2067150"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Light"/>
                <a:ea typeface="Outfit Light"/>
                <a:cs typeface="Outfit Light"/>
                <a:sym typeface="Outfit Light"/>
              </a:rPr>
              <a:t>Inventory Bridge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sp>
        <p:nvSpPr>
          <p:cNvPr id="2052" name="Google Shape;2052;p51"/>
          <p:cNvSpPr txBox="1"/>
          <p:nvPr/>
        </p:nvSpPr>
        <p:spPr>
          <a:xfrm>
            <a:off x="365760" y="244792"/>
            <a:ext cx="1559055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Cyber Security</a:t>
            </a:r>
            <a:endParaRPr b="0" i="0" sz="1400" u="none" cap="none" strike="noStrike">
              <a:solidFill>
                <a:srgbClr val="000000"/>
              </a:solidFill>
              <a:latin typeface="Arial"/>
              <a:ea typeface="Arial"/>
              <a:cs typeface="Arial"/>
              <a:sym typeface="Arial"/>
            </a:endParaRPr>
          </a:p>
        </p:txBody>
      </p:sp>
      <p:sp>
        <p:nvSpPr>
          <p:cNvPr id="2053" name="Google Shape;2053;p51"/>
          <p:cNvSpPr/>
          <p:nvPr/>
        </p:nvSpPr>
        <p:spPr>
          <a:xfrm>
            <a:off x="12058619" y="952694"/>
            <a:ext cx="3397051" cy="3400498"/>
          </a:xfrm>
          <a:custGeom>
            <a:rect b="b" l="l" r="r" t="t"/>
            <a:pathLst>
              <a:path extrusionOk="0" h="3400498" w="3397051">
                <a:moveTo>
                  <a:pt x="0" y="0"/>
                </a:moveTo>
                <a:lnTo>
                  <a:pt x="3397052" y="0"/>
                </a:lnTo>
                <a:lnTo>
                  <a:pt x="3397052" y="3400499"/>
                </a:lnTo>
                <a:lnTo>
                  <a:pt x="0" y="340049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4" name="Google Shape;2054;p51"/>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50</a:t>
            </a:r>
            <a:endParaRPr b="0" i="0" sz="1400" u="none" cap="none" strike="noStrike">
              <a:solidFill>
                <a:srgbClr val="000000"/>
              </a:solidFill>
              <a:latin typeface="Arial"/>
              <a:ea typeface="Arial"/>
              <a:cs typeface="Arial"/>
              <a:sym typeface="Arial"/>
            </a:endParaRPr>
          </a:p>
        </p:txBody>
      </p:sp>
      <p:sp>
        <p:nvSpPr>
          <p:cNvPr id="2055" name="Google Shape;2055;p51"/>
          <p:cNvSpPr txBox="1"/>
          <p:nvPr/>
        </p:nvSpPr>
        <p:spPr>
          <a:xfrm>
            <a:off x="5327399" y="2338604"/>
            <a:ext cx="4608300" cy="361983"/>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Penetration Testing  </a:t>
            </a:r>
            <a:endParaRPr b="0" i="0" sz="1400" u="none" cap="none" strike="noStrike">
              <a:solidFill>
                <a:srgbClr val="000000"/>
              </a:solidFill>
              <a:latin typeface="Arial"/>
              <a:ea typeface="Arial"/>
              <a:cs typeface="Arial"/>
              <a:sym typeface="Arial"/>
            </a:endParaRPr>
          </a:p>
        </p:txBody>
      </p:sp>
      <p:sp>
        <p:nvSpPr>
          <p:cNvPr id="2056" name="Google Shape;2056;p51"/>
          <p:cNvSpPr/>
          <p:nvPr/>
        </p:nvSpPr>
        <p:spPr>
          <a:xfrm>
            <a:off x="2040036" y="2179450"/>
            <a:ext cx="2756309" cy="521138"/>
          </a:xfrm>
          <a:custGeom>
            <a:rect b="b" l="l" r="r" t="t"/>
            <a:pathLst>
              <a:path extrusionOk="0" h="521138" w="2756309">
                <a:moveTo>
                  <a:pt x="0" y="0"/>
                </a:moveTo>
                <a:lnTo>
                  <a:pt x="2756309" y="0"/>
                </a:lnTo>
                <a:lnTo>
                  <a:pt x="2756309" y="521137"/>
                </a:lnTo>
                <a:lnTo>
                  <a:pt x="0" y="5211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7" name="Google Shape;2057;p51"/>
          <p:cNvSpPr txBox="1"/>
          <p:nvPr/>
        </p:nvSpPr>
        <p:spPr>
          <a:xfrm>
            <a:off x="1418550" y="4910451"/>
            <a:ext cx="15840750" cy="315310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CSRF</a:t>
            </a:r>
            <a:r>
              <a:rPr b="0" i="0" lang="en-US" sz="2100" u="none" cap="none" strike="noStrike">
                <a:solidFill>
                  <a:srgbClr val="000000"/>
                </a:solidFill>
                <a:latin typeface="Outfit"/>
                <a:ea typeface="Outfit"/>
                <a:cs typeface="Outfit"/>
                <a:sym typeface="Outfit"/>
              </a:rPr>
              <a:t> - Cross-site request forgery (also known as CSRF or XSRF) a malicious exploit of a website where unauthorized commands are transmitted from a user that the web application trusts.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Rate Limiting </a:t>
            </a:r>
            <a:r>
              <a:rPr b="0" i="0" lang="en-US" sz="2100" u="none" cap="none" strike="noStrike">
                <a:solidFill>
                  <a:srgbClr val="000000"/>
                </a:solidFill>
                <a:latin typeface="Outfit"/>
                <a:ea typeface="Outfit"/>
                <a:cs typeface="Outfit"/>
                <a:sym typeface="Outfit"/>
              </a:rPr>
              <a:t>- technique to protect applications from brute-force attacks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Express Mongo Sanitize</a:t>
            </a:r>
            <a:r>
              <a:rPr b="0" i="0" lang="en-US" sz="2100" u="none" cap="none" strike="noStrike">
                <a:solidFill>
                  <a:srgbClr val="000000"/>
                </a:solidFill>
                <a:latin typeface="Outfit"/>
                <a:ea typeface="Outfit"/>
                <a:cs typeface="Outfit"/>
                <a:sym typeface="Outfit"/>
              </a:rPr>
              <a:t> - a package that provides middleware to sanitize user input before it is used in a database query. It is designed specifically to prevent NoSQL injection attacks in Node. js applications that use MongoDB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AWS Systems Manager Parameter Store</a:t>
            </a:r>
            <a:r>
              <a:rPr b="0" i="0" lang="en-US" sz="2100" u="none" cap="none" strike="noStrike">
                <a:solidFill>
                  <a:srgbClr val="000000"/>
                </a:solidFill>
                <a:latin typeface="Outfit"/>
                <a:ea typeface="Outfit"/>
                <a:cs typeface="Outfit"/>
                <a:sym typeface="Outfit"/>
              </a:rPr>
              <a:t> - provides secure, hierarchical storage for configuration data management and secrets management. </a:t>
            </a:r>
            <a:endParaRPr b="0" i="0" sz="1400" u="none" cap="none" strike="noStrike">
              <a:solidFill>
                <a:srgbClr val="000000"/>
              </a:solidFill>
              <a:latin typeface="Arial"/>
              <a:ea typeface="Arial"/>
              <a:cs typeface="Arial"/>
              <a:sym typeface="Arial"/>
            </a:endParaRPr>
          </a:p>
        </p:txBody>
      </p:sp>
      <p:sp>
        <p:nvSpPr>
          <p:cNvPr id="2058" name="Google Shape;2058;p51"/>
          <p:cNvSpPr/>
          <p:nvPr/>
        </p:nvSpPr>
        <p:spPr>
          <a:xfrm>
            <a:off x="2040036" y="3066525"/>
            <a:ext cx="3287363" cy="677034"/>
          </a:xfrm>
          <a:custGeom>
            <a:rect b="b" l="l" r="r" t="t"/>
            <a:pathLst>
              <a:path extrusionOk="0" h="677034" w="3287363">
                <a:moveTo>
                  <a:pt x="0" y="0"/>
                </a:moveTo>
                <a:lnTo>
                  <a:pt x="3287363" y="0"/>
                </a:lnTo>
                <a:lnTo>
                  <a:pt x="3287363" y="677034"/>
                </a:lnTo>
                <a:lnTo>
                  <a:pt x="0" y="67703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9" name="Google Shape;2059;p51"/>
          <p:cNvSpPr txBox="1"/>
          <p:nvPr/>
        </p:nvSpPr>
        <p:spPr>
          <a:xfrm>
            <a:off x="5732205" y="3224051"/>
            <a:ext cx="4608300" cy="361983"/>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Outfit"/>
                <a:ea typeface="Outfit"/>
                <a:cs typeface="Outfit"/>
                <a:sym typeface="Outfit"/>
              </a:rPr>
              <a:t>User Authentication   </a:t>
            </a:r>
            <a:endParaRPr b="0" i="0" sz="1400" u="none" cap="none" strike="noStrike">
              <a:solidFill>
                <a:srgbClr val="000000"/>
              </a:solidFill>
              <a:latin typeface="Arial"/>
              <a:ea typeface="Arial"/>
              <a:cs typeface="Arial"/>
              <a:sym typeface="Arial"/>
            </a:endParaRPr>
          </a:p>
        </p:txBody>
      </p:sp>
      <p:sp>
        <p:nvSpPr>
          <p:cNvPr id="2060" name="Google Shape;2060;p51"/>
          <p:cNvSpPr txBox="1"/>
          <p:nvPr/>
        </p:nvSpPr>
        <p:spPr>
          <a:xfrm>
            <a:off x="1418550" y="8305701"/>
            <a:ext cx="15840750" cy="95259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Helmet - </a:t>
            </a:r>
            <a:r>
              <a:rPr b="0" i="0" lang="en-US" sz="2100" u="none" cap="none" strike="noStrike">
                <a:solidFill>
                  <a:srgbClr val="000000"/>
                </a:solidFill>
                <a:latin typeface="Outfit"/>
                <a:ea typeface="Outfit"/>
                <a:cs typeface="Outfit"/>
                <a:sym typeface="Outfit"/>
              </a:rPr>
              <a:t>protects app from some well-known web vulnerabilities by setting HTTP headers appropriately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Outfit"/>
                <a:ea typeface="Outfit"/>
                <a:cs typeface="Outfit"/>
                <a:sym typeface="Outfit"/>
              </a:rPr>
              <a:t>CORS (Cross-origin resource sharing)</a:t>
            </a:r>
            <a:r>
              <a:rPr b="0" i="0" lang="en-US" sz="2100" u="none" cap="none" strike="noStrike">
                <a:solidFill>
                  <a:srgbClr val="000000"/>
                </a:solidFill>
                <a:latin typeface="Outfit"/>
                <a:ea typeface="Outfit"/>
                <a:cs typeface="Outfit"/>
                <a:sym typeface="Outfit"/>
              </a:rPr>
              <a:t> - a mechanism that allows resources to be securely requested from another domain </a:t>
            </a:r>
            <a:endParaRPr b="0" i="0" sz="1400" u="none" cap="none" strike="noStrike">
              <a:solidFill>
                <a:srgbClr val="000000"/>
              </a:solidFill>
              <a:latin typeface="Arial"/>
              <a:ea typeface="Arial"/>
              <a:cs typeface="Arial"/>
              <a:sym typeface="Arial"/>
            </a:endParaRPr>
          </a:p>
        </p:txBody>
      </p:sp>
      <p:sp>
        <p:nvSpPr>
          <p:cNvPr id="2061" name="Google Shape;2061;p51"/>
          <p:cNvSpPr txBox="1"/>
          <p:nvPr/>
        </p:nvSpPr>
        <p:spPr>
          <a:xfrm>
            <a:off x="927264" y="4286484"/>
            <a:ext cx="6151350" cy="409608"/>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Clr>
                <a:srgbClr val="000000"/>
              </a:buClr>
              <a:buSzPts val="2699"/>
              <a:buFont typeface="Arial"/>
              <a:buNone/>
            </a:pPr>
            <a:r>
              <a:rPr b="0" i="0" lang="en-US" sz="2699" u="none" cap="none" strike="noStrike">
                <a:solidFill>
                  <a:srgbClr val="000000"/>
                </a:solidFill>
                <a:latin typeface="Outfit"/>
                <a:ea typeface="Outfit"/>
                <a:cs typeface="Outfit"/>
                <a:sym typeface="Outfit"/>
              </a:rPr>
              <a:t>Mechanisms we have implemented:   </a:t>
            </a:r>
            <a:endParaRPr b="0" i="0" sz="1400" u="none" cap="none" strike="noStrike">
              <a:solidFill>
                <a:srgbClr val="000000"/>
              </a:solidFill>
              <a:latin typeface="Arial"/>
              <a:ea typeface="Arial"/>
              <a:cs typeface="Arial"/>
              <a:sym typeface="Arial"/>
            </a:endParaRPr>
          </a:p>
        </p:txBody>
      </p:sp>
      <p:sp>
        <p:nvSpPr>
          <p:cNvPr id="2062" name="Google Shape;2062;p51"/>
          <p:cNvSpPr txBox="1"/>
          <p:nvPr/>
        </p:nvSpPr>
        <p:spPr>
          <a:xfrm>
            <a:off x="927264" y="1506349"/>
            <a:ext cx="4608300" cy="409608"/>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Clr>
                <a:srgbClr val="000000"/>
              </a:buClr>
              <a:buSzPts val="2699"/>
              <a:buFont typeface="Arial"/>
              <a:buNone/>
            </a:pPr>
            <a:r>
              <a:rPr b="0" i="0" lang="en-US" sz="2699" u="none" cap="none" strike="noStrike">
                <a:solidFill>
                  <a:srgbClr val="000000"/>
                </a:solidFill>
                <a:latin typeface="Outfit"/>
                <a:ea typeface="Outfit"/>
                <a:cs typeface="Outfit"/>
                <a:sym typeface="Outfit"/>
              </a:rPr>
              <a:t>Services we leverage:   </a:t>
            </a:r>
            <a:endParaRPr b="0" i="0" sz="1400" u="none" cap="none" strike="noStrike">
              <a:solidFill>
                <a:srgbClr val="000000"/>
              </a:solidFill>
              <a:latin typeface="Arial"/>
              <a:ea typeface="Arial"/>
              <a:cs typeface="Arial"/>
              <a:sym typeface="Arial"/>
            </a:endParaRPr>
          </a:p>
        </p:txBody>
      </p:sp>
      <p:sp>
        <p:nvSpPr>
          <p:cNvPr id="2063" name="Google Shape;2063;p51"/>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52"/>
          <p:cNvSpPr/>
          <p:nvPr/>
        </p:nvSpPr>
        <p:spPr>
          <a:xfrm>
            <a:off x="5970571" y="1721717"/>
            <a:ext cx="11402999" cy="7343213"/>
          </a:xfrm>
          <a:custGeom>
            <a:rect b="b" l="l" r="r" t="t"/>
            <a:pathLst>
              <a:path extrusionOk="0" h="7343213" w="11402999">
                <a:moveTo>
                  <a:pt x="0" y="0"/>
                </a:moveTo>
                <a:lnTo>
                  <a:pt x="11402999" y="0"/>
                </a:lnTo>
                <a:lnTo>
                  <a:pt x="11402999" y="7343213"/>
                </a:lnTo>
                <a:lnTo>
                  <a:pt x="0" y="73432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3" name="Google Shape;2073;p52"/>
          <p:cNvSpPr txBox="1"/>
          <p:nvPr/>
        </p:nvSpPr>
        <p:spPr>
          <a:xfrm>
            <a:off x="365760" y="244792"/>
            <a:ext cx="1559055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Cyber Security</a:t>
            </a:r>
            <a:endParaRPr b="0" i="0" sz="1400" u="none" cap="none" strike="noStrike">
              <a:solidFill>
                <a:srgbClr val="000000"/>
              </a:solidFill>
              <a:latin typeface="Arial"/>
              <a:ea typeface="Arial"/>
              <a:cs typeface="Arial"/>
              <a:sym typeface="Arial"/>
            </a:endParaRPr>
          </a:p>
        </p:txBody>
      </p:sp>
      <p:sp>
        <p:nvSpPr>
          <p:cNvPr id="2074" name="Google Shape;2074;p52"/>
          <p:cNvSpPr txBox="1"/>
          <p:nvPr/>
        </p:nvSpPr>
        <p:spPr>
          <a:xfrm>
            <a:off x="885758" y="1838887"/>
            <a:ext cx="7137750" cy="634933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599"/>
              <a:buFont typeface="Arial"/>
              <a:buNone/>
            </a:pPr>
            <a:r>
              <a:rPr b="1" i="0" lang="en-US" sz="3599" u="none" cap="none" strike="noStrike">
                <a:solidFill>
                  <a:srgbClr val="EA4F0D"/>
                </a:solidFill>
                <a:latin typeface="Outfit SemiBold"/>
                <a:ea typeface="Outfit SemiBold"/>
                <a:cs typeface="Outfit SemiBold"/>
                <a:sym typeface="Outfit SemiBold"/>
              </a:rPr>
              <a:t>Certifications in progress:</a:t>
            </a:r>
            <a:endParaRPr b="0" i="0" sz="1400" u="none" cap="none" strike="noStrike">
              <a:solidFill>
                <a:srgbClr val="000000"/>
              </a:solidFill>
              <a:latin typeface="Arial"/>
              <a:ea typeface="Arial"/>
              <a:cs typeface="Arial"/>
              <a:sym typeface="Arial"/>
            </a:endParaRPr>
          </a:p>
          <a:p>
            <a:pPr indent="0" lvl="0" marL="0" marR="0" rtl="0" algn="l">
              <a:lnSpc>
                <a:spcPct val="105001"/>
              </a:lnSpc>
              <a:spcBef>
                <a:spcPts val="0"/>
              </a:spcBef>
              <a:spcAft>
                <a:spcPts val="0"/>
              </a:spcAft>
              <a:buClr>
                <a:srgbClr val="000000"/>
              </a:buClr>
              <a:buSzPts val="3599"/>
              <a:buFont typeface="Arial"/>
              <a:buNone/>
            </a:pPr>
            <a:r>
              <a:t/>
            </a:r>
            <a:endParaRPr b="1" i="0" sz="3599" u="none" cap="none" strike="noStrike">
              <a:solidFill>
                <a:srgbClr val="EA4F0D"/>
              </a:solidFill>
              <a:latin typeface="Outfit SemiBold"/>
              <a:ea typeface="Outfit SemiBold"/>
              <a:cs typeface="Outfit SemiBold"/>
              <a:sym typeface="Outfit SemiBold"/>
            </a:endParaRPr>
          </a:p>
          <a:p>
            <a:pPr indent="0" lvl="0" marL="0" marR="0" rtl="0" algn="l">
              <a:lnSpc>
                <a:spcPct val="139962"/>
              </a:lnSpc>
              <a:spcBef>
                <a:spcPts val="0"/>
              </a:spcBef>
              <a:spcAft>
                <a:spcPts val="0"/>
              </a:spcAft>
              <a:buClr>
                <a:srgbClr val="000000"/>
              </a:buClr>
              <a:buSzPts val="2700"/>
              <a:buFont typeface="Arial"/>
              <a:buNone/>
            </a:pPr>
            <a:r>
              <a:rPr b="0" i="0" lang="en-US" sz="2700" u="none" cap="none" strike="noStrike">
                <a:solidFill>
                  <a:srgbClr val="000000"/>
                </a:solidFill>
                <a:latin typeface="Outfit"/>
                <a:ea typeface="Outfit"/>
                <a:cs typeface="Outfit"/>
                <a:sym typeface="Outfit"/>
              </a:rPr>
              <a:t>2024 Q4 (Commercial Standard)</a:t>
            </a:r>
            <a:endParaRPr b="0" i="0" sz="1400" u="none" cap="none" strike="noStrike">
              <a:solidFill>
                <a:srgbClr val="000000"/>
              </a:solidFill>
              <a:latin typeface="Arial"/>
              <a:ea typeface="Arial"/>
              <a:cs typeface="Arial"/>
              <a:sym typeface="Arial"/>
            </a:endParaRPr>
          </a:p>
          <a:p>
            <a:pPr indent="-303891" lvl="1" marL="607787" marR="0" rtl="0" algn="l">
              <a:lnSpc>
                <a:spcPct val="139962"/>
              </a:lnSpc>
              <a:spcBef>
                <a:spcPts val="0"/>
              </a:spcBef>
              <a:spcAft>
                <a:spcPts val="0"/>
              </a:spcAft>
              <a:buClr>
                <a:srgbClr val="000000"/>
              </a:buClr>
              <a:buSzPts val="2700"/>
              <a:buFont typeface="Arial"/>
              <a:buChar char="•"/>
            </a:pPr>
            <a:r>
              <a:rPr b="0" i="0" lang="en-US" sz="2700" u="none" cap="none" strike="noStrike">
                <a:solidFill>
                  <a:srgbClr val="000000"/>
                </a:solidFill>
                <a:latin typeface="Outfit"/>
                <a:ea typeface="Outfit"/>
                <a:cs typeface="Outfit"/>
                <a:sym typeface="Outfit"/>
              </a:rPr>
              <a:t>SOC2 Type 2 </a:t>
            </a:r>
            <a:endParaRPr b="0" i="0" sz="1400" u="none" cap="none" strike="noStrike">
              <a:solidFill>
                <a:srgbClr val="000000"/>
              </a:solidFill>
              <a:latin typeface="Arial"/>
              <a:ea typeface="Arial"/>
              <a:cs typeface="Arial"/>
              <a:sym typeface="Arial"/>
            </a:endParaRPr>
          </a:p>
          <a:p>
            <a:pPr indent="-303892" lvl="1" marL="607787" marR="0" rtl="0" algn="l">
              <a:lnSpc>
                <a:spcPct val="139962"/>
              </a:lnSpc>
              <a:spcBef>
                <a:spcPts val="0"/>
              </a:spcBef>
              <a:spcAft>
                <a:spcPts val="0"/>
              </a:spcAft>
              <a:buClr>
                <a:srgbClr val="000000"/>
              </a:buClr>
              <a:buSzPts val="2700"/>
              <a:buFont typeface="Arial"/>
              <a:buNone/>
            </a:pPr>
            <a:r>
              <a:t/>
            </a:r>
            <a:endParaRPr b="0" i="0" sz="2700" u="none" cap="none" strike="noStrike">
              <a:solidFill>
                <a:srgbClr val="000000"/>
              </a:solidFill>
              <a:latin typeface="Outfit"/>
              <a:ea typeface="Outfit"/>
              <a:cs typeface="Outfit"/>
              <a:sym typeface="Outfit"/>
            </a:endParaRPr>
          </a:p>
          <a:p>
            <a:pPr indent="0" lvl="0" marL="0" marR="0" rtl="0" algn="l">
              <a:lnSpc>
                <a:spcPct val="139962"/>
              </a:lnSpc>
              <a:spcBef>
                <a:spcPts val="0"/>
              </a:spcBef>
              <a:spcAft>
                <a:spcPts val="0"/>
              </a:spcAft>
              <a:buClr>
                <a:srgbClr val="000000"/>
              </a:buClr>
              <a:buSzPts val="2700"/>
              <a:buFont typeface="Arial"/>
              <a:buNone/>
            </a:pPr>
            <a:r>
              <a:rPr b="0" i="0" lang="en-US" sz="2700" u="none" cap="none" strike="noStrike">
                <a:solidFill>
                  <a:srgbClr val="000000"/>
                </a:solidFill>
                <a:latin typeface="Outfit"/>
                <a:ea typeface="Outfit"/>
                <a:cs typeface="Outfit"/>
                <a:sym typeface="Outfit"/>
              </a:rPr>
              <a:t>2025 (Mil/Gov contracts)</a:t>
            </a:r>
            <a:endParaRPr b="0" i="0" sz="1400" u="none" cap="none" strike="noStrike">
              <a:solidFill>
                <a:srgbClr val="000000"/>
              </a:solidFill>
              <a:latin typeface="Arial"/>
              <a:ea typeface="Arial"/>
              <a:cs typeface="Arial"/>
              <a:sym typeface="Arial"/>
            </a:endParaRPr>
          </a:p>
          <a:p>
            <a:pPr indent="-303891" lvl="1" marL="607787" marR="0" rtl="0" algn="l">
              <a:lnSpc>
                <a:spcPct val="139962"/>
              </a:lnSpc>
              <a:spcBef>
                <a:spcPts val="0"/>
              </a:spcBef>
              <a:spcAft>
                <a:spcPts val="0"/>
              </a:spcAft>
              <a:buClr>
                <a:srgbClr val="000000"/>
              </a:buClr>
              <a:buSzPts val="2700"/>
              <a:buFont typeface="Arial"/>
              <a:buChar char="•"/>
            </a:pPr>
            <a:r>
              <a:rPr b="0" i="0" lang="en-US" sz="2700" u="none" cap="none" strike="noStrike">
                <a:solidFill>
                  <a:srgbClr val="000000"/>
                </a:solidFill>
                <a:latin typeface="Outfit"/>
                <a:ea typeface="Outfit"/>
                <a:cs typeface="Outfit"/>
                <a:sym typeface="Outfit"/>
              </a:rPr>
              <a:t>FAR 52.204-21 </a:t>
            </a:r>
            <a:endParaRPr b="0" i="0" sz="1400" u="none" cap="none" strike="noStrike">
              <a:solidFill>
                <a:srgbClr val="000000"/>
              </a:solidFill>
              <a:latin typeface="Arial"/>
              <a:ea typeface="Arial"/>
              <a:cs typeface="Arial"/>
              <a:sym typeface="Arial"/>
            </a:endParaRPr>
          </a:p>
          <a:p>
            <a:pPr indent="-303891" lvl="1" marL="607787" marR="0" rtl="0" algn="l">
              <a:lnSpc>
                <a:spcPct val="139962"/>
              </a:lnSpc>
              <a:spcBef>
                <a:spcPts val="0"/>
              </a:spcBef>
              <a:spcAft>
                <a:spcPts val="0"/>
              </a:spcAft>
              <a:buClr>
                <a:srgbClr val="000000"/>
              </a:buClr>
              <a:buSzPts val="2700"/>
              <a:buFont typeface="Arial"/>
              <a:buChar char="•"/>
            </a:pPr>
            <a:r>
              <a:rPr b="0" i="0" lang="en-US" sz="2700" u="none" cap="none" strike="noStrike">
                <a:solidFill>
                  <a:srgbClr val="000000"/>
                </a:solidFill>
                <a:latin typeface="Outfit"/>
                <a:ea typeface="Outfit"/>
                <a:cs typeface="Outfit"/>
                <a:sym typeface="Outfit"/>
              </a:rPr>
              <a:t>NIST SP 800-171r2</a:t>
            </a:r>
            <a:endParaRPr b="0" i="0" sz="1400" u="none" cap="none" strike="noStrike">
              <a:solidFill>
                <a:srgbClr val="000000"/>
              </a:solidFill>
              <a:latin typeface="Arial"/>
              <a:ea typeface="Arial"/>
              <a:cs typeface="Arial"/>
              <a:sym typeface="Arial"/>
            </a:endParaRPr>
          </a:p>
          <a:p>
            <a:pPr indent="-303891" lvl="1" marL="607787" marR="0" rtl="0" algn="l">
              <a:lnSpc>
                <a:spcPct val="139962"/>
              </a:lnSpc>
              <a:spcBef>
                <a:spcPts val="0"/>
              </a:spcBef>
              <a:spcAft>
                <a:spcPts val="0"/>
              </a:spcAft>
              <a:buClr>
                <a:srgbClr val="000000"/>
              </a:buClr>
              <a:buSzPts val="2700"/>
              <a:buFont typeface="Arial"/>
              <a:buChar char="•"/>
            </a:pPr>
            <a:r>
              <a:rPr b="0" i="0" lang="en-US" sz="2700" u="none" cap="none" strike="noStrike">
                <a:solidFill>
                  <a:srgbClr val="000000"/>
                </a:solidFill>
                <a:latin typeface="Outfit"/>
                <a:ea typeface="Outfit"/>
                <a:cs typeface="Outfit"/>
                <a:sym typeface="Outfit"/>
              </a:rPr>
              <a:t>CMMC 2.0 Level 1</a:t>
            </a:r>
            <a:endParaRPr b="0" i="0" sz="1400" u="none" cap="none" strike="noStrike">
              <a:solidFill>
                <a:srgbClr val="000000"/>
              </a:solidFill>
              <a:latin typeface="Arial"/>
              <a:ea typeface="Arial"/>
              <a:cs typeface="Arial"/>
              <a:sym typeface="Arial"/>
            </a:endParaRPr>
          </a:p>
          <a:p>
            <a:pPr indent="-303892" lvl="1" marL="607787" marR="0" rtl="0" algn="l">
              <a:lnSpc>
                <a:spcPct val="139962"/>
              </a:lnSpc>
              <a:spcBef>
                <a:spcPts val="0"/>
              </a:spcBef>
              <a:spcAft>
                <a:spcPts val="0"/>
              </a:spcAft>
              <a:buClr>
                <a:srgbClr val="000000"/>
              </a:buClr>
              <a:buSzPts val="2700"/>
              <a:buFont typeface="Arial"/>
              <a:buNone/>
            </a:pPr>
            <a:r>
              <a:t/>
            </a:r>
            <a:endParaRPr b="0" i="0" sz="2700" u="none" cap="none" strike="noStrike">
              <a:solidFill>
                <a:srgbClr val="000000"/>
              </a:solidFill>
              <a:latin typeface="Outfit"/>
              <a:ea typeface="Outfit"/>
              <a:cs typeface="Outfit"/>
              <a:sym typeface="Outfit"/>
            </a:endParaRPr>
          </a:p>
          <a:p>
            <a:pPr indent="0" lvl="0" marL="0" marR="0" rtl="0" algn="l">
              <a:lnSpc>
                <a:spcPct val="139962"/>
              </a:lnSpc>
              <a:spcBef>
                <a:spcPts val="0"/>
              </a:spcBef>
              <a:spcAft>
                <a:spcPts val="0"/>
              </a:spcAft>
              <a:buClr>
                <a:srgbClr val="000000"/>
              </a:buClr>
              <a:buSzPts val="2700"/>
              <a:buFont typeface="Arial"/>
              <a:buNone/>
            </a:pPr>
            <a:r>
              <a:rPr b="0" i="0" lang="en-US" sz="2700" u="none" cap="none" strike="noStrike">
                <a:solidFill>
                  <a:srgbClr val="000000"/>
                </a:solidFill>
                <a:latin typeface="Outfit"/>
                <a:ea typeface="Outfit"/>
                <a:cs typeface="Outfit"/>
                <a:sym typeface="Outfit"/>
              </a:rPr>
              <a:t>Note that AES 128 Private Key Encryption is already implemented natively on all ZIM wireless networks</a:t>
            </a:r>
            <a:endParaRPr b="0" i="0" sz="1400" u="none" cap="none" strike="noStrike">
              <a:solidFill>
                <a:srgbClr val="000000"/>
              </a:solidFill>
              <a:latin typeface="Arial"/>
              <a:ea typeface="Arial"/>
              <a:cs typeface="Arial"/>
              <a:sym typeface="Arial"/>
            </a:endParaRPr>
          </a:p>
        </p:txBody>
      </p:sp>
      <p:sp>
        <p:nvSpPr>
          <p:cNvPr id="2075" name="Google Shape;2075;p52"/>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51</a:t>
            </a:r>
            <a:endParaRPr b="0" i="0" sz="1400" u="none" cap="none" strike="noStrike">
              <a:solidFill>
                <a:srgbClr val="000000"/>
              </a:solidFill>
              <a:latin typeface="Arial"/>
              <a:ea typeface="Arial"/>
              <a:cs typeface="Arial"/>
              <a:sym typeface="Arial"/>
            </a:endParaRPr>
          </a:p>
        </p:txBody>
      </p:sp>
      <p:sp>
        <p:nvSpPr>
          <p:cNvPr id="2076" name="Google Shape;2076;p52"/>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53"/>
          <p:cNvSpPr/>
          <p:nvPr/>
        </p:nvSpPr>
        <p:spPr>
          <a:xfrm>
            <a:off x="17373570" y="9524878"/>
            <a:ext cx="685860" cy="566978"/>
          </a:xfrm>
          <a:custGeom>
            <a:rect b="b" l="l" r="r" t="t"/>
            <a:pathLst>
              <a:path extrusionOk="0" h="566978" w="685860">
                <a:moveTo>
                  <a:pt x="0" y="0"/>
                </a:moveTo>
                <a:lnTo>
                  <a:pt x="685860" y="0"/>
                </a:lnTo>
                <a:lnTo>
                  <a:pt x="685860" y="566978"/>
                </a:lnTo>
                <a:lnTo>
                  <a:pt x="0" y="5669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6" name="Google Shape;2086;p53"/>
          <p:cNvSpPr/>
          <p:nvPr/>
        </p:nvSpPr>
        <p:spPr>
          <a:xfrm>
            <a:off x="5771044" y="2756212"/>
            <a:ext cx="4417545" cy="2609250"/>
          </a:xfrm>
          <a:custGeom>
            <a:rect b="b" l="l" r="r" t="t"/>
            <a:pathLst>
              <a:path extrusionOk="0" h="2609250" w="4417545">
                <a:moveTo>
                  <a:pt x="0" y="0"/>
                </a:moveTo>
                <a:lnTo>
                  <a:pt x="4417545" y="0"/>
                </a:lnTo>
                <a:lnTo>
                  <a:pt x="4417545" y="2609250"/>
                </a:lnTo>
                <a:lnTo>
                  <a:pt x="0" y="26092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087" name="Google Shape;2087;p53"/>
          <p:cNvGrpSpPr/>
          <p:nvPr/>
        </p:nvGrpSpPr>
        <p:grpSpPr>
          <a:xfrm>
            <a:off x="9299007" y="1892813"/>
            <a:ext cx="1716786" cy="1716786"/>
            <a:chOff x="0" y="0"/>
            <a:chExt cx="2289048" cy="2289048"/>
          </a:xfrm>
        </p:grpSpPr>
        <p:sp>
          <p:nvSpPr>
            <p:cNvPr id="2088" name="Google Shape;2088;p53"/>
            <p:cNvSpPr/>
            <p:nvPr/>
          </p:nvSpPr>
          <p:spPr>
            <a:xfrm>
              <a:off x="38100" y="38100"/>
              <a:ext cx="2212848" cy="2212848"/>
            </a:xfrm>
            <a:custGeom>
              <a:rect b="b" l="l" r="r" t="t"/>
              <a:pathLst>
                <a:path extrusionOk="0" h="2212848" w="2212848">
                  <a:moveTo>
                    <a:pt x="0" y="1106424"/>
                  </a:moveTo>
                  <a:cubicBezTo>
                    <a:pt x="0" y="495300"/>
                    <a:pt x="495300" y="0"/>
                    <a:pt x="1106424" y="0"/>
                  </a:cubicBezTo>
                  <a:cubicBezTo>
                    <a:pt x="1717548" y="0"/>
                    <a:pt x="2212848" y="495300"/>
                    <a:pt x="2212848" y="1106424"/>
                  </a:cubicBezTo>
                  <a:cubicBezTo>
                    <a:pt x="2212848" y="1717548"/>
                    <a:pt x="1717548" y="2212848"/>
                    <a:pt x="1106424" y="2212848"/>
                  </a:cubicBezTo>
                  <a:cubicBezTo>
                    <a:pt x="495300" y="2212848"/>
                    <a:pt x="0" y="1717421"/>
                    <a:pt x="0" y="110642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9" name="Google Shape;2089;p53"/>
            <p:cNvSpPr/>
            <p:nvPr/>
          </p:nvSpPr>
          <p:spPr>
            <a:xfrm>
              <a:off x="0" y="0"/>
              <a:ext cx="2289048" cy="2289048"/>
            </a:xfrm>
            <a:custGeom>
              <a:rect b="b" l="l" r="r" t="t"/>
              <a:pathLst>
                <a:path extrusionOk="0" h="2289048" w="2289048">
                  <a:moveTo>
                    <a:pt x="0" y="1144524"/>
                  </a:moveTo>
                  <a:cubicBezTo>
                    <a:pt x="0" y="512445"/>
                    <a:pt x="512445" y="0"/>
                    <a:pt x="1144524" y="0"/>
                  </a:cubicBezTo>
                  <a:lnTo>
                    <a:pt x="1144524" y="38100"/>
                  </a:lnTo>
                  <a:lnTo>
                    <a:pt x="1144524" y="0"/>
                  </a:lnTo>
                  <a:cubicBezTo>
                    <a:pt x="1776603" y="0"/>
                    <a:pt x="2289048" y="512445"/>
                    <a:pt x="2289048" y="1144524"/>
                  </a:cubicBezTo>
                  <a:lnTo>
                    <a:pt x="2250948" y="1144524"/>
                  </a:lnTo>
                  <a:lnTo>
                    <a:pt x="2289048" y="1144524"/>
                  </a:lnTo>
                  <a:cubicBezTo>
                    <a:pt x="2289048" y="1776603"/>
                    <a:pt x="1776603" y="2289048"/>
                    <a:pt x="1144524" y="2289048"/>
                  </a:cubicBezTo>
                  <a:lnTo>
                    <a:pt x="1144524" y="2250948"/>
                  </a:lnTo>
                  <a:lnTo>
                    <a:pt x="1144524" y="2289048"/>
                  </a:lnTo>
                  <a:cubicBezTo>
                    <a:pt x="512445" y="2289048"/>
                    <a:pt x="0" y="1776603"/>
                    <a:pt x="0" y="1144524"/>
                  </a:cubicBezTo>
                  <a:lnTo>
                    <a:pt x="38100" y="1144524"/>
                  </a:lnTo>
                  <a:lnTo>
                    <a:pt x="76200" y="1144524"/>
                  </a:lnTo>
                  <a:lnTo>
                    <a:pt x="38100" y="1144524"/>
                  </a:lnTo>
                  <a:lnTo>
                    <a:pt x="0" y="1144524"/>
                  </a:lnTo>
                  <a:moveTo>
                    <a:pt x="76200" y="1144524"/>
                  </a:moveTo>
                  <a:cubicBezTo>
                    <a:pt x="76200" y="1165606"/>
                    <a:pt x="59182" y="1182624"/>
                    <a:pt x="38100" y="1182624"/>
                  </a:cubicBezTo>
                  <a:cubicBezTo>
                    <a:pt x="17018" y="1182624"/>
                    <a:pt x="0" y="1165606"/>
                    <a:pt x="0" y="1144524"/>
                  </a:cubicBezTo>
                  <a:cubicBezTo>
                    <a:pt x="0" y="1123442"/>
                    <a:pt x="17018" y="1106424"/>
                    <a:pt x="38100" y="1106424"/>
                  </a:cubicBezTo>
                  <a:cubicBezTo>
                    <a:pt x="59182" y="1106424"/>
                    <a:pt x="76200" y="1123442"/>
                    <a:pt x="76200" y="1144524"/>
                  </a:cubicBezTo>
                  <a:cubicBezTo>
                    <a:pt x="76200" y="1734566"/>
                    <a:pt x="554482" y="2212848"/>
                    <a:pt x="1144524" y="2212848"/>
                  </a:cubicBezTo>
                  <a:cubicBezTo>
                    <a:pt x="1734566" y="2212848"/>
                    <a:pt x="2212848" y="1734566"/>
                    <a:pt x="2212848" y="1144524"/>
                  </a:cubicBezTo>
                  <a:cubicBezTo>
                    <a:pt x="2212848" y="554482"/>
                    <a:pt x="1734566" y="76200"/>
                    <a:pt x="1144524" y="76200"/>
                  </a:cubicBezTo>
                  <a:lnTo>
                    <a:pt x="1144524" y="38100"/>
                  </a:lnTo>
                  <a:lnTo>
                    <a:pt x="1144524" y="76200"/>
                  </a:lnTo>
                  <a:cubicBezTo>
                    <a:pt x="554482" y="76200"/>
                    <a:pt x="76200" y="554482"/>
                    <a:pt x="76200" y="1144524"/>
                  </a:cubicBezTo>
                  <a:close/>
                </a:path>
              </a:pathLst>
            </a:custGeom>
            <a:solidFill>
              <a:srgbClr val="EA4F0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90" name="Google Shape;2090;p53"/>
          <p:cNvSpPr txBox="1"/>
          <p:nvPr/>
        </p:nvSpPr>
        <p:spPr>
          <a:xfrm>
            <a:off x="365745" y="245230"/>
            <a:ext cx="1709940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Differentiated From the Landscape</a:t>
            </a:r>
            <a:endParaRPr b="0" i="0" sz="1400" u="none" cap="none" strike="noStrike">
              <a:solidFill>
                <a:srgbClr val="000000"/>
              </a:solidFill>
              <a:latin typeface="Arial"/>
              <a:ea typeface="Arial"/>
              <a:cs typeface="Arial"/>
              <a:sym typeface="Arial"/>
            </a:endParaRPr>
          </a:p>
        </p:txBody>
      </p:sp>
      <p:sp>
        <p:nvSpPr>
          <p:cNvPr id="2091" name="Google Shape;2091;p53"/>
          <p:cNvSpPr txBox="1"/>
          <p:nvPr/>
        </p:nvSpPr>
        <p:spPr>
          <a:xfrm>
            <a:off x="8803430"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52</a:t>
            </a:r>
            <a:endParaRPr b="0" i="0" sz="1400" u="none" cap="none" strike="noStrike">
              <a:solidFill>
                <a:srgbClr val="000000"/>
              </a:solidFill>
              <a:latin typeface="Arial"/>
              <a:ea typeface="Arial"/>
              <a:cs typeface="Arial"/>
              <a:sym typeface="Arial"/>
            </a:endParaRPr>
          </a:p>
        </p:txBody>
      </p:sp>
      <p:sp>
        <p:nvSpPr>
          <p:cNvPr descr="A blue and orange logo  Description automatically generated" id="2092" name="Google Shape;2092;p53"/>
          <p:cNvSpPr/>
          <p:nvPr/>
        </p:nvSpPr>
        <p:spPr>
          <a:xfrm>
            <a:off x="17307680" y="9476510"/>
            <a:ext cx="683911" cy="561110"/>
          </a:xfrm>
          <a:custGeom>
            <a:rect b="b" l="l" r="r" t="t"/>
            <a:pathLst>
              <a:path extrusionOk="0" h="561110" w="683911">
                <a:moveTo>
                  <a:pt x="0" y="0"/>
                </a:moveTo>
                <a:lnTo>
                  <a:pt x="683911" y="0"/>
                </a:lnTo>
                <a:lnTo>
                  <a:pt x="683911" y="561109"/>
                </a:lnTo>
                <a:lnTo>
                  <a:pt x="0" y="561109"/>
                </a:lnTo>
                <a:lnTo>
                  <a:pt x="0" y="0"/>
                </a:lnTo>
                <a:close/>
              </a:path>
            </a:pathLst>
          </a:custGeom>
          <a:blipFill rotWithShape="1">
            <a:blip r:embed="rId5">
              <a:alphaModFix/>
            </a:blip>
            <a:stretch>
              <a:fillRect b="-7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093" name="Google Shape;2093;p53"/>
          <p:cNvGrpSpPr/>
          <p:nvPr/>
        </p:nvGrpSpPr>
        <p:grpSpPr>
          <a:xfrm>
            <a:off x="12016331" y="-7256"/>
            <a:ext cx="6278784" cy="10301288"/>
            <a:chOff x="0" y="0"/>
            <a:chExt cx="8371713" cy="13735050"/>
          </a:xfrm>
        </p:grpSpPr>
        <p:sp>
          <p:nvSpPr>
            <p:cNvPr id="2094" name="Google Shape;2094;p53"/>
            <p:cNvSpPr/>
            <p:nvPr/>
          </p:nvSpPr>
          <p:spPr>
            <a:xfrm>
              <a:off x="9525" y="9525"/>
              <a:ext cx="8352663" cy="13716000"/>
            </a:xfrm>
            <a:custGeom>
              <a:rect b="b" l="l" r="r" t="t"/>
              <a:pathLst>
                <a:path extrusionOk="0" h="13716000" w="8352663">
                  <a:moveTo>
                    <a:pt x="0" y="0"/>
                  </a:moveTo>
                  <a:lnTo>
                    <a:pt x="8352663" y="0"/>
                  </a:lnTo>
                  <a:lnTo>
                    <a:pt x="8352663" y="13716000"/>
                  </a:lnTo>
                  <a:lnTo>
                    <a:pt x="0" y="13716000"/>
                  </a:lnTo>
                  <a:close/>
                </a:path>
              </a:pathLst>
            </a:custGeom>
            <a:solidFill>
              <a:srgbClr val="0320B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5" name="Google Shape;2095;p53"/>
            <p:cNvSpPr/>
            <p:nvPr/>
          </p:nvSpPr>
          <p:spPr>
            <a:xfrm>
              <a:off x="0" y="0"/>
              <a:ext cx="8371713" cy="13735050"/>
            </a:xfrm>
            <a:custGeom>
              <a:rect b="b" l="l" r="r" t="t"/>
              <a:pathLst>
                <a:path extrusionOk="0" h="13735050" w="8371713">
                  <a:moveTo>
                    <a:pt x="9525" y="0"/>
                  </a:moveTo>
                  <a:lnTo>
                    <a:pt x="8362188" y="0"/>
                  </a:lnTo>
                  <a:cubicBezTo>
                    <a:pt x="8367395" y="0"/>
                    <a:pt x="8371713" y="4318"/>
                    <a:pt x="8371713" y="9525"/>
                  </a:cubicBezTo>
                  <a:lnTo>
                    <a:pt x="8371713" y="13725525"/>
                  </a:lnTo>
                  <a:cubicBezTo>
                    <a:pt x="8371713" y="13730732"/>
                    <a:pt x="8367395" y="13735050"/>
                    <a:pt x="8362188" y="13735050"/>
                  </a:cubicBezTo>
                  <a:lnTo>
                    <a:pt x="9525" y="13735050"/>
                  </a:lnTo>
                  <a:cubicBezTo>
                    <a:pt x="4318" y="13735050"/>
                    <a:pt x="0" y="13730732"/>
                    <a:pt x="0" y="13725525"/>
                  </a:cubicBezTo>
                  <a:lnTo>
                    <a:pt x="0" y="9525"/>
                  </a:lnTo>
                  <a:cubicBezTo>
                    <a:pt x="0" y="4318"/>
                    <a:pt x="4318" y="0"/>
                    <a:pt x="9525" y="0"/>
                  </a:cubicBezTo>
                  <a:moveTo>
                    <a:pt x="9525" y="19050"/>
                  </a:moveTo>
                  <a:lnTo>
                    <a:pt x="9525" y="9525"/>
                  </a:lnTo>
                  <a:lnTo>
                    <a:pt x="19050" y="9525"/>
                  </a:lnTo>
                  <a:lnTo>
                    <a:pt x="19050" y="13725525"/>
                  </a:lnTo>
                  <a:lnTo>
                    <a:pt x="9525" y="13725525"/>
                  </a:lnTo>
                  <a:lnTo>
                    <a:pt x="9525" y="13716000"/>
                  </a:lnTo>
                  <a:lnTo>
                    <a:pt x="8362188" y="13716000"/>
                  </a:lnTo>
                  <a:lnTo>
                    <a:pt x="8362188" y="13725525"/>
                  </a:lnTo>
                  <a:lnTo>
                    <a:pt x="8352663" y="13725525"/>
                  </a:lnTo>
                  <a:lnTo>
                    <a:pt x="8352663" y="9525"/>
                  </a:lnTo>
                  <a:lnTo>
                    <a:pt x="8362188" y="9525"/>
                  </a:lnTo>
                  <a:lnTo>
                    <a:pt x="8362188" y="19050"/>
                  </a:lnTo>
                  <a:lnTo>
                    <a:pt x="9525" y="19050"/>
                  </a:lnTo>
                  <a:close/>
                </a:path>
              </a:pathLst>
            </a:custGeom>
            <a:solidFill>
              <a:srgbClr val="44546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96" name="Google Shape;2096;p53"/>
          <p:cNvSpPr txBox="1"/>
          <p:nvPr/>
        </p:nvSpPr>
        <p:spPr>
          <a:xfrm>
            <a:off x="8803425" y="9817971"/>
            <a:ext cx="681150"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52</a:t>
            </a:r>
            <a:endParaRPr b="0" i="0" sz="1400" u="none" cap="none" strike="noStrike">
              <a:solidFill>
                <a:srgbClr val="000000"/>
              </a:solidFill>
              <a:latin typeface="Arial"/>
              <a:ea typeface="Arial"/>
              <a:cs typeface="Arial"/>
              <a:sym typeface="Arial"/>
            </a:endParaRPr>
          </a:p>
        </p:txBody>
      </p:sp>
      <p:cxnSp>
        <p:nvCxnSpPr>
          <p:cNvPr id="2097" name="Google Shape;2097;p53"/>
          <p:cNvCxnSpPr/>
          <p:nvPr/>
        </p:nvCxnSpPr>
        <p:spPr>
          <a:xfrm>
            <a:off x="5802642" y="1879312"/>
            <a:ext cx="0" cy="6972300"/>
          </a:xfrm>
          <a:prstGeom prst="straightConnector1">
            <a:avLst/>
          </a:prstGeom>
          <a:noFill/>
          <a:ln cap="rnd" cmpd="sng" w="57150">
            <a:solidFill>
              <a:srgbClr val="EA4F0D"/>
            </a:solidFill>
            <a:prstDash val="solid"/>
            <a:round/>
            <a:headEnd len="med" w="med" type="triangle"/>
            <a:tailEnd len="med" w="med" type="triangle"/>
          </a:ln>
        </p:spPr>
      </p:cxnSp>
      <p:cxnSp>
        <p:nvCxnSpPr>
          <p:cNvPr id="2098" name="Google Shape;2098;p53"/>
          <p:cNvCxnSpPr/>
          <p:nvPr/>
        </p:nvCxnSpPr>
        <p:spPr>
          <a:xfrm>
            <a:off x="2345049" y="5347525"/>
            <a:ext cx="6972300" cy="0"/>
          </a:xfrm>
          <a:prstGeom prst="straightConnector1">
            <a:avLst/>
          </a:prstGeom>
          <a:noFill/>
          <a:ln cap="rnd" cmpd="sng" w="57150">
            <a:solidFill>
              <a:srgbClr val="EA4F0D"/>
            </a:solidFill>
            <a:prstDash val="solid"/>
            <a:round/>
            <a:headEnd len="med" w="med" type="triangle"/>
            <a:tailEnd len="med" w="med" type="triangle"/>
          </a:ln>
        </p:spPr>
      </p:cxnSp>
      <p:sp>
        <p:nvSpPr>
          <p:cNvPr id="2099" name="Google Shape;2099;p53"/>
          <p:cNvSpPr txBox="1"/>
          <p:nvPr/>
        </p:nvSpPr>
        <p:spPr>
          <a:xfrm>
            <a:off x="9231674" y="5188354"/>
            <a:ext cx="2470350" cy="295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50"/>
              <a:buFont typeface="Arial"/>
              <a:buNone/>
            </a:pPr>
            <a:r>
              <a:rPr b="1" i="0" lang="en-US" sz="1950" u="none" cap="none" strike="noStrike">
                <a:solidFill>
                  <a:srgbClr val="000000"/>
                </a:solidFill>
                <a:latin typeface="Outfit"/>
                <a:ea typeface="Outfit"/>
                <a:cs typeface="Outfit"/>
                <a:sym typeface="Outfit"/>
              </a:rPr>
              <a:t>Innovative Tech</a:t>
            </a:r>
            <a:endParaRPr b="0" i="0" sz="1400" u="none" cap="none" strike="noStrike">
              <a:solidFill>
                <a:srgbClr val="000000"/>
              </a:solidFill>
              <a:latin typeface="Arial"/>
              <a:ea typeface="Arial"/>
              <a:cs typeface="Arial"/>
              <a:sym typeface="Arial"/>
            </a:endParaRPr>
          </a:p>
        </p:txBody>
      </p:sp>
      <p:sp>
        <p:nvSpPr>
          <p:cNvPr id="2100" name="Google Shape;2100;p53"/>
          <p:cNvSpPr txBox="1"/>
          <p:nvPr/>
        </p:nvSpPr>
        <p:spPr>
          <a:xfrm>
            <a:off x="467296" y="5188354"/>
            <a:ext cx="1629300" cy="295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50"/>
              <a:buFont typeface="Arial"/>
              <a:buNone/>
            </a:pPr>
            <a:r>
              <a:rPr b="1" i="0" lang="en-US" sz="1950" u="none" cap="none" strike="noStrike">
                <a:solidFill>
                  <a:srgbClr val="000000"/>
                </a:solidFill>
                <a:latin typeface="Outfit"/>
                <a:ea typeface="Outfit"/>
                <a:cs typeface="Outfit"/>
                <a:sym typeface="Outfit"/>
              </a:rPr>
              <a:t>Legacy Tech</a:t>
            </a:r>
            <a:endParaRPr b="0" i="0" sz="1400" u="none" cap="none" strike="noStrike">
              <a:solidFill>
                <a:srgbClr val="000000"/>
              </a:solidFill>
              <a:latin typeface="Arial"/>
              <a:ea typeface="Arial"/>
              <a:cs typeface="Arial"/>
              <a:sym typeface="Arial"/>
            </a:endParaRPr>
          </a:p>
        </p:txBody>
      </p:sp>
      <p:sp>
        <p:nvSpPr>
          <p:cNvPr id="2101" name="Google Shape;2101;p53"/>
          <p:cNvSpPr txBox="1"/>
          <p:nvPr/>
        </p:nvSpPr>
        <p:spPr>
          <a:xfrm>
            <a:off x="4406142" y="8931433"/>
            <a:ext cx="2735850" cy="295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50"/>
              <a:buFont typeface="Arial"/>
              <a:buNone/>
            </a:pPr>
            <a:r>
              <a:rPr b="1" i="0" lang="en-US" sz="1950" u="none" cap="none" strike="noStrike">
                <a:solidFill>
                  <a:srgbClr val="000000"/>
                </a:solidFill>
                <a:latin typeface="Outfit"/>
                <a:ea typeface="Outfit"/>
                <a:cs typeface="Outfit"/>
                <a:sym typeface="Outfit"/>
              </a:rPr>
              <a:t>Legacy Business Model</a:t>
            </a:r>
            <a:endParaRPr b="0" i="0" sz="1400" u="none" cap="none" strike="noStrike">
              <a:solidFill>
                <a:srgbClr val="000000"/>
              </a:solidFill>
              <a:latin typeface="Arial"/>
              <a:ea typeface="Arial"/>
              <a:cs typeface="Arial"/>
              <a:sym typeface="Arial"/>
            </a:endParaRPr>
          </a:p>
        </p:txBody>
      </p:sp>
      <p:sp>
        <p:nvSpPr>
          <p:cNvPr id="2102" name="Google Shape;2102;p53"/>
          <p:cNvSpPr txBox="1"/>
          <p:nvPr/>
        </p:nvSpPr>
        <p:spPr>
          <a:xfrm>
            <a:off x="4406142" y="1391640"/>
            <a:ext cx="2735850" cy="295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50"/>
              <a:buFont typeface="Arial"/>
              <a:buNone/>
            </a:pPr>
            <a:r>
              <a:rPr b="1" i="0" lang="en-US" sz="1950" u="none" cap="none" strike="noStrike">
                <a:solidFill>
                  <a:srgbClr val="000000"/>
                </a:solidFill>
                <a:latin typeface="Outfit"/>
                <a:ea typeface="Outfit"/>
                <a:cs typeface="Outfit"/>
                <a:sym typeface="Outfit"/>
              </a:rPr>
              <a:t>Innovative Approach</a:t>
            </a:r>
            <a:endParaRPr b="0" i="0" sz="1400" u="none" cap="none" strike="noStrike">
              <a:solidFill>
                <a:srgbClr val="000000"/>
              </a:solidFill>
              <a:latin typeface="Arial"/>
              <a:ea typeface="Arial"/>
              <a:cs typeface="Arial"/>
              <a:sym typeface="Arial"/>
            </a:endParaRPr>
          </a:p>
        </p:txBody>
      </p:sp>
      <p:sp>
        <p:nvSpPr>
          <p:cNvPr descr="workflow automation platform ..." id="2103" name="Google Shape;2103;p53"/>
          <p:cNvSpPr/>
          <p:nvPr/>
        </p:nvSpPr>
        <p:spPr>
          <a:xfrm>
            <a:off x="4018265" y="2986485"/>
            <a:ext cx="1316025" cy="287310"/>
          </a:xfrm>
          <a:custGeom>
            <a:rect b="b" l="l" r="r" t="t"/>
            <a:pathLst>
              <a:path extrusionOk="0" h="287310" w="1316025">
                <a:moveTo>
                  <a:pt x="0" y="0"/>
                </a:moveTo>
                <a:lnTo>
                  <a:pt x="1316025" y="0"/>
                </a:lnTo>
                <a:lnTo>
                  <a:pt x="1316025" y="287310"/>
                </a:lnTo>
                <a:lnTo>
                  <a:pt x="0" y="287310"/>
                </a:lnTo>
                <a:lnTo>
                  <a:pt x="0" y="0"/>
                </a:lnTo>
                <a:close/>
              </a:path>
            </a:pathLst>
          </a:custGeom>
          <a:blipFill rotWithShape="1">
            <a:blip r:embed="rId6">
              <a:alphaModFix/>
            </a:blip>
            <a:stretch>
              <a:fillRect b="0" l="0" r="-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Milesight-New-Logo ~ Advancedata ..." id="2104" name="Google Shape;2104;p53"/>
          <p:cNvSpPr/>
          <p:nvPr/>
        </p:nvSpPr>
        <p:spPr>
          <a:xfrm>
            <a:off x="4098881" y="4609515"/>
            <a:ext cx="1315996" cy="358988"/>
          </a:xfrm>
          <a:custGeom>
            <a:rect b="b" l="l" r="r" t="t"/>
            <a:pathLst>
              <a:path extrusionOk="0" h="358988" w="1315996">
                <a:moveTo>
                  <a:pt x="0" y="0"/>
                </a:moveTo>
                <a:lnTo>
                  <a:pt x="1315996" y="0"/>
                </a:lnTo>
                <a:lnTo>
                  <a:pt x="1315996" y="358987"/>
                </a:lnTo>
                <a:lnTo>
                  <a:pt x="0" y="358987"/>
                </a:lnTo>
                <a:lnTo>
                  <a:pt x="0" y="0"/>
                </a:lnTo>
                <a:close/>
              </a:path>
            </a:pathLst>
          </a:custGeom>
          <a:blipFill rotWithShape="1">
            <a:blip r:embed="rId7">
              <a:alphaModFix/>
            </a:blip>
            <a:stretch>
              <a:fillRect b="0" l="0" r="-1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Sensolus | Sigfox Partner Network | The IoT solution book" id="2105" name="Google Shape;2105;p53"/>
          <p:cNvSpPr/>
          <p:nvPr/>
        </p:nvSpPr>
        <p:spPr>
          <a:xfrm>
            <a:off x="3224253" y="3779111"/>
            <a:ext cx="1812264" cy="325074"/>
          </a:xfrm>
          <a:custGeom>
            <a:rect b="b" l="l" r="r" t="t"/>
            <a:pathLst>
              <a:path extrusionOk="0" h="325074" w="1812264">
                <a:moveTo>
                  <a:pt x="0" y="0"/>
                </a:moveTo>
                <a:lnTo>
                  <a:pt x="1812264" y="0"/>
                </a:lnTo>
                <a:lnTo>
                  <a:pt x="1812264" y="325074"/>
                </a:lnTo>
                <a:lnTo>
                  <a:pt x="0" y="325074"/>
                </a:lnTo>
                <a:lnTo>
                  <a:pt x="0" y="0"/>
                </a:lnTo>
                <a:close/>
              </a:path>
            </a:pathLst>
          </a:custGeom>
          <a:blipFill rotWithShape="1">
            <a:blip r:embed="rId8">
              <a:alphaModFix/>
            </a:blip>
            <a:stretch>
              <a:fillRect b="-259855" l="-5616" r="-5874" t="-26157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Dusun - EE Times Europe" id="2106" name="Google Shape;2106;p53"/>
          <p:cNvSpPr/>
          <p:nvPr/>
        </p:nvSpPr>
        <p:spPr>
          <a:xfrm>
            <a:off x="4293748" y="6152864"/>
            <a:ext cx="1154856" cy="288711"/>
          </a:xfrm>
          <a:custGeom>
            <a:rect b="b" l="l" r="r" t="t"/>
            <a:pathLst>
              <a:path extrusionOk="0" h="288711" w="1154856">
                <a:moveTo>
                  <a:pt x="0" y="0"/>
                </a:moveTo>
                <a:lnTo>
                  <a:pt x="1154856" y="0"/>
                </a:lnTo>
                <a:lnTo>
                  <a:pt x="1154856" y="288710"/>
                </a:lnTo>
                <a:lnTo>
                  <a:pt x="0" y="28871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Ubisense - Ultra-Wideband Real-Time ..." id="2107" name="Google Shape;2107;p53"/>
          <p:cNvSpPr/>
          <p:nvPr/>
        </p:nvSpPr>
        <p:spPr>
          <a:xfrm>
            <a:off x="3439652" y="6630038"/>
            <a:ext cx="1812261" cy="318396"/>
          </a:xfrm>
          <a:custGeom>
            <a:rect b="b" l="l" r="r" t="t"/>
            <a:pathLst>
              <a:path extrusionOk="0" h="318396" w="1812261">
                <a:moveTo>
                  <a:pt x="0" y="0"/>
                </a:moveTo>
                <a:lnTo>
                  <a:pt x="1812260" y="0"/>
                </a:lnTo>
                <a:lnTo>
                  <a:pt x="1812260" y="318396"/>
                </a:lnTo>
                <a:lnTo>
                  <a:pt x="0" y="318396"/>
                </a:lnTo>
                <a:lnTo>
                  <a:pt x="0" y="0"/>
                </a:lnTo>
                <a:close/>
              </a:path>
            </a:pathLst>
          </a:custGeom>
          <a:blipFill rotWithShape="1">
            <a:blip r:embed="rId10">
              <a:alphaModFix/>
            </a:blip>
            <a:stretch>
              <a:fillRect b="-4"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CenTrak Introduces Cloud-Based Workflow ..." id="2108" name="Google Shape;2108;p53"/>
          <p:cNvSpPr/>
          <p:nvPr/>
        </p:nvSpPr>
        <p:spPr>
          <a:xfrm>
            <a:off x="3056553" y="5717205"/>
            <a:ext cx="1812262" cy="412017"/>
          </a:xfrm>
          <a:custGeom>
            <a:rect b="b" l="l" r="r" t="t"/>
            <a:pathLst>
              <a:path extrusionOk="0" h="412017" w="1812262">
                <a:moveTo>
                  <a:pt x="0" y="0"/>
                </a:moveTo>
                <a:lnTo>
                  <a:pt x="1812262" y="0"/>
                </a:lnTo>
                <a:lnTo>
                  <a:pt x="1812262" y="412017"/>
                </a:lnTo>
                <a:lnTo>
                  <a:pt x="0" y="412017"/>
                </a:lnTo>
                <a:lnTo>
                  <a:pt x="0" y="0"/>
                </a:lnTo>
                <a:close/>
              </a:path>
            </a:pathLst>
          </a:custGeom>
          <a:blipFill rotWithShape="1">
            <a:blip r:embed="rId11">
              <a:alphaModFix/>
            </a:blip>
            <a:stretch>
              <a:fillRect b="-61509" l="0" r="0" t="-6974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Blueiot - Crunchbase Company Profile ..." id="2109" name="Google Shape;2109;p53"/>
          <p:cNvSpPr/>
          <p:nvPr/>
        </p:nvSpPr>
        <p:spPr>
          <a:xfrm>
            <a:off x="6996171" y="5683384"/>
            <a:ext cx="1031388" cy="248804"/>
          </a:xfrm>
          <a:custGeom>
            <a:rect b="b" l="l" r="r" t="t"/>
            <a:pathLst>
              <a:path extrusionOk="0" h="248804" w="1031388">
                <a:moveTo>
                  <a:pt x="0" y="0"/>
                </a:moveTo>
                <a:lnTo>
                  <a:pt x="1031388" y="0"/>
                </a:lnTo>
                <a:lnTo>
                  <a:pt x="1031388" y="248804"/>
                </a:lnTo>
                <a:lnTo>
                  <a:pt x="0" y="24880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Indoor Tracking Services - Real Time ..." id="2110" name="Google Shape;2110;p53"/>
          <p:cNvSpPr/>
          <p:nvPr/>
        </p:nvSpPr>
        <p:spPr>
          <a:xfrm>
            <a:off x="6212565" y="6156231"/>
            <a:ext cx="1305538" cy="469992"/>
          </a:xfrm>
          <a:custGeom>
            <a:rect b="b" l="l" r="r" t="t"/>
            <a:pathLst>
              <a:path extrusionOk="0" h="469992" w="1305538">
                <a:moveTo>
                  <a:pt x="0" y="0"/>
                </a:moveTo>
                <a:lnTo>
                  <a:pt x="1305539" y="0"/>
                </a:lnTo>
                <a:lnTo>
                  <a:pt x="1305539" y="469992"/>
                </a:lnTo>
                <a:lnTo>
                  <a:pt x="0" y="46999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Zebra Technologies - GovSmart - IT Solutions" id="2111" name="Google Shape;2111;p53"/>
          <p:cNvSpPr/>
          <p:nvPr/>
        </p:nvSpPr>
        <p:spPr>
          <a:xfrm>
            <a:off x="1191156" y="7101762"/>
            <a:ext cx="638762" cy="1024677"/>
          </a:xfrm>
          <a:custGeom>
            <a:rect b="b" l="l" r="r" t="t"/>
            <a:pathLst>
              <a:path extrusionOk="0" h="1024677" w="638762">
                <a:moveTo>
                  <a:pt x="0" y="0"/>
                </a:moveTo>
                <a:lnTo>
                  <a:pt x="638762" y="0"/>
                </a:lnTo>
                <a:lnTo>
                  <a:pt x="638762" y="1024677"/>
                </a:lnTo>
                <a:lnTo>
                  <a:pt x="0" y="1024677"/>
                </a:lnTo>
                <a:lnTo>
                  <a:pt x="0" y="0"/>
                </a:lnTo>
                <a:close/>
              </a:path>
            </a:pathLst>
          </a:custGeom>
          <a:blipFill rotWithShape="1">
            <a:blip r:embed="rId14">
              <a:alphaModFix/>
            </a:blip>
            <a:stretch>
              <a:fillRect b="0" l="0" r="-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utomation Anywhere Logo Corporate Two ..." id="2112" name="Google Shape;2112;p53"/>
          <p:cNvSpPr/>
          <p:nvPr/>
        </p:nvSpPr>
        <p:spPr>
          <a:xfrm>
            <a:off x="6836367" y="2366934"/>
            <a:ext cx="1351012" cy="496544"/>
          </a:xfrm>
          <a:custGeom>
            <a:rect b="b" l="l" r="r" t="t"/>
            <a:pathLst>
              <a:path extrusionOk="0" h="496544" w="1351012">
                <a:moveTo>
                  <a:pt x="0" y="0"/>
                </a:moveTo>
                <a:lnTo>
                  <a:pt x="1351013" y="0"/>
                </a:lnTo>
                <a:lnTo>
                  <a:pt x="1351013" y="496544"/>
                </a:lnTo>
                <a:lnTo>
                  <a:pt x="0" y="496544"/>
                </a:lnTo>
                <a:lnTo>
                  <a:pt x="0" y="0"/>
                </a:lnTo>
                <a:close/>
              </a:path>
            </a:pathLst>
          </a:custGeom>
          <a:blipFill rotWithShape="1">
            <a:blip r:embed="rId15">
              <a:alphaModFix/>
            </a:blip>
            <a:stretch>
              <a:fillRect b="-6"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Next-Gen RTLS for Healthcare, Hospitals ..." id="2113" name="Google Shape;2113;p53"/>
          <p:cNvSpPr/>
          <p:nvPr/>
        </p:nvSpPr>
        <p:spPr>
          <a:xfrm>
            <a:off x="6399003" y="4716806"/>
            <a:ext cx="1468089" cy="294861"/>
          </a:xfrm>
          <a:custGeom>
            <a:rect b="b" l="l" r="r" t="t"/>
            <a:pathLst>
              <a:path extrusionOk="0" h="294861" w="1468089">
                <a:moveTo>
                  <a:pt x="0" y="0"/>
                </a:moveTo>
                <a:lnTo>
                  <a:pt x="1468089" y="0"/>
                </a:lnTo>
                <a:lnTo>
                  <a:pt x="1468089" y="294860"/>
                </a:lnTo>
                <a:lnTo>
                  <a:pt x="0" y="294860"/>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2021 IoT Asset Tracking Strategy" id="2114" name="Google Shape;2114;p53"/>
          <p:cNvSpPr/>
          <p:nvPr/>
        </p:nvSpPr>
        <p:spPr>
          <a:xfrm>
            <a:off x="6790906" y="3569538"/>
            <a:ext cx="1096977" cy="573258"/>
          </a:xfrm>
          <a:custGeom>
            <a:rect b="b" l="l" r="r" t="t"/>
            <a:pathLst>
              <a:path extrusionOk="0" h="573258" w="1096977">
                <a:moveTo>
                  <a:pt x="0" y="0"/>
                </a:moveTo>
                <a:lnTo>
                  <a:pt x="1096977" y="0"/>
                </a:lnTo>
                <a:lnTo>
                  <a:pt x="1096977" y="573258"/>
                </a:lnTo>
                <a:lnTo>
                  <a:pt x="0" y="573258"/>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Kontakt Developers" id="2115" name="Google Shape;2115;p53"/>
          <p:cNvSpPr/>
          <p:nvPr/>
        </p:nvSpPr>
        <p:spPr>
          <a:xfrm>
            <a:off x="6054548" y="3001710"/>
            <a:ext cx="1376161" cy="413857"/>
          </a:xfrm>
          <a:custGeom>
            <a:rect b="b" l="l" r="r" t="t"/>
            <a:pathLst>
              <a:path extrusionOk="0" h="413857" w="1376161">
                <a:moveTo>
                  <a:pt x="0" y="0"/>
                </a:moveTo>
                <a:lnTo>
                  <a:pt x="1376161" y="0"/>
                </a:lnTo>
                <a:lnTo>
                  <a:pt x="1376161" y="413858"/>
                </a:lnTo>
                <a:lnTo>
                  <a:pt x="0" y="413858"/>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Sewio Logotypes - Sewio RTLS" id="2116" name="Google Shape;2116;p53"/>
          <p:cNvSpPr/>
          <p:nvPr/>
        </p:nvSpPr>
        <p:spPr>
          <a:xfrm>
            <a:off x="6054378" y="4200574"/>
            <a:ext cx="1330541" cy="374313"/>
          </a:xfrm>
          <a:custGeom>
            <a:rect b="b" l="l" r="r" t="t"/>
            <a:pathLst>
              <a:path extrusionOk="0" h="374313" w="1330541">
                <a:moveTo>
                  <a:pt x="0" y="0"/>
                </a:moveTo>
                <a:lnTo>
                  <a:pt x="1330540" y="0"/>
                </a:lnTo>
                <a:lnTo>
                  <a:pt x="1330540" y="374314"/>
                </a:lnTo>
                <a:lnTo>
                  <a:pt x="0" y="374314"/>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Brand Assets" id="2117" name="Google Shape;2117;p53"/>
          <p:cNvSpPr/>
          <p:nvPr/>
        </p:nvSpPr>
        <p:spPr>
          <a:xfrm>
            <a:off x="6234957" y="7040682"/>
            <a:ext cx="1154851" cy="1146855"/>
          </a:xfrm>
          <a:custGeom>
            <a:rect b="b" l="l" r="r" t="t"/>
            <a:pathLst>
              <a:path extrusionOk="0" h="1146855" w="1154851">
                <a:moveTo>
                  <a:pt x="0" y="0"/>
                </a:moveTo>
                <a:lnTo>
                  <a:pt x="1154851" y="0"/>
                </a:lnTo>
                <a:lnTo>
                  <a:pt x="1154851" y="1146855"/>
                </a:lnTo>
                <a:lnTo>
                  <a:pt x="0" y="1146855"/>
                </a:lnTo>
                <a:lnTo>
                  <a:pt x="0" y="0"/>
                </a:lnTo>
                <a:close/>
              </a:path>
            </a:pathLst>
          </a:custGeom>
          <a:blipFill rotWithShape="1">
            <a:blip r:embed="rId20">
              <a:alphaModFix/>
            </a:blip>
            <a:stretch>
              <a:fillRect b="-5"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8" name="Google Shape;2118;p53"/>
          <p:cNvSpPr/>
          <p:nvPr/>
        </p:nvSpPr>
        <p:spPr>
          <a:xfrm>
            <a:off x="7910126" y="4149227"/>
            <a:ext cx="858636" cy="294798"/>
          </a:xfrm>
          <a:custGeom>
            <a:rect b="b" l="l" r="r" t="t"/>
            <a:pathLst>
              <a:path extrusionOk="0" h="294798" w="858636">
                <a:moveTo>
                  <a:pt x="0" y="0"/>
                </a:moveTo>
                <a:lnTo>
                  <a:pt x="858636" y="0"/>
                </a:lnTo>
                <a:lnTo>
                  <a:pt x="858636" y="294798"/>
                </a:lnTo>
                <a:lnTo>
                  <a:pt x="0" y="294798"/>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9" name="Google Shape;2119;p53"/>
          <p:cNvSpPr txBox="1"/>
          <p:nvPr/>
        </p:nvSpPr>
        <p:spPr>
          <a:xfrm>
            <a:off x="1980111" y="7237245"/>
            <a:ext cx="3002700" cy="80972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Market Leader with legacy hardware culture and a vulnerable channel to exploit</a:t>
            </a:r>
            <a:endParaRPr b="0" i="0" sz="1400" u="none" cap="none" strike="noStrike">
              <a:solidFill>
                <a:srgbClr val="000000"/>
              </a:solidFill>
              <a:latin typeface="Arial"/>
              <a:ea typeface="Arial"/>
              <a:cs typeface="Arial"/>
              <a:sym typeface="Arial"/>
            </a:endParaRPr>
          </a:p>
        </p:txBody>
      </p:sp>
      <p:sp>
        <p:nvSpPr>
          <p:cNvPr id="2120" name="Google Shape;2120;p53"/>
          <p:cNvSpPr txBox="1"/>
          <p:nvPr/>
        </p:nvSpPr>
        <p:spPr>
          <a:xfrm>
            <a:off x="7344673" y="7237245"/>
            <a:ext cx="3774000" cy="80972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Market Leader with good tech but Direct Sale model alienates channel players looking for next gen</a:t>
            </a:r>
            <a:endParaRPr b="0" i="0" sz="1400" u="none" cap="none" strike="noStrike">
              <a:solidFill>
                <a:srgbClr val="000000"/>
              </a:solidFill>
              <a:latin typeface="Arial"/>
              <a:ea typeface="Arial"/>
              <a:cs typeface="Arial"/>
              <a:sym typeface="Arial"/>
            </a:endParaRPr>
          </a:p>
        </p:txBody>
      </p:sp>
      <p:sp>
        <p:nvSpPr>
          <p:cNvPr descr="AirFinder (@AirFinderRTLS) / X" id="2121" name="Google Shape;2121;p53"/>
          <p:cNvSpPr/>
          <p:nvPr/>
        </p:nvSpPr>
        <p:spPr>
          <a:xfrm>
            <a:off x="7994116" y="2863463"/>
            <a:ext cx="858638" cy="858638"/>
          </a:xfrm>
          <a:custGeom>
            <a:rect b="b" l="l" r="r" t="t"/>
            <a:pathLst>
              <a:path extrusionOk="0" h="858638" w="858638">
                <a:moveTo>
                  <a:pt x="0" y="0"/>
                </a:moveTo>
                <a:lnTo>
                  <a:pt x="858638" y="0"/>
                </a:lnTo>
                <a:lnTo>
                  <a:pt x="858638" y="858637"/>
                </a:lnTo>
                <a:lnTo>
                  <a:pt x="0" y="858637"/>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2" name="Google Shape;2122;p53"/>
          <p:cNvSpPr txBox="1"/>
          <p:nvPr/>
        </p:nvSpPr>
        <p:spPr>
          <a:xfrm>
            <a:off x="12218850" y="1604614"/>
            <a:ext cx="5873700" cy="6448458"/>
          </a:xfrm>
          <a:prstGeom prst="rect">
            <a:avLst/>
          </a:prstGeom>
          <a:noFill/>
          <a:ln>
            <a:noFill/>
          </a:ln>
        </p:spPr>
        <p:txBody>
          <a:bodyPr anchorCtr="0" anchor="t" bIns="0" lIns="0" spcFirstLastPara="1" rIns="0" wrap="square" tIns="0">
            <a:spAutoFit/>
          </a:bodyPr>
          <a:lstStyle/>
          <a:p>
            <a:pPr indent="-217170" lvl="1" marL="434340" marR="0" rtl="0" algn="l">
              <a:lnSpc>
                <a:spcPct val="150000"/>
              </a:lnSpc>
              <a:spcBef>
                <a:spcPts val="0"/>
              </a:spcBef>
              <a:spcAft>
                <a:spcPts val="0"/>
              </a:spcAft>
              <a:buClr>
                <a:srgbClr val="FFFFFF"/>
              </a:buClr>
              <a:buSzPts val="2400"/>
              <a:buFont typeface="Arial"/>
              <a:buChar char="•"/>
            </a:pPr>
            <a:r>
              <a:rPr b="0" i="0" lang="en-US" sz="2400" u="none" cap="none" strike="noStrike">
                <a:solidFill>
                  <a:srgbClr val="FFFFFF"/>
                </a:solidFill>
                <a:latin typeface="Outfit"/>
                <a:ea typeface="Outfit"/>
                <a:cs typeface="Outfit"/>
                <a:sym typeface="Outfit"/>
              </a:rPr>
              <a:t>Established incumbents and competitors attempt to apply legacy IoT tech through highly restrictive transactional business models.</a:t>
            </a:r>
            <a:endParaRPr b="0" i="0" sz="1400" u="none" cap="none" strike="noStrike">
              <a:solidFill>
                <a:srgbClr val="000000"/>
              </a:solidFill>
              <a:latin typeface="Arial"/>
              <a:ea typeface="Arial"/>
              <a:cs typeface="Arial"/>
              <a:sym typeface="Arial"/>
            </a:endParaRPr>
          </a:p>
          <a:p>
            <a:pPr indent="-217170" lvl="1" marL="434340" marR="0" rtl="0" algn="l">
              <a:lnSpc>
                <a:spcPct val="150000"/>
              </a:lnSpc>
              <a:spcBef>
                <a:spcPts val="0"/>
              </a:spcBef>
              <a:spcAft>
                <a:spcPts val="0"/>
              </a:spcAft>
              <a:buClr>
                <a:srgbClr val="FFFFFF"/>
              </a:buClr>
              <a:buSzPts val="2400"/>
              <a:buFont typeface="Arial"/>
              <a:buChar char="•"/>
            </a:pPr>
            <a:r>
              <a:rPr b="0" i="0" lang="en-US" sz="2400" u="none" cap="none" strike="noStrike">
                <a:solidFill>
                  <a:srgbClr val="FFFFFF"/>
                </a:solidFill>
                <a:latin typeface="Outfit"/>
                <a:ea typeface="Outfit"/>
                <a:cs typeface="Outfit"/>
                <a:sym typeface="Outfit"/>
              </a:rPr>
              <a:t>Dot Ai brings modern, AI-driven tech to a fragmented market through a SaaS business model.</a:t>
            </a:r>
            <a:endParaRPr b="0" i="0" sz="1400" u="none" cap="none" strike="noStrike">
              <a:solidFill>
                <a:srgbClr val="000000"/>
              </a:solidFill>
              <a:latin typeface="Arial"/>
              <a:ea typeface="Arial"/>
              <a:cs typeface="Arial"/>
              <a:sym typeface="Arial"/>
            </a:endParaRPr>
          </a:p>
          <a:p>
            <a:pPr indent="-217170" lvl="1" marL="434340" marR="0" rtl="0" algn="l">
              <a:lnSpc>
                <a:spcPct val="150000"/>
              </a:lnSpc>
              <a:spcBef>
                <a:spcPts val="0"/>
              </a:spcBef>
              <a:spcAft>
                <a:spcPts val="0"/>
              </a:spcAft>
              <a:buClr>
                <a:srgbClr val="FFFFFF"/>
              </a:buClr>
              <a:buSzPts val="2400"/>
              <a:buFont typeface="Arial"/>
              <a:buChar char="•"/>
            </a:pPr>
            <a:r>
              <a:rPr b="1" i="0" lang="en-US" sz="2400" u="none" cap="none" strike="noStrike">
                <a:solidFill>
                  <a:srgbClr val="FFFFFF"/>
                </a:solidFill>
                <a:latin typeface="Outfit"/>
                <a:ea typeface="Outfit"/>
                <a:cs typeface="Outfit"/>
                <a:sym typeface="Outfit"/>
              </a:rPr>
              <a:t>Dot Ai’s key differentiators:</a:t>
            </a:r>
            <a:endParaRPr b="0" i="0" sz="1400" u="none" cap="none" strike="noStrike">
              <a:solidFill>
                <a:srgbClr val="000000"/>
              </a:solidFill>
              <a:latin typeface="Arial"/>
              <a:ea typeface="Arial"/>
              <a:cs typeface="Arial"/>
              <a:sym typeface="Arial"/>
            </a:endParaRPr>
          </a:p>
          <a:p>
            <a:pPr indent="-348933" lvl="2" marL="1046798" marR="0" rtl="0" algn="l">
              <a:lnSpc>
                <a:spcPct val="150000"/>
              </a:lnSpc>
              <a:spcBef>
                <a:spcPts val="0"/>
              </a:spcBef>
              <a:spcAft>
                <a:spcPts val="0"/>
              </a:spcAft>
              <a:buClr>
                <a:srgbClr val="FFFFFF"/>
              </a:buClr>
              <a:buSzPts val="2100"/>
              <a:buFont typeface="Arial"/>
              <a:buChar char="⚬"/>
            </a:pPr>
            <a:r>
              <a:rPr b="0" i="0" lang="en-US" sz="2100" u="none" cap="none" strike="noStrike">
                <a:solidFill>
                  <a:srgbClr val="FFFFFF"/>
                </a:solidFill>
                <a:latin typeface="Outfit"/>
                <a:ea typeface="Outfit"/>
                <a:cs typeface="Outfit"/>
                <a:sym typeface="Outfit"/>
              </a:rPr>
              <a:t>Invests heavily in AI development </a:t>
            </a:r>
            <a:endParaRPr b="0" i="0" sz="1400" u="none" cap="none" strike="noStrike">
              <a:solidFill>
                <a:srgbClr val="000000"/>
              </a:solidFill>
              <a:latin typeface="Arial"/>
              <a:ea typeface="Arial"/>
              <a:cs typeface="Arial"/>
              <a:sym typeface="Arial"/>
            </a:endParaRPr>
          </a:p>
          <a:p>
            <a:pPr indent="-348933" lvl="2" marL="1046798" marR="0" rtl="0" algn="l">
              <a:lnSpc>
                <a:spcPct val="150000"/>
              </a:lnSpc>
              <a:spcBef>
                <a:spcPts val="0"/>
              </a:spcBef>
              <a:spcAft>
                <a:spcPts val="0"/>
              </a:spcAft>
              <a:buClr>
                <a:srgbClr val="FFFFFF"/>
              </a:buClr>
              <a:buSzPts val="2100"/>
              <a:buFont typeface="Arial"/>
              <a:buChar char="⚬"/>
            </a:pPr>
            <a:r>
              <a:rPr b="0" i="0" lang="en-US" sz="2100" u="none" cap="none" strike="noStrike">
                <a:solidFill>
                  <a:srgbClr val="FFFFFF"/>
                </a:solidFill>
                <a:latin typeface="Outfit"/>
                <a:ea typeface="Outfit"/>
                <a:cs typeface="Outfit"/>
                <a:sym typeface="Outfit"/>
              </a:rPr>
              <a:t>Simplifies complex buying decisions</a:t>
            </a:r>
            <a:endParaRPr b="0" i="0" sz="1400" u="none" cap="none" strike="noStrike">
              <a:solidFill>
                <a:srgbClr val="000000"/>
              </a:solidFill>
              <a:latin typeface="Arial"/>
              <a:ea typeface="Arial"/>
              <a:cs typeface="Arial"/>
              <a:sym typeface="Arial"/>
            </a:endParaRPr>
          </a:p>
          <a:p>
            <a:pPr indent="-348933" lvl="2" marL="1046798" marR="0" rtl="0" algn="l">
              <a:lnSpc>
                <a:spcPct val="150000"/>
              </a:lnSpc>
              <a:spcBef>
                <a:spcPts val="0"/>
              </a:spcBef>
              <a:spcAft>
                <a:spcPts val="0"/>
              </a:spcAft>
              <a:buClr>
                <a:srgbClr val="FFFFFF"/>
              </a:buClr>
              <a:buSzPts val="2100"/>
              <a:buFont typeface="Arial"/>
              <a:buChar char="⚬"/>
            </a:pPr>
            <a:r>
              <a:rPr b="0" i="0" lang="en-US" sz="2100" u="none" cap="none" strike="noStrike">
                <a:solidFill>
                  <a:srgbClr val="FFFFFF"/>
                </a:solidFill>
                <a:latin typeface="Outfit"/>
                <a:ea typeface="Outfit"/>
                <a:cs typeface="Outfit"/>
                <a:sym typeface="Outfit"/>
              </a:rPr>
              <a:t>Leverages device-agnostic software</a:t>
            </a:r>
            <a:endParaRPr b="0" i="0" sz="1400" u="none" cap="none" strike="noStrike">
              <a:solidFill>
                <a:srgbClr val="000000"/>
              </a:solidFill>
              <a:latin typeface="Arial"/>
              <a:ea typeface="Arial"/>
              <a:cs typeface="Arial"/>
              <a:sym typeface="Arial"/>
            </a:endParaRPr>
          </a:p>
          <a:p>
            <a:pPr indent="-348933" lvl="2" marL="1046798" marR="0" rtl="0" algn="l">
              <a:lnSpc>
                <a:spcPct val="150000"/>
              </a:lnSpc>
              <a:spcBef>
                <a:spcPts val="0"/>
              </a:spcBef>
              <a:spcAft>
                <a:spcPts val="0"/>
              </a:spcAft>
              <a:buClr>
                <a:srgbClr val="FFFFFF"/>
              </a:buClr>
              <a:buSzPts val="2100"/>
              <a:buFont typeface="Arial"/>
              <a:buChar char="⚬"/>
            </a:pPr>
            <a:r>
              <a:rPr b="0" i="0" lang="en-US" sz="2100" u="none" cap="none" strike="noStrike">
                <a:solidFill>
                  <a:srgbClr val="FFFFFF"/>
                </a:solidFill>
                <a:latin typeface="Outfit"/>
                <a:ea typeface="Outfit"/>
                <a:cs typeface="Outfit"/>
                <a:sym typeface="Outfit"/>
              </a:rPr>
              <a:t>Enhances accuracy &amp; reliability of location data</a:t>
            </a:r>
            <a:endParaRPr b="0" i="0" sz="1400" u="none" cap="none" strike="noStrike">
              <a:solidFill>
                <a:srgbClr val="000000"/>
              </a:solidFill>
              <a:latin typeface="Arial"/>
              <a:ea typeface="Arial"/>
              <a:cs typeface="Arial"/>
              <a:sym typeface="Arial"/>
            </a:endParaRPr>
          </a:p>
          <a:p>
            <a:pPr indent="-348933" lvl="2" marL="1046798" marR="0" rtl="0" algn="l">
              <a:lnSpc>
                <a:spcPct val="150000"/>
              </a:lnSpc>
              <a:spcBef>
                <a:spcPts val="0"/>
              </a:spcBef>
              <a:spcAft>
                <a:spcPts val="0"/>
              </a:spcAft>
              <a:buClr>
                <a:srgbClr val="FFFFFF"/>
              </a:buClr>
              <a:buSzPts val="2100"/>
              <a:buFont typeface="Arial"/>
              <a:buChar char="⚬"/>
            </a:pPr>
            <a:r>
              <a:rPr b="0" i="0" lang="en-US" sz="2100" u="none" cap="none" strike="noStrike">
                <a:solidFill>
                  <a:srgbClr val="FFFFFF"/>
                </a:solidFill>
                <a:latin typeface="Outfit"/>
                <a:ea typeface="Outfit"/>
                <a:cs typeface="Outfit"/>
                <a:sym typeface="Outfit"/>
              </a:rPr>
              <a:t>Dramatically lowers TCO (total cost of ownership) over time</a:t>
            </a:r>
            <a:endParaRPr b="0" i="0" sz="1400" u="none" cap="none" strike="noStrike">
              <a:solidFill>
                <a:srgbClr val="000000"/>
              </a:solidFill>
              <a:latin typeface="Arial"/>
              <a:ea typeface="Arial"/>
              <a:cs typeface="Arial"/>
              <a:sym typeface="Arial"/>
            </a:endParaRPr>
          </a:p>
        </p:txBody>
      </p:sp>
      <p:sp>
        <p:nvSpPr>
          <p:cNvPr id="2123" name="Google Shape;2123;p53"/>
          <p:cNvSpPr/>
          <p:nvPr/>
        </p:nvSpPr>
        <p:spPr>
          <a:xfrm>
            <a:off x="9579975" y="2277072"/>
            <a:ext cx="1154848" cy="948225"/>
          </a:xfrm>
          <a:custGeom>
            <a:rect b="b" l="l" r="r" t="t"/>
            <a:pathLst>
              <a:path extrusionOk="0" h="948225" w="1154848">
                <a:moveTo>
                  <a:pt x="0" y="0"/>
                </a:moveTo>
                <a:lnTo>
                  <a:pt x="1154849" y="0"/>
                </a:lnTo>
                <a:lnTo>
                  <a:pt x="1154849" y="948225"/>
                </a:lnTo>
                <a:lnTo>
                  <a:pt x="0" y="9482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4" name="Google Shape;2124;p53"/>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6"/>
          <p:cNvSpPr txBox="1"/>
          <p:nvPr/>
        </p:nvSpPr>
        <p:spPr>
          <a:xfrm>
            <a:off x="1348725" y="1823874"/>
            <a:ext cx="15590550" cy="4565142"/>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This Presentation contains financial forecasts for the Company with respect to certain financial results for the Company. Neither SUAC’s nor the Company’s independent auditors have audited, studied, reviewed, compiled or performed any procedures with respect to the projections for the purpose of their inclusion in this Presentation, and accordingly, they did not express an opinion or provide any other form of assurance with respect thereto for the purpose of this Presentation. These projections are forward-looking statements and should not be relied upon as being necessarily indicative of future results. In this Presentation, certain of the above-mentioned projected information has been provided for purposes of providing comparisons with historical data. The assumptions and estimates underlying the prospective financial information are inherently uncertain and are subject to a wide variety of significant business, economic and competitive risks and uncertainties that could cause actual results to differ materially from those contained in the prospective financial information. Accordingly, there can be no assurance that the prospective results are indicative of the future performance of the Company or that actual results will not differ materially from those present in the prospective financial information. Inclusion of the prospective financial information in this Presentation should not be regarded as a representation by any person that the results contained in the prospective financial information will be achieved.</a:t>
            </a:r>
            <a:endParaRPr b="0" i="0" sz="1400" u="none" cap="none" strike="noStrike">
              <a:solidFill>
                <a:srgbClr val="000000"/>
              </a:solidFill>
              <a:latin typeface="Arial"/>
              <a:ea typeface="Arial"/>
              <a:cs typeface="Arial"/>
              <a:sym typeface="Arial"/>
            </a:endParaRPr>
          </a:p>
        </p:txBody>
      </p:sp>
      <p:sp>
        <p:nvSpPr>
          <p:cNvPr id="142" name="Google Shape;142;p6"/>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6</a:t>
            </a:r>
            <a:endParaRPr b="0" i="0" sz="1400" u="none" cap="none" strike="noStrike">
              <a:solidFill>
                <a:srgbClr val="000000"/>
              </a:solidFill>
              <a:latin typeface="Arial"/>
              <a:ea typeface="Arial"/>
              <a:cs typeface="Arial"/>
              <a:sym typeface="Arial"/>
            </a:endParaRPr>
          </a:p>
        </p:txBody>
      </p:sp>
      <p:sp>
        <p:nvSpPr>
          <p:cNvPr id="143" name="Google Shape;143;p6"/>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Disclaimer: Use of Projections</a:t>
            </a:r>
            <a:endParaRPr b="0" i="0" sz="1400" u="none" cap="none" strike="noStrike">
              <a:solidFill>
                <a:srgbClr val="000000"/>
              </a:solidFill>
              <a:latin typeface="Arial"/>
              <a:ea typeface="Arial"/>
              <a:cs typeface="Arial"/>
              <a:sym typeface="Arial"/>
            </a:endParaRPr>
          </a:p>
        </p:txBody>
      </p:sp>
      <p:sp>
        <p:nvSpPr>
          <p:cNvPr id="144" name="Google Shape;144;p6"/>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7"/>
          <p:cNvSpPr txBox="1"/>
          <p:nvPr/>
        </p:nvSpPr>
        <p:spPr>
          <a:xfrm>
            <a:off x="1348725" y="1681625"/>
            <a:ext cx="15590700" cy="692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Outfit"/>
                <a:ea typeface="Outfit"/>
                <a:cs typeface="Outfit"/>
                <a:sym typeface="Outfit"/>
              </a:rPr>
              <a:t>The historical financial information and data contained in this Presentation has not been audited in accordance with the standards of the Public Company Accounting Oversight Board and does not conform to Regulation S-X. Such information and data may not be included in, may be adjusted in or may be presented differently in the registration statement to be filed by SUAC relating to the Business Combination and the proxy statement/prospectus contained therein. This Presentation also includes certain financial measures not presented in accordance with generally accepted accounting principles (“GAAP”) including Adjusted EBITDA and certain ratios and other metrics derived therefrom. The Company defines Adjusted EBITDA as net income (loss) before interest expense, tax expense, depreciation and amortization, stock-based compensation expense and other one-time or non-recurring expenses, such as executive recruiting fees, severance, 3rd party consulting fees, and transaction-related fees, among others, that the Company does not believe are recurring in nature or necessary for the ongoing operations of the business. Non-GAAP financial measures are not measures of financial performance in accordance with GAAP and may exclude items that are significant in understanding and assessing the Company's financial results. Therefore, these measures should not be considered in isolation or as an alternative to net income, cash flows from operations or other measures of profitability, liquidity or performance under GAAP. You should be aware that the Company's presentation of these measures may not be comparable to similarly-titled measures used by other companies. The Company believes these non-GAAP measures of financial results provide useful information to management and investors regarding certain financial and business trends relating to the Company's financial condition and results of operations. The Company believes that the use of non-GAAP financial measures provides an additional tool for investors to use in evaluating ongoing operating results and trends in comparing the Company’s financial measures with other similar companies, many of which present similar non-GAAP financial measures to investors. These non-GAAP financial measures are subject to inherent limitations as they reflect the exercise of judgments by management about which expense and income are excluded or included in determining these non-GAAP financial measures. This Presentation also includes certain projections of non-GAAP financial measures. Due to the high variability and difficulty in making accurate forecasts and projections of some of the information excluded from these projected measures, together with some of the excluded information not being ascertainable or accessible, the Company in unable to quantify certain amounts that would be required to be included in the most directly comparable GAAP financial measures without unreasonable effort. Consequently, no disclosure of estimated comparable GAAP measures is included and no reconciliation of the forward-looking non-GAAP financial measures is included.</a:t>
            </a:r>
            <a:endParaRPr b="0" i="0" sz="1400" u="none" cap="none" strike="noStrike">
              <a:solidFill>
                <a:srgbClr val="000000"/>
              </a:solidFill>
              <a:latin typeface="Arial"/>
              <a:ea typeface="Arial"/>
              <a:cs typeface="Arial"/>
              <a:sym typeface="Arial"/>
            </a:endParaRPr>
          </a:p>
        </p:txBody>
      </p:sp>
      <p:sp>
        <p:nvSpPr>
          <p:cNvPr id="154" name="Google Shape;154;p7"/>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7</a:t>
            </a:r>
            <a:endParaRPr b="0" i="0" sz="1400" u="none" cap="none" strike="noStrike">
              <a:solidFill>
                <a:srgbClr val="000000"/>
              </a:solidFill>
              <a:latin typeface="Arial"/>
              <a:ea typeface="Arial"/>
              <a:cs typeface="Arial"/>
              <a:sym typeface="Arial"/>
            </a:endParaRPr>
          </a:p>
        </p:txBody>
      </p:sp>
      <p:sp>
        <p:nvSpPr>
          <p:cNvPr id="155" name="Google Shape;155;p7"/>
          <p:cNvSpPr txBox="1"/>
          <p:nvPr/>
        </p:nvSpPr>
        <p:spPr>
          <a:xfrm>
            <a:off x="365745" y="245176"/>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Disclaimer: Financial Information</a:t>
            </a:r>
            <a:endParaRPr b="0" i="0" sz="1400" u="none" cap="none" strike="noStrike">
              <a:solidFill>
                <a:srgbClr val="000000"/>
              </a:solidFill>
              <a:latin typeface="Arial"/>
              <a:ea typeface="Arial"/>
              <a:cs typeface="Arial"/>
              <a:sym typeface="Arial"/>
            </a:endParaRPr>
          </a:p>
        </p:txBody>
      </p:sp>
      <p:sp>
        <p:nvSpPr>
          <p:cNvPr id="156" name="Google Shape;156;p7"/>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8"/>
          <p:cNvSpPr txBox="1"/>
          <p:nvPr/>
        </p:nvSpPr>
        <p:spPr>
          <a:xfrm>
            <a:off x="1348725" y="1903450"/>
            <a:ext cx="15590550" cy="333408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Outfit"/>
                <a:ea typeface="Outfit"/>
                <a:cs typeface="Outfit"/>
                <a:sym typeface="Outfit"/>
              </a:rPr>
              <a:t>Industry and Market Data</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In this Presentation, the Company relies on and refers to certain information and statistics obtained from third-party sources which it believes to be reliable. Neither SUAC nor the Company has independently verified the accuracy or completeness of any such third-party information.</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t/>
            </a:r>
            <a:endParaRPr b="0" i="0" sz="2100" u="none" cap="none" strike="noStrike">
              <a:solidFill>
                <a:srgbClr val="000000"/>
              </a:solidFill>
              <a:latin typeface="Outfit"/>
              <a:ea typeface="Outfit"/>
              <a:cs typeface="Outfit"/>
              <a:sym typeface="Outfit"/>
            </a:endParaRPr>
          </a:p>
          <a:p>
            <a:pPr indent="0" lvl="0" marL="0" marR="0" rtl="0" algn="l">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Outfit"/>
                <a:ea typeface="Outfit"/>
                <a:cs typeface="Outfit"/>
                <a:sym typeface="Outfit"/>
              </a:rPr>
              <a:t>Trademarks and Copyright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Outfit"/>
                <a:ea typeface="Outfit"/>
                <a:cs typeface="Outfit"/>
                <a:sym typeface="Outfit"/>
              </a:rPr>
              <a:t>This Presentation may contain trademarks, service marks, trade names and copyrights of other companies, which are the property of their respective owners. Solely for convenience, some of the trademarks, service marks, trade names and copyrights referred to in this Presentation may be listed without the TM, SM, © or ® symbols, but SUAC and the Company will assert, to the fullest extent under applicable law, the rights of the applicable owners, if any, to these trademarks, service marks, trade names and copyrights.</a:t>
            </a:r>
            <a:endParaRPr b="0" i="0" sz="1400" u="none" cap="none" strike="noStrike">
              <a:solidFill>
                <a:srgbClr val="000000"/>
              </a:solidFill>
              <a:latin typeface="Arial"/>
              <a:ea typeface="Arial"/>
              <a:cs typeface="Arial"/>
              <a:sym typeface="Arial"/>
            </a:endParaRPr>
          </a:p>
        </p:txBody>
      </p:sp>
      <p:sp>
        <p:nvSpPr>
          <p:cNvPr id="166" name="Google Shape;166;p8"/>
          <p:cNvSpPr txBox="1"/>
          <p:nvPr/>
        </p:nvSpPr>
        <p:spPr>
          <a:xfrm>
            <a:off x="8803430" y="9817877"/>
            <a:ext cx="681141" cy="27625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8</a:t>
            </a:r>
            <a:endParaRPr b="0" i="0" sz="1400" u="none" cap="none" strike="noStrike">
              <a:solidFill>
                <a:srgbClr val="000000"/>
              </a:solidFill>
              <a:latin typeface="Arial"/>
              <a:ea typeface="Arial"/>
              <a:cs typeface="Arial"/>
              <a:sym typeface="Arial"/>
            </a:endParaRPr>
          </a:p>
        </p:txBody>
      </p:sp>
      <p:sp>
        <p:nvSpPr>
          <p:cNvPr id="167" name="Google Shape;167;p8"/>
          <p:cNvSpPr txBox="1"/>
          <p:nvPr/>
        </p:nvSpPr>
        <p:spPr>
          <a:xfrm>
            <a:off x="365745" y="474831"/>
            <a:ext cx="17099310" cy="714359"/>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Clr>
                <a:srgbClr val="000000"/>
              </a:buClr>
              <a:buSzPts val="4800"/>
              <a:buFont typeface="Arial"/>
              <a:buNone/>
            </a:pPr>
            <a:r>
              <a:rPr b="1" i="0" lang="en-US" sz="4800" u="none" cap="none" strike="noStrike">
                <a:solidFill>
                  <a:srgbClr val="000000"/>
                </a:solidFill>
                <a:latin typeface="Outfit SemiBold"/>
                <a:ea typeface="Outfit SemiBold"/>
                <a:cs typeface="Outfit SemiBold"/>
                <a:sym typeface="Outfit SemiBold"/>
              </a:rPr>
              <a:t>Other Disclaimers</a:t>
            </a:r>
            <a:endParaRPr b="0" i="0" sz="1400" u="none" cap="none" strike="noStrike">
              <a:solidFill>
                <a:srgbClr val="000000"/>
              </a:solidFill>
              <a:latin typeface="Arial"/>
              <a:ea typeface="Arial"/>
              <a:cs typeface="Arial"/>
              <a:sym typeface="Arial"/>
            </a:endParaRPr>
          </a:p>
        </p:txBody>
      </p:sp>
      <p:sp>
        <p:nvSpPr>
          <p:cNvPr id="168" name="Google Shape;168;p8"/>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g2d7cff0a452_0_2"/>
          <p:cNvPicPr preferRelativeResize="0"/>
          <p:nvPr/>
        </p:nvPicPr>
        <p:blipFill>
          <a:blip r:embed="rId3">
            <a:alphaModFix/>
          </a:blip>
          <a:stretch>
            <a:fillRect/>
          </a:stretch>
        </p:blipFill>
        <p:spPr>
          <a:xfrm>
            <a:off x="152400" y="152400"/>
            <a:ext cx="17746135" cy="9982201"/>
          </a:xfrm>
          <a:prstGeom prst="rect">
            <a:avLst/>
          </a:prstGeom>
          <a:noFill/>
          <a:ln>
            <a:noFill/>
          </a:ln>
        </p:spPr>
      </p:pic>
      <p:sp>
        <p:nvSpPr>
          <p:cNvPr id="175" name="Google Shape;175;g2d7cff0a452_0_2"/>
          <p:cNvSpPr txBox="1"/>
          <p:nvPr/>
        </p:nvSpPr>
        <p:spPr>
          <a:xfrm>
            <a:off x="152375" y="2022350"/>
            <a:ext cx="17746200" cy="15393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400">
                <a:solidFill>
                  <a:schemeClr val="lt1"/>
                </a:solidFill>
                <a:latin typeface="Calibri"/>
                <a:ea typeface="Calibri"/>
                <a:cs typeface="Calibri"/>
                <a:sym typeface="Calibri"/>
              </a:rPr>
              <a:t>SAAS provider of disruptive AI asset tracking and </a:t>
            </a:r>
            <a:r>
              <a:rPr lang="en-US" sz="4400">
                <a:solidFill>
                  <a:schemeClr val="lt1"/>
                </a:solidFill>
                <a:latin typeface="Calibri"/>
                <a:ea typeface="Calibri"/>
                <a:cs typeface="Calibri"/>
                <a:sym typeface="Calibri"/>
              </a:rPr>
              <a:t>logistics technology</a:t>
            </a:r>
            <a:endParaRPr sz="4400">
              <a:solidFill>
                <a:schemeClr val="lt1"/>
              </a:solidFill>
              <a:latin typeface="Calibri"/>
              <a:ea typeface="Calibri"/>
              <a:cs typeface="Calibri"/>
              <a:sym typeface="Calibri"/>
            </a:endParaRPr>
          </a:p>
          <a:p>
            <a:pPr indent="0" lvl="0" marL="0" rtl="0" algn="ctr">
              <a:spcBef>
                <a:spcPts val="0"/>
              </a:spcBef>
              <a:spcAft>
                <a:spcPts val="0"/>
              </a:spcAft>
              <a:buNone/>
            </a:pPr>
            <a:r>
              <a:t/>
            </a:r>
            <a:endParaRPr sz="4400">
              <a:solidFill>
                <a:schemeClr val="lt1"/>
              </a:solidFill>
              <a:latin typeface="Calibri"/>
              <a:ea typeface="Calibri"/>
              <a:cs typeface="Calibri"/>
              <a:sym typeface="Calibri"/>
            </a:endParaRPr>
          </a:p>
        </p:txBody>
      </p:sp>
      <p:pic>
        <p:nvPicPr>
          <p:cNvPr id="176" name="Google Shape;176;g2d7cff0a452_0_2"/>
          <p:cNvPicPr preferRelativeResize="0"/>
          <p:nvPr/>
        </p:nvPicPr>
        <p:blipFill>
          <a:blip r:embed="rId4">
            <a:alphaModFix/>
          </a:blip>
          <a:stretch>
            <a:fillRect/>
          </a:stretch>
        </p:blipFill>
        <p:spPr>
          <a:xfrm>
            <a:off x="11252618" y="3197175"/>
            <a:ext cx="5936956" cy="4848299"/>
          </a:xfrm>
          <a:prstGeom prst="rect">
            <a:avLst/>
          </a:prstGeom>
          <a:noFill/>
          <a:ln>
            <a:noFill/>
          </a:ln>
        </p:spPr>
      </p:pic>
      <p:sp>
        <p:nvSpPr>
          <p:cNvPr descr="A map on a transparent surface  Description automatically generated" id="177" name="Google Shape;177;g2d7cff0a452_0_2"/>
          <p:cNvSpPr/>
          <p:nvPr/>
        </p:nvSpPr>
        <p:spPr>
          <a:xfrm rot="2608348">
            <a:off x="875878" y="2355945"/>
            <a:ext cx="5991889" cy="5864154"/>
          </a:xfrm>
          <a:custGeom>
            <a:rect b="b" l="l" r="r" t="t"/>
            <a:pathLst>
              <a:path extrusionOk="0" h="4517760" w="4517760">
                <a:moveTo>
                  <a:pt x="0" y="0"/>
                </a:moveTo>
                <a:lnTo>
                  <a:pt x="4517760" y="0"/>
                </a:lnTo>
                <a:lnTo>
                  <a:pt x="4517760" y="4517761"/>
                </a:lnTo>
                <a:lnTo>
                  <a:pt x="0" y="45177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8" name="Google Shape;178;g2d7cff0a452_0_2"/>
          <p:cNvPicPr preferRelativeResize="0"/>
          <p:nvPr/>
        </p:nvPicPr>
        <p:blipFill rotWithShape="1">
          <a:blip r:embed="rId3">
            <a:alphaModFix/>
          </a:blip>
          <a:srcRect b="21583" l="39013" r="38814" t="20968"/>
          <a:stretch/>
        </p:blipFill>
        <p:spPr>
          <a:xfrm>
            <a:off x="7411938" y="3505200"/>
            <a:ext cx="3227059" cy="4703250"/>
          </a:xfrm>
          <a:prstGeom prst="rect">
            <a:avLst/>
          </a:prstGeom>
          <a:noFill/>
          <a:ln>
            <a:noFill/>
          </a:ln>
        </p:spPr>
      </p:pic>
      <p:sp>
        <p:nvSpPr>
          <p:cNvPr id="179" name="Google Shape;179;g2d7cff0a452_0_2"/>
          <p:cNvSpPr txBox="1"/>
          <p:nvPr/>
        </p:nvSpPr>
        <p:spPr>
          <a:xfrm>
            <a:off x="9892450" y="6395850"/>
            <a:ext cx="27807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3600">
                <a:solidFill>
                  <a:schemeClr val="lt1"/>
                </a:solidFill>
                <a:latin typeface="Calibri"/>
                <a:ea typeface="Calibri"/>
                <a:cs typeface="Calibri"/>
                <a:sym typeface="Calibri"/>
              </a:rPr>
              <a:t>IoT</a:t>
            </a:r>
            <a:r>
              <a:rPr lang="en-US" sz="4400">
                <a:solidFill>
                  <a:schemeClr val="lt1"/>
                </a:solidFill>
                <a:latin typeface="Calibri"/>
                <a:ea typeface="Calibri"/>
                <a:cs typeface="Calibri"/>
                <a:sym typeface="Calibri"/>
              </a:rPr>
              <a:t> </a:t>
            </a:r>
            <a:r>
              <a:rPr lang="en-US" sz="3600">
                <a:solidFill>
                  <a:schemeClr val="lt1"/>
                </a:solidFill>
                <a:latin typeface="Calibri"/>
                <a:ea typeface="Calibri"/>
                <a:cs typeface="Calibri"/>
                <a:sym typeface="Calibri"/>
              </a:rPr>
              <a:t>Data</a:t>
            </a:r>
            <a:r>
              <a:rPr lang="en-US" sz="4400">
                <a:solidFill>
                  <a:schemeClr val="lt1"/>
                </a:solidFill>
                <a:latin typeface="Calibri"/>
                <a:ea typeface="Calibri"/>
                <a:cs typeface="Calibri"/>
                <a:sym typeface="Calibri"/>
              </a:rPr>
              <a:t> </a:t>
            </a:r>
            <a:r>
              <a:rPr lang="en-US" sz="3600">
                <a:solidFill>
                  <a:schemeClr val="lt1"/>
                </a:solidFill>
                <a:latin typeface="Calibri"/>
                <a:ea typeface="Calibri"/>
                <a:cs typeface="Calibri"/>
                <a:sym typeface="Calibri"/>
              </a:rPr>
              <a:t>Collection</a:t>
            </a:r>
            <a:endParaRPr sz="4400">
              <a:solidFill>
                <a:schemeClr val="lt1"/>
              </a:solidFill>
              <a:latin typeface="Calibri"/>
              <a:ea typeface="Calibri"/>
              <a:cs typeface="Calibri"/>
              <a:sym typeface="Calibri"/>
            </a:endParaRPr>
          </a:p>
        </p:txBody>
      </p:sp>
      <p:sp>
        <p:nvSpPr>
          <p:cNvPr id="180" name="Google Shape;180;g2d7cff0a452_0_2"/>
          <p:cNvSpPr txBox="1"/>
          <p:nvPr/>
        </p:nvSpPr>
        <p:spPr>
          <a:xfrm>
            <a:off x="4216300" y="6504525"/>
            <a:ext cx="40743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lt1"/>
                </a:solidFill>
                <a:latin typeface="Calibri"/>
                <a:ea typeface="Calibri"/>
                <a:cs typeface="Calibri"/>
                <a:sym typeface="Calibri"/>
              </a:rPr>
              <a:t>AI driven intelligence</a:t>
            </a:r>
            <a:endParaRPr sz="3600">
              <a:solidFill>
                <a:schemeClr val="lt1"/>
              </a:solidFill>
              <a:latin typeface="Calibri"/>
              <a:ea typeface="Calibri"/>
              <a:cs typeface="Calibri"/>
              <a:sym typeface="Calibri"/>
            </a:endParaRPr>
          </a:p>
        </p:txBody>
      </p:sp>
      <p:sp>
        <p:nvSpPr>
          <p:cNvPr id="181" name="Google Shape;181;g2d7cff0a452_0_2"/>
          <p:cNvSpPr txBox="1"/>
          <p:nvPr/>
        </p:nvSpPr>
        <p:spPr>
          <a:xfrm>
            <a:off x="194700" y="8387750"/>
            <a:ext cx="17746200" cy="861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4400">
                <a:solidFill>
                  <a:schemeClr val="lt1"/>
                </a:solidFill>
                <a:latin typeface="Calibri"/>
                <a:ea typeface="Calibri"/>
                <a:cs typeface="Calibri"/>
                <a:sym typeface="Calibri"/>
              </a:rPr>
              <a:t>Know Where. Smarter.</a:t>
            </a:r>
            <a:endParaRPr i="1" sz="44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9" name="Shape 189"/>
        <p:cNvGrpSpPr/>
        <p:nvPr/>
      </p:nvGrpSpPr>
      <p:grpSpPr>
        <a:xfrm>
          <a:off x="0" y="0"/>
          <a:ext cx="0" cy="0"/>
          <a:chOff x="0" y="0"/>
          <a:chExt cx="0" cy="0"/>
        </a:xfrm>
      </p:grpSpPr>
      <p:sp>
        <p:nvSpPr>
          <p:cNvPr id="190" name="Google Shape;190;g2a510dc7450_0_96"/>
          <p:cNvSpPr txBox="1"/>
          <p:nvPr/>
        </p:nvSpPr>
        <p:spPr>
          <a:xfrm>
            <a:off x="1088775" y="3105900"/>
            <a:ext cx="5678400" cy="6462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199"/>
              <a:buFont typeface="Arial"/>
              <a:buNone/>
            </a:pPr>
            <a:r>
              <a:rPr b="1" i="0" lang="en-US" sz="4199" u="none" cap="none" strike="noStrike">
                <a:solidFill>
                  <a:srgbClr val="FFFFFF"/>
                </a:solidFill>
                <a:latin typeface="Outfit Medium"/>
                <a:ea typeface="Outfit Medium"/>
                <a:cs typeface="Outfit Medium"/>
                <a:sym typeface="Outfit Medium"/>
              </a:rPr>
              <a:t>Know where. Smarter.</a:t>
            </a:r>
            <a:endParaRPr b="0" i="0" sz="1400" u="none" cap="none" strike="noStrike">
              <a:solidFill>
                <a:srgbClr val="000000"/>
              </a:solidFill>
              <a:latin typeface="Arial"/>
              <a:ea typeface="Arial"/>
              <a:cs typeface="Arial"/>
              <a:sym typeface="Arial"/>
            </a:endParaRPr>
          </a:p>
        </p:txBody>
      </p:sp>
      <p:sp>
        <p:nvSpPr>
          <p:cNvPr id="191" name="Google Shape;191;g2a510dc7450_0_96"/>
          <p:cNvSpPr txBox="1"/>
          <p:nvPr/>
        </p:nvSpPr>
        <p:spPr>
          <a:xfrm>
            <a:off x="1028700" y="8848692"/>
            <a:ext cx="8115300" cy="415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0" i="0" lang="en-US" sz="2700" u="none" cap="none" strike="noStrike">
                <a:solidFill>
                  <a:srgbClr val="FFFFFF"/>
                </a:solidFill>
                <a:latin typeface="Outfit"/>
                <a:ea typeface="Outfit"/>
                <a:cs typeface="Outfit"/>
                <a:sym typeface="Outfit"/>
              </a:rPr>
              <a:t>Asset Intelligence for Digital Supply Chain Solutions</a:t>
            </a:r>
            <a:endParaRPr b="0" i="0" sz="1400" u="none" cap="none" strike="noStrike">
              <a:solidFill>
                <a:srgbClr val="000000"/>
              </a:solidFill>
              <a:latin typeface="Arial"/>
              <a:ea typeface="Arial"/>
              <a:cs typeface="Arial"/>
              <a:sym typeface="Arial"/>
            </a:endParaRPr>
          </a:p>
        </p:txBody>
      </p:sp>
      <p:sp>
        <p:nvSpPr>
          <p:cNvPr descr="A map on a transparent surface  Description automatically generated" id="192" name="Google Shape;192;g2a510dc7450_0_96"/>
          <p:cNvSpPr/>
          <p:nvPr/>
        </p:nvSpPr>
        <p:spPr>
          <a:xfrm rot="2614985">
            <a:off x="1076293" y="3315743"/>
            <a:ext cx="5549939" cy="5347215"/>
          </a:xfrm>
          <a:custGeom>
            <a:rect b="b" l="l" r="r" t="t"/>
            <a:pathLst>
              <a:path extrusionOk="0" h="5342609" w="5545158">
                <a:moveTo>
                  <a:pt x="0" y="0"/>
                </a:moveTo>
                <a:lnTo>
                  <a:pt x="5545158" y="0"/>
                </a:lnTo>
                <a:lnTo>
                  <a:pt x="5545158" y="5342610"/>
                </a:lnTo>
                <a:lnTo>
                  <a:pt x="0" y="5342610"/>
                </a:lnTo>
                <a:lnTo>
                  <a:pt x="0" y="0"/>
                </a:lnTo>
                <a:close/>
              </a:path>
            </a:pathLst>
          </a:custGeom>
          <a:blipFill rotWithShape="1">
            <a:blip r:embed="rId3">
              <a:alphaModFix/>
            </a:blip>
            <a:stretch>
              <a:fillRect b="-378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g2a510dc7450_0_96"/>
          <p:cNvSpPr/>
          <p:nvPr/>
        </p:nvSpPr>
        <p:spPr>
          <a:xfrm>
            <a:off x="17312584" y="9489773"/>
            <a:ext cx="736064" cy="604363"/>
          </a:xfrm>
          <a:custGeom>
            <a:rect b="b" l="l" r="r" t="t"/>
            <a:pathLst>
              <a:path extrusionOk="0" h="604363" w="736064">
                <a:moveTo>
                  <a:pt x="0" y="0"/>
                </a:moveTo>
                <a:lnTo>
                  <a:pt x="736064" y="0"/>
                </a:lnTo>
                <a:lnTo>
                  <a:pt x="736064" y="604362"/>
                </a:lnTo>
                <a:lnTo>
                  <a:pt x="0" y="6043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 name="Google Shape;194;g2a510dc7450_0_96"/>
          <p:cNvSpPr/>
          <p:nvPr/>
        </p:nvSpPr>
        <p:spPr>
          <a:xfrm>
            <a:off x="6087470" y="2086970"/>
            <a:ext cx="6113059" cy="6113059"/>
          </a:xfrm>
          <a:custGeom>
            <a:rect b="b" l="l" r="r" t="t"/>
            <a:pathLst>
              <a:path extrusionOk="0" h="6113059" w="6113059">
                <a:moveTo>
                  <a:pt x="0" y="0"/>
                </a:moveTo>
                <a:lnTo>
                  <a:pt x="6113060" y="0"/>
                </a:lnTo>
                <a:lnTo>
                  <a:pt x="6113060" y="6113060"/>
                </a:lnTo>
                <a:lnTo>
                  <a:pt x="0" y="61130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 name="Google Shape;195;g2a510dc7450_0_96"/>
          <p:cNvSpPr txBox="1"/>
          <p:nvPr/>
        </p:nvSpPr>
        <p:spPr>
          <a:xfrm>
            <a:off x="12200526" y="121512"/>
            <a:ext cx="5697000" cy="10165500"/>
          </a:xfrm>
          <a:prstGeom prst="rect">
            <a:avLst/>
          </a:prstGeom>
          <a:noFill/>
          <a:ln>
            <a:noFill/>
          </a:ln>
        </p:spPr>
        <p:txBody>
          <a:bodyPr anchorCtr="0" anchor="t" bIns="0" lIns="0" spcFirstLastPara="1" rIns="0" wrap="square" tIns="0">
            <a:spAutoFit/>
          </a:bodyPr>
          <a:lstStyle/>
          <a:p>
            <a:pPr indent="-353853" lvl="1" marL="707707" marR="0" rtl="0" algn="l">
              <a:lnSpc>
                <a:spcPct val="138000"/>
              </a:lnSpc>
              <a:spcBef>
                <a:spcPts val="0"/>
              </a:spcBef>
              <a:spcAft>
                <a:spcPts val="0"/>
              </a:spcAft>
              <a:buClr>
                <a:srgbClr val="FFFFFF"/>
              </a:buClr>
              <a:buSzPts val="2700"/>
              <a:buFont typeface="Outfit Light"/>
              <a:buAutoNum type="romanLcPeriod"/>
            </a:pPr>
            <a:r>
              <a:rPr b="0" i="0" lang="en-US" sz="2700" u="none" cap="none" strike="noStrike">
                <a:solidFill>
                  <a:srgbClr val="FFFFFF"/>
                </a:solidFill>
                <a:latin typeface="Outfit Light"/>
                <a:ea typeface="Outfit Light"/>
                <a:cs typeface="Outfit Light"/>
                <a:sym typeface="Outfit Light"/>
              </a:rPr>
              <a:t>Overview</a:t>
            </a:r>
            <a:endParaRPr b="0" i="0" sz="1400" u="none" cap="none" strike="noStrike">
              <a:solidFill>
                <a:srgbClr val="000000"/>
              </a:solidFill>
              <a:latin typeface="Arial"/>
              <a:ea typeface="Arial"/>
              <a:cs typeface="Arial"/>
              <a:sym typeface="Arial"/>
            </a:endParaRPr>
          </a:p>
          <a:p>
            <a:pPr indent="-464501" lvl="2" marL="1393507" marR="0" rtl="0" algn="l">
              <a:lnSpc>
                <a:spcPct val="138000"/>
              </a:lnSpc>
              <a:spcBef>
                <a:spcPts val="0"/>
              </a:spcBef>
              <a:spcAft>
                <a:spcPts val="0"/>
              </a:spcAft>
              <a:buClr>
                <a:srgbClr val="FFFFFF"/>
              </a:buClr>
              <a:buSzPts val="2700"/>
              <a:buFont typeface="Outfit Light"/>
              <a:buAutoNum type="alphaLcPeriod"/>
            </a:pPr>
            <a:r>
              <a:rPr b="0" i="0" lang="en-US" sz="2700" u="none" cap="none" strike="noStrike">
                <a:solidFill>
                  <a:srgbClr val="FFFFFF"/>
                </a:solidFill>
                <a:latin typeface="Outfit Light"/>
                <a:ea typeface="Outfit Light"/>
                <a:cs typeface="Outfit Light"/>
                <a:sym typeface="Outfit Light"/>
              </a:rPr>
              <a:t>Disclaimers</a:t>
            </a:r>
            <a:endParaRPr b="0" i="0" sz="1400" u="none" cap="none" strike="noStrike">
              <a:solidFill>
                <a:srgbClr val="000000"/>
              </a:solidFill>
              <a:latin typeface="Arial"/>
              <a:ea typeface="Arial"/>
              <a:cs typeface="Arial"/>
              <a:sym typeface="Arial"/>
            </a:endParaRPr>
          </a:p>
          <a:p>
            <a:pPr indent="-464501" lvl="2" marL="1393507" marR="0" rtl="0" algn="l">
              <a:lnSpc>
                <a:spcPct val="138000"/>
              </a:lnSpc>
              <a:spcBef>
                <a:spcPts val="0"/>
              </a:spcBef>
              <a:spcAft>
                <a:spcPts val="0"/>
              </a:spcAft>
              <a:buClr>
                <a:srgbClr val="FFFFFF"/>
              </a:buClr>
              <a:buSzPts val="2700"/>
              <a:buFont typeface="Outfit Light"/>
              <a:buAutoNum type="alphaLcPeriod"/>
            </a:pPr>
            <a:r>
              <a:rPr b="0" i="0" lang="en-US" sz="2700" u="none" cap="none" strike="noStrike">
                <a:solidFill>
                  <a:srgbClr val="FFFFFF"/>
                </a:solidFill>
                <a:latin typeface="Outfit Light"/>
                <a:ea typeface="Outfit Light"/>
                <a:cs typeface="Outfit Light"/>
                <a:sym typeface="Outfit Light"/>
              </a:rPr>
              <a:t>Presenters</a:t>
            </a:r>
            <a:endParaRPr b="0" i="0" sz="1400" u="none" cap="none" strike="noStrike">
              <a:solidFill>
                <a:srgbClr val="000000"/>
              </a:solidFill>
              <a:latin typeface="Arial"/>
              <a:ea typeface="Arial"/>
              <a:cs typeface="Arial"/>
              <a:sym typeface="Arial"/>
            </a:endParaRPr>
          </a:p>
          <a:p>
            <a:pPr indent="-464501" lvl="2" marL="1393507" marR="0" rtl="0" algn="l">
              <a:lnSpc>
                <a:spcPct val="138000"/>
              </a:lnSpc>
              <a:spcBef>
                <a:spcPts val="0"/>
              </a:spcBef>
              <a:spcAft>
                <a:spcPts val="0"/>
              </a:spcAft>
              <a:buClr>
                <a:srgbClr val="FFFFFF"/>
              </a:buClr>
              <a:buSzPts val="2700"/>
              <a:buFont typeface="Outfit Light"/>
              <a:buAutoNum type="alphaLcPeriod"/>
            </a:pPr>
            <a:r>
              <a:rPr b="0" i="0" lang="en-US" sz="2700" u="none" cap="none" strike="noStrike">
                <a:solidFill>
                  <a:srgbClr val="FFFFFF"/>
                </a:solidFill>
                <a:latin typeface="Outfit Light"/>
                <a:ea typeface="Outfit Light"/>
                <a:cs typeface="Outfit Light"/>
                <a:sym typeface="Outfit Light"/>
              </a:rPr>
              <a:t>Transaction Overview</a:t>
            </a:r>
            <a:endParaRPr b="0" i="0" sz="1400" u="none" cap="none" strike="noStrike">
              <a:solidFill>
                <a:srgbClr val="000000"/>
              </a:solidFill>
              <a:latin typeface="Arial"/>
              <a:ea typeface="Arial"/>
              <a:cs typeface="Arial"/>
              <a:sym typeface="Arial"/>
            </a:endParaRPr>
          </a:p>
          <a:p>
            <a:pPr indent="-353853" lvl="1" marL="707707" marR="0" rtl="0" algn="l">
              <a:lnSpc>
                <a:spcPct val="138000"/>
              </a:lnSpc>
              <a:spcBef>
                <a:spcPts val="0"/>
              </a:spcBef>
              <a:spcAft>
                <a:spcPts val="0"/>
              </a:spcAft>
              <a:buClr>
                <a:srgbClr val="FFFFFF"/>
              </a:buClr>
              <a:buSzPts val="2700"/>
              <a:buFont typeface="Outfit Light"/>
              <a:buAutoNum type="romanLcPeriod"/>
            </a:pPr>
            <a:r>
              <a:rPr b="0" i="0" lang="en-US" sz="2700" u="sng" cap="none" strike="noStrike">
                <a:solidFill>
                  <a:srgbClr val="FFFFFF"/>
                </a:solidFill>
                <a:latin typeface="Outfit Light"/>
                <a:ea typeface="Outfit Light"/>
                <a:cs typeface="Outfit Light"/>
                <a:sym typeface="Outfit Light"/>
                <a:hlinkClick>
                  <a:extLst>
                    <a:ext uri="{A12FA001-AC4F-418D-AE19-62706E023703}">
                      <ahyp:hlinkClr val="tx"/>
                    </a:ext>
                  </a:extLst>
                </a:hlinkClick>
              </a:rPr>
              <a:t>Introduction</a:t>
            </a:r>
            <a:endParaRPr b="0" i="0" sz="1400" u="none" cap="none" strike="noStrike">
              <a:solidFill>
                <a:srgbClr val="000000"/>
              </a:solidFill>
              <a:latin typeface="Arial"/>
              <a:ea typeface="Arial"/>
              <a:cs typeface="Arial"/>
              <a:sym typeface="Arial"/>
            </a:endParaRPr>
          </a:p>
          <a:p>
            <a:pPr indent="-464501" lvl="2" marL="1393507" marR="0" rtl="0" algn="l">
              <a:lnSpc>
                <a:spcPct val="138000"/>
              </a:lnSpc>
              <a:spcBef>
                <a:spcPts val="0"/>
              </a:spcBef>
              <a:spcAft>
                <a:spcPts val="0"/>
              </a:spcAft>
              <a:buClr>
                <a:srgbClr val="FFFFFF"/>
              </a:buClr>
              <a:buSzPts val="2700"/>
              <a:buFont typeface="Outfit Light"/>
              <a:buAutoNum type="alphaLcPeriod"/>
            </a:pPr>
            <a:r>
              <a:rPr b="0" i="0" lang="en-US" sz="2700" u="sng" cap="none" strike="noStrike">
                <a:solidFill>
                  <a:srgbClr val="FFFFFF"/>
                </a:solidFill>
                <a:latin typeface="Outfit Light"/>
                <a:ea typeface="Outfit Light"/>
                <a:cs typeface="Outfit Light"/>
                <a:sym typeface="Outfit Light"/>
                <a:hlinkClick action="ppaction://hlinksldjump" r:id="rId6">
                  <a:extLst>
                    <a:ext uri="{A12FA001-AC4F-418D-AE19-62706E023703}">
                      <ahyp:hlinkClr val="tx"/>
                    </a:ext>
                  </a:extLst>
                </a:hlinkClick>
              </a:rPr>
              <a:t>Dot Ai Introduction</a:t>
            </a:r>
            <a:endParaRPr b="0" i="0" sz="1400" u="none" cap="none" strike="noStrike">
              <a:solidFill>
                <a:srgbClr val="000000"/>
              </a:solidFill>
              <a:latin typeface="Arial"/>
              <a:ea typeface="Arial"/>
              <a:cs typeface="Arial"/>
              <a:sym typeface="Arial"/>
            </a:endParaRPr>
          </a:p>
          <a:p>
            <a:pPr indent="-519826" lvl="3" marL="2079307" marR="0" rtl="0" algn="l">
              <a:lnSpc>
                <a:spcPct val="138000"/>
              </a:lnSpc>
              <a:spcBef>
                <a:spcPts val="0"/>
              </a:spcBef>
              <a:spcAft>
                <a:spcPts val="0"/>
              </a:spcAft>
              <a:buClr>
                <a:srgbClr val="FFFFFF"/>
              </a:buClr>
              <a:buSzPts val="2700"/>
              <a:buFont typeface="Outfit Light"/>
              <a:buAutoNum type="arabicPeriod"/>
            </a:pPr>
            <a:r>
              <a:rPr b="0" i="0" lang="en-US" sz="2700" u="sng" cap="none" strike="noStrike">
                <a:solidFill>
                  <a:srgbClr val="FFFFFF"/>
                </a:solidFill>
                <a:latin typeface="Outfit Light"/>
                <a:ea typeface="Outfit Light"/>
                <a:cs typeface="Outfit Light"/>
                <a:sym typeface="Outfit Light"/>
                <a:hlinkClick>
                  <a:extLst>
                    <a:ext uri="{A12FA001-AC4F-418D-AE19-62706E023703}">
                      <ahyp:hlinkClr val="tx"/>
                    </a:ext>
                  </a:extLst>
                </a:hlinkClick>
              </a:rPr>
              <a:t>Solution</a:t>
            </a:r>
            <a:endParaRPr b="0" i="0" sz="1400" u="none" cap="none" strike="noStrike">
              <a:solidFill>
                <a:srgbClr val="000000"/>
              </a:solidFill>
              <a:latin typeface="Arial"/>
              <a:ea typeface="Arial"/>
              <a:cs typeface="Arial"/>
              <a:sym typeface="Arial"/>
            </a:endParaRPr>
          </a:p>
          <a:p>
            <a:pPr indent="-519826" lvl="3" marL="2079307" marR="0" rtl="0" algn="l">
              <a:lnSpc>
                <a:spcPct val="138000"/>
              </a:lnSpc>
              <a:spcBef>
                <a:spcPts val="0"/>
              </a:spcBef>
              <a:spcAft>
                <a:spcPts val="0"/>
              </a:spcAft>
              <a:buClr>
                <a:srgbClr val="FFFFFF"/>
              </a:buClr>
              <a:buSzPts val="2700"/>
              <a:buFont typeface="Outfit Light"/>
              <a:buAutoNum type="arabicPeriod"/>
            </a:pPr>
            <a:r>
              <a:rPr b="0" i="0" lang="en-US" sz="2700" u="sng" cap="none" strike="noStrike">
                <a:solidFill>
                  <a:srgbClr val="FFFFFF"/>
                </a:solidFill>
                <a:latin typeface="Outfit Light"/>
                <a:ea typeface="Outfit Light"/>
                <a:cs typeface="Outfit Light"/>
                <a:sym typeface="Outfit Light"/>
                <a:hlinkClick action="ppaction://hlinksldjump" r:id="rId7">
                  <a:extLst>
                    <a:ext uri="{A12FA001-AC4F-418D-AE19-62706E023703}">
                      <ahyp:hlinkClr val="tx"/>
                    </a:ext>
                  </a:extLst>
                </a:hlinkClick>
              </a:rPr>
              <a:t>Target Market</a:t>
            </a:r>
            <a:endParaRPr b="0" i="0" sz="1400" u="none" cap="none" strike="noStrike">
              <a:solidFill>
                <a:srgbClr val="000000"/>
              </a:solidFill>
              <a:latin typeface="Arial"/>
              <a:ea typeface="Arial"/>
              <a:cs typeface="Arial"/>
              <a:sym typeface="Arial"/>
            </a:endParaRPr>
          </a:p>
          <a:p>
            <a:pPr indent="-519826" lvl="3" marL="2079307" marR="0" rtl="0" algn="l">
              <a:lnSpc>
                <a:spcPct val="138000"/>
              </a:lnSpc>
              <a:spcBef>
                <a:spcPts val="0"/>
              </a:spcBef>
              <a:spcAft>
                <a:spcPts val="0"/>
              </a:spcAft>
              <a:buClr>
                <a:srgbClr val="FFFFFF"/>
              </a:buClr>
              <a:buSzPts val="2700"/>
              <a:buFont typeface="Outfit Light"/>
              <a:buAutoNum type="arabicPeriod"/>
            </a:pPr>
            <a:r>
              <a:rPr b="0" i="0" lang="en-US" sz="2700" u="none" cap="none" strike="noStrike">
                <a:solidFill>
                  <a:srgbClr val="FFFFFF"/>
                </a:solidFill>
                <a:latin typeface="Outfit Light"/>
                <a:ea typeface="Outfit Light"/>
                <a:cs typeface="Outfit Light"/>
                <a:sym typeface="Outfit Light"/>
              </a:rPr>
              <a:t>Sales Methodology</a:t>
            </a:r>
            <a:endParaRPr b="0" i="0" sz="1400" u="none" cap="none" strike="noStrike">
              <a:solidFill>
                <a:srgbClr val="000000"/>
              </a:solidFill>
              <a:latin typeface="Arial"/>
              <a:ea typeface="Arial"/>
              <a:cs typeface="Arial"/>
              <a:sym typeface="Arial"/>
            </a:endParaRPr>
          </a:p>
          <a:p>
            <a:pPr indent="-519826" lvl="3" marL="2079307" marR="0" rtl="0" algn="l">
              <a:lnSpc>
                <a:spcPct val="138000"/>
              </a:lnSpc>
              <a:spcBef>
                <a:spcPts val="0"/>
              </a:spcBef>
              <a:spcAft>
                <a:spcPts val="0"/>
              </a:spcAft>
              <a:buClr>
                <a:srgbClr val="FFFFFF"/>
              </a:buClr>
              <a:buSzPts val="2700"/>
              <a:buFont typeface="Outfit Light"/>
              <a:buAutoNum type="arabicPeriod"/>
            </a:pPr>
            <a:r>
              <a:rPr b="0" i="0" lang="en-US" sz="2700" u="none" cap="none" strike="noStrike">
                <a:solidFill>
                  <a:srgbClr val="FFFFFF"/>
                </a:solidFill>
                <a:latin typeface="Outfit Light"/>
                <a:ea typeface="Outfit Light"/>
                <a:cs typeface="Outfit Light"/>
                <a:sym typeface="Outfit Light"/>
              </a:rPr>
              <a:t>Investment Highlights</a:t>
            </a:r>
            <a:endParaRPr b="0" i="0" sz="1400" u="none" cap="none" strike="noStrike">
              <a:solidFill>
                <a:srgbClr val="000000"/>
              </a:solidFill>
              <a:latin typeface="Arial"/>
              <a:ea typeface="Arial"/>
              <a:cs typeface="Arial"/>
              <a:sym typeface="Arial"/>
            </a:endParaRPr>
          </a:p>
          <a:p>
            <a:pPr indent="-353853" lvl="1" marL="707707" marR="0" rtl="0" algn="l">
              <a:lnSpc>
                <a:spcPct val="138000"/>
              </a:lnSpc>
              <a:spcBef>
                <a:spcPts val="0"/>
              </a:spcBef>
              <a:spcAft>
                <a:spcPts val="0"/>
              </a:spcAft>
              <a:buClr>
                <a:srgbClr val="FFFFFF"/>
              </a:buClr>
              <a:buSzPts val="2700"/>
              <a:buFont typeface="Outfit Light"/>
              <a:buAutoNum type="romanLcPeriod"/>
            </a:pPr>
            <a:r>
              <a:rPr b="0" i="0" lang="en-US" sz="2700" u="sng" cap="none" strike="noStrike">
                <a:solidFill>
                  <a:srgbClr val="FFFFFF"/>
                </a:solidFill>
                <a:latin typeface="Outfit Light"/>
                <a:ea typeface="Outfit Light"/>
                <a:cs typeface="Outfit Light"/>
                <a:sym typeface="Outfit Light"/>
                <a:hlinkClick action="ppaction://hlinksldjump" r:id="rId8">
                  <a:extLst>
                    <a:ext uri="{A12FA001-AC4F-418D-AE19-62706E023703}">
                      <ahyp:hlinkClr val="tx"/>
                    </a:ext>
                  </a:extLst>
                </a:hlinkClick>
              </a:rPr>
              <a:t>Product &amp; Technology</a:t>
            </a:r>
            <a:endParaRPr b="0" i="0" sz="1400" u="none" cap="none" strike="noStrike">
              <a:solidFill>
                <a:srgbClr val="000000"/>
              </a:solidFill>
              <a:latin typeface="Arial"/>
              <a:ea typeface="Arial"/>
              <a:cs typeface="Arial"/>
              <a:sym typeface="Arial"/>
            </a:endParaRPr>
          </a:p>
          <a:p>
            <a:pPr indent="-464501" lvl="2" marL="1393507" marR="0" rtl="0" algn="l">
              <a:lnSpc>
                <a:spcPct val="138000"/>
              </a:lnSpc>
              <a:spcBef>
                <a:spcPts val="0"/>
              </a:spcBef>
              <a:spcAft>
                <a:spcPts val="0"/>
              </a:spcAft>
              <a:buClr>
                <a:srgbClr val="FFFFFF"/>
              </a:buClr>
              <a:buSzPts val="2700"/>
              <a:buFont typeface="Outfit Light"/>
              <a:buAutoNum type="alphaLcPeriod"/>
            </a:pPr>
            <a:r>
              <a:rPr b="0" i="0" lang="en-US" sz="2700" u="none" cap="none" strike="noStrike">
                <a:solidFill>
                  <a:srgbClr val="FFFFFF"/>
                </a:solidFill>
                <a:latin typeface="Outfit Light"/>
                <a:ea typeface="Outfit Light"/>
                <a:cs typeface="Outfit Light"/>
                <a:sym typeface="Outfit Light"/>
              </a:rPr>
              <a:t>Product &amp; Technology</a:t>
            </a:r>
            <a:endParaRPr b="0" i="0" sz="1400" u="none" cap="none" strike="noStrike">
              <a:solidFill>
                <a:srgbClr val="000000"/>
              </a:solidFill>
              <a:latin typeface="Arial"/>
              <a:ea typeface="Arial"/>
              <a:cs typeface="Arial"/>
              <a:sym typeface="Arial"/>
            </a:endParaRPr>
          </a:p>
          <a:p>
            <a:pPr indent="-519826" lvl="3" marL="2079307" marR="0" rtl="0" algn="l">
              <a:lnSpc>
                <a:spcPct val="138000"/>
              </a:lnSpc>
              <a:spcBef>
                <a:spcPts val="0"/>
              </a:spcBef>
              <a:spcAft>
                <a:spcPts val="0"/>
              </a:spcAft>
              <a:buClr>
                <a:srgbClr val="FFFFFF"/>
              </a:buClr>
              <a:buSzPts val="2700"/>
              <a:buFont typeface="Outfit Light"/>
              <a:buAutoNum type="arabicPeriod"/>
            </a:pPr>
            <a:r>
              <a:rPr b="0" i="0" lang="en-US" sz="2700" u="sng" cap="none" strike="noStrike">
                <a:solidFill>
                  <a:srgbClr val="FFFFFF"/>
                </a:solidFill>
                <a:latin typeface="Outfit Light"/>
                <a:ea typeface="Outfit Light"/>
                <a:cs typeface="Outfit Light"/>
                <a:sym typeface="Outfit Light"/>
                <a:hlinkClick>
                  <a:extLst>
                    <a:ext uri="{A12FA001-AC4F-418D-AE19-62706E023703}">
                      <ahyp:hlinkClr val="tx"/>
                    </a:ext>
                  </a:extLst>
                </a:hlinkClick>
              </a:rPr>
              <a:t>Product Suite</a:t>
            </a:r>
            <a:endParaRPr b="0" i="0" sz="1400" u="none" cap="none" strike="noStrike">
              <a:solidFill>
                <a:srgbClr val="000000"/>
              </a:solidFill>
              <a:latin typeface="Arial"/>
              <a:ea typeface="Arial"/>
              <a:cs typeface="Arial"/>
              <a:sym typeface="Arial"/>
            </a:endParaRPr>
          </a:p>
          <a:p>
            <a:pPr indent="-519826" lvl="3" marL="2079307" marR="0" rtl="0" algn="l">
              <a:lnSpc>
                <a:spcPct val="138000"/>
              </a:lnSpc>
              <a:spcBef>
                <a:spcPts val="0"/>
              </a:spcBef>
              <a:spcAft>
                <a:spcPts val="0"/>
              </a:spcAft>
              <a:buClr>
                <a:srgbClr val="FFFFFF"/>
              </a:buClr>
              <a:buSzPts val="2700"/>
              <a:buFont typeface="Outfit Light"/>
              <a:buAutoNum type="arabicPeriod"/>
            </a:pPr>
            <a:r>
              <a:rPr b="0" i="0" lang="en-US" sz="2700" u="sng" cap="none" strike="noStrike">
                <a:solidFill>
                  <a:srgbClr val="FFFFFF"/>
                </a:solidFill>
                <a:latin typeface="Outfit Light"/>
                <a:ea typeface="Outfit Light"/>
                <a:cs typeface="Outfit Light"/>
                <a:sym typeface="Outfit Light"/>
                <a:hlinkClick action="ppaction://hlinksldjump" r:id="rId9">
                  <a:extLst>
                    <a:ext uri="{A12FA001-AC4F-418D-AE19-62706E023703}">
                      <ahyp:hlinkClr val="tx"/>
                    </a:ext>
                  </a:extLst>
                </a:hlinkClick>
              </a:rPr>
              <a:t>How it Works</a:t>
            </a:r>
            <a:endParaRPr b="0" i="0" sz="1400" u="none" cap="none" strike="noStrike">
              <a:solidFill>
                <a:srgbClr val="000000"/>
              </a:solidFill>
              <a:latin typeface="Arial"/>
              <a:ea typeface="Arial"/>
              <a:cs typeface="Arial"/>
              <a:sym typeface="Arial"/>
            </a:endParaRPr>
          </a:p>
          <a:p>
            <a:pPr indent="-464501" lvl="2" marL="1393507" marR="0" rtl="0" algn="l">
              <a:lnSpc>
                <a:spcPct val="138000"/>
              </a:lnSpc>
              <a:spcBef>
                <a:spcPts val="0"/>
              </a:spcBef>
              <a:spcAft>
                <a:spcPts val="0"/>
              </a:spcAft>
              <a:buClr>
                <a:srgbClr val="FFFFFF"/>
              </a:buClr>
              <a:buSzPts val="2700"/>
              <a:buFont typeface="Outfit Light"/>
              <a:buAutoNum type="alphaLcPeriod"/>
            </a:pPr>
            <a:r>
              <a:rPr b="0" i="0" lang="en-US" sz="2700" u="none" cap="none" strike="noStrike">
                <a:solidFill>
                  <a:srgbClr val="FFFFFF"/>
                </a:solidFill>
                <a:latin typeface="Outfit Light"/>
                <a:ea typeface="Outfit Light"/>
                <a:cs typeface="Outfit Light"/>
                <a:sym typeface="Outfit Light"/>
              </a:rPr>
              <a:t>Client Testimonials</a:t>
            </a:r>
            <a:endParaRPr b="0" i="0" sz="1400" u="none" cap="none" strike="noStrike">
              <a:solidFill>
                <a:srgbClr val="000000"/>
              </a:solidFill>
              <a:latin typeface="Arial"/>
              <a:ea typeface="Arial"/>
              <a:cs typeface="Arial"/>
              <a:sym typeface="Arial"/>
            </a:endParaRPr>
          </a:p>
          <a:p>
            <a:pPr indent="-353853" lvl="1" marL="707707" marR="0" rtl="0" algn="l">
              <a:lnSpc>
                <a:spcPct val="138000"/>
              </a:lnSpc>
              <a:spcBef>
                <a:spcPts val="0"/>
              </a:spcBef>
              <a:spcAft>
                <a:spcPts val="0"/>
              </a:spcAft>
              <a:buClr>
                <a:srgbClr val="FFFFFF"/>
              </a:buClr>
              <a:buSzPts val="2700"/>
              <a:buFont typeface="Outfit Light"/>
              <a:buAutoNum type="romanLcPeriod"/>
            </a:pPr>
            <a:r>
              <a:rPr b="0" i="0" lang="en-US" sz="2700" u="sng" cap="none" strike="noStrike">
                <a:solidFill>
                  <a:srgbClr val="FFFFFF"/>
                </a:solidFill>
                <a:latin typeface="Outfit Light"/>
                <a:ea typeface="Outfit Light"/>
                <a:cs typeface="Outfit Light"/>
                <a:sym typeface="Outfit Light"/>
                <a:hlinkClick action="ppaction://hlinksldjump" r:id="rId10">
                  <a:extLst>
                    <a:ext uri="{A12FA001-AC4F-418D-AE19-62706E023703}">
                      <ahyp:hlinkClr val="tx"/>
                    </a:ext>
                  </a:extLst>
                </a:hlinkClick>
              </a:rPr>
              <a:t>Organizational Detail</a:t>
            </a:r>
            <a:endParaRPr b="0" i="0" sz="1400" u="none" cap="none" strike="noStrike">
              <a:solidFill>
                <a:srgbClr val="000000"/>
              </a:solidFill>
              <a:latin typeface="Arial"/>
              <a:ea typeface="Arial"/>
              <a:cs typeface="Arial"/>
              <a:sym typeface="Arial"/>
            </a:endParaRPr>
          </a:p>
          <a:p>
            <a:pPr indent="-353853" lvl="1" marL="707707" marR="0" rtl="0" algn="l">
              <a:lnSpc>
                <a:spcPct val="138000"/>
              </a:lnSpc>
              <a:spcBef>
                <a:spcPts val="0"/>
              </a:spcBef>
              <a:spcAft>
                <a:spcPts val="0"/>
              </a:spcAft>
              <a:buClr>
                <a:srgbClr val="FFFFFF"/>
              </a:buClr>
              <a:buSzPts val="2700"/>
              <a:buFont typeface="Outfit Light"/>
              <a:buAutoNum type="romanLcPeriod"/>
            </a:pPr>
            <a:r>
              <a:rPr b="0" i="0" lang="en-US" sz="2700" u="sng" cap="none" strike="noStrike">
                <a:solidFill>
                  <a:srgbClr val="FFFFFF"/>
                </a:solidFill>
                <a:latin typeface="Outfit Light"/>
                <a:ea typeface="Outfit Light"/>
                <a:cs typeface="Outfit Light"/>
                <a:sym typeface="Outfit Light"/>
                <a:hlinkClick action="ppaction://hlinksldjump" r:id="rId11">
                  <a:extLst>
                    <a:ext uri="{A12FA001-AC4F-418D-AE19-62706E023703}">
                      <ahyp:hlinkClr val="tx"/>
                    </a:ext>
                  </a:extLst>
                </a:hlinkClick>
              </a:rPr>
              <a:t>Financial Information</a:t>
            </a:r>
            <a:endParaRPr b="0" i="0" sz="1400" u="none" cap="none" strike="noStrike">
              <a:solidFill>
                <a:srgbClr val="000000"/>
              </a:solidFill>
              <a:latin typeface="Arial"/>
              <a:ea typeface="Arial"/>
              <a:cs typeface="Arial"/>
              <a:sym typeface="Arial"/>
            </a:endParaRPr>
          </a:p>
          <a:p>
            <a:pPr indent="-353853" lvl="1" marL="707707" marR="0" rtl="0" algn="l">
              <a:lnSpc>
                <a:spcPct val="138000"/>
              </a:lnSpc>
              <a:spcBef>
                <a:spcPts val="0"/>
              </a:spcBef>
              <a:spcAft>
                <a:spcPts val="0"/>
              </a:spcAft>
              <a:buClr>
                <a:srgbClr val="FFFFFF"/>
              </a:buClr>
              <a:buSzPts val="2700"/>
              <a:buFont typeface="Outfit Light"/>
              <a:buAutoNum type="romanLcPeriod"/>
            </a:pPr>
            <a:r>
              <a:rPr b="0" i="0" lang="en-US" sz="2700" u="sng" cap="none" strike="noStrike">
                <a:solidFill>
                  <a:srgbClr val="FFFFFF"/>
                </a:solidFill>
                <a:latin typeface="Outfit Light"/>
                <a:ea typeface="Outfit Light"/>
                <a:cs typeface="Outfit Light"/>
                <a:sym typeface="Outfit Light"/>
                <a:hlinkClick action="ppaction://hlinksldjump" r:id="rId12">
                  <a:extLst>
                    <a:ext uri="{A12FA001-AC4F-418D-AE19-62706E023703}">
                      <ahyp:hlinkClr val="tx"/>
                    </a:ext>
                  </a:extLst>
                </a:hlinkClick>
              </a:rPr>
              <a:t>Appendix</a:t>
            </a:r>
            <a:endParaRPr b="0" i="0" sz="1400" u="none" cap="none" strike="noStrike">
              <a:solidFill>
                <a:srgbClr val="000000"/>
              </a:solidFill>
              <a:latin typeface="Arial"/>
              <a:ea typeface="Arial"/>
              <a:cs typeface="Arial"/>
              <a:sym typeface="Arial"/>
            </a:endParaRPr>
          </a:p>
        </p:txBody>
      </p:sp>
      <p:sp>
        <p:nvSpPr>
          <p:cNvPr id="196" name="Google Shape;196;g2a510dc7450_0_96"/>
          <p:cNvSpPr txBox="1"/>
          <p:nvPr/>
        </p:nvSpPr>
        <p:spPr>
          <a:xfrm>
            <a:off x="8803430" y="9817877"/>
            <a:ext cx="681000" cy="27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888888"/>
                </a:solidFill>
                <a:latin typeface="Outfit"/>
                <a:ea typeface="Outfit"/>
                <a:cs typeface="Outfit"/>
                <a:sym typeface="Outfit"/>
              </a:rPr>
              <a:t>2</a:t>
            </a:r>
            <a:endParaRPr b="0" i="0" sz="1400" u="none" cap="none" strike="noStrike">
              <a:solidFill>
                <a:srgbClr val="000000"/>
              </a:solidFill>
              <a:latin typeface="Arial"/>
              <a:ea typeface="Arial"/>
              <a:cs typeface="Arial"/>
              <a:sym typeface="Arial"/>
            </a:endParaRPr>
          </a:p>
        </p:txBody>
      </p:sp>
      <p:sp>
        <p:nvSpPr>
          <p:cNvPr id="197" name="Google Shape;197;g2a510dc7450_0_96"/>
          <p:cNvSpPr txBox="1"/>
          <p:nvPr/>
        </p:nvSpPr>
        <p:spPr>
          <a:xfrm>
            <a:off x="710475" y="914943"/>
            <a:ext cx="13533300" cy="13854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Clr>
                <a:srgbClr val="000000"/>
              </a:buClr>
              <a:buSzPts val="9000"/>
              <a:buFont typeface="Arial"/>
              <a:buNone/>
            </a:pPr>
            <a:r>
              <a:rPr lang="en-US" sz="9000">
                <a:solidFill>
                  <a:srgbClr val="FFFFFF"/>
                </a:solidFill>
                <a:latin typeface="Outfit"/>
                <a:ea typeface="Outfit"/>
                <a:cs typeface="Outfit"/>
                <a:sym typeface="Outfit"/>
              </a:rPr>
              <a:t>Introduction</a:t>
            </a:r>
            <a:endParaRPr b="0" i="0" sz="1400" u="none" cap="none" strike="noStrike">
              <a:solidFill>
                <a:srgbClr val="000000"/>
              </a:solidFill>
              <a:latin typeface="Arial"/>
              <a:ea typeface="Arial"/>
              <a:cs typeface="Arial"/>
              <a:sym typeface="Arial"/>
            </a:endParaRPr>
          </a:p>
        </p:txBody>
      </p:sp>
      <p:pic>
        <p:nvPicPr>
          <p:cNvPr id="198" name="Google Shape;198;g2a510dc7450_0_96"/>
          <p:cNvPicPr preferRelativeResize="0"/>
          <p:nvPr/>
        </p:nvPicPr>
        <p:blipFill>
          <a:blip r:embed="rId13">
            <a:alphaModFix/>
          </a:blip>
          <a:stretch>
            <a:fillRect/>
          </a:stretch>
        </p:blipFill>
        <p:spPr>
          <a:xfrm>
            <a:off x="0" y="0"/>
            <a:ext cx="18288000" cy="10287000"/>
          </a:xfrm>
          <a:prstGeom prst="rect">
            <a:avLst/>
          </a:prstGeom>
          <a:noFill/>
          <a:ln>
            <a:noFill/>
          </a:ln>
        </p:spPr>
      </p:pic>
      <p:pic>
        <p:nvPicPr>
          <p:cNvPr id="199" name="Google Shape;199;g2a510dc7450_0_96"/>
          <p:cNvPicPr preferRelativeResize="0"/>
          <p:nvPr/>
        </p:nvPicPr>
        <p:blipFill>
          <a:blip r:embed="rId14">
            <a:alphaModFix/>
          </a:blip>
          <a:stretch>
            <a:fillRect/>
          </a:stretch>
        </p:blipFill>
        <p:spPr>
          <a:xfrm>
            <a:off x="0" y="0"/>
            <a:ext cx="18288000" cy="10287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